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9"/>
    <p:restoredTop sz="94678"/>
  </p:normalViewPr>
  <p:slideViewPr>
    <p:cSldViewPr snapToGrid="0" snapToObjects="1">
      <p:cViewPr varScale="1">
        <p:scale>
          <a:sx n="150" d="100"/>
          <a:sy n="150" d="100"/>
        </p:scale>
        <p:origin x="16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MainBullets_R">
            <a:extLst>
              <a:ext uri="{FF2B5EF4-FFF2-40B4-BE49-F238E27FC236}">
                <a16:creationId xmlns:a16="http://schemas.microsoft.com/office/drawing/2014/main" id="{67F3F66B-D93E-41A6-9034-0E83D2591BD9}"/>
              </a:ext>
            </a:extLst>
          </p:cNvPr>
          <p:cNvSpPr txBox="1"/>
          <p:nvPr userDrawn="1"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8" name="textMainBullets_L">
            <a:extLst>
              <a:ext uri="{FF2B5EF4-FFF2-40B4-BE49-F238E27FC236}">
                <a16:creationId xmlns:a16="http://schemas.microsoft.com/office/drawing/2014/main" id="{E47655F6-780B-7593-1C95-16140CB660CD}"/>
              </a:ext>
            </a:extLst>
          </p:cNvPr>
          <p:cNvSpPr txBox="1"/>
          <p:nvPr userDrawn="1"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878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MainBullets"/>
          <p:cNvSpPr txBox="1">
            <a:spLocks noChangeAspect="1"/>
          </p:cNvSpPr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900" b="1">
                <a:solidFill>
                  <a:srgbClr val="003296"/>
                </a:solidFill>
              </a:rPr>
              <a:t>Current Assets</a:t>
            </a:r>
          </a:p>
          <a:p>
            <a:pPr algn="just"/>
            <a:r>
              <a:rPr sz="900">
                <a:solidFill>
                  <a:srgbClr val="A9A9A9"/>
                </a:solidFill>
              </a:rPr>
              <a:t>■ </a:t>
            </a:r>
            <a:r>
              <a:rPr sz="900" b="1">
                <a:solidFill>
                  <a:srgbClr val="000000"/>
                </a:solidFill>
              </a:rPr>
              <a:t>Cash and Cash Equivalents</a:t>
            </a:r>
            <a:r>
              <a:rPr sz="900"/>
              <a:t> - </a:t>
            </a:r>
            <a:r>
              <a:rPr sz="900" b="0">
                <a:solidFill>
                  <a:srgbClr val="000000"/>
                </a:solidFill>
              </a:rPr>
              <a:t>Currency in checking/savings accounts Short-term Treasury bills (maturing &lt;3 months) Commercial paper from AAA-rated corporations Money market funds with daily liquidity Petty cash reserves for office expenses Foreign currency holdings in major currencies Undeposited checks from customers Cash in transit between bank accounts</a:t>
            </a:r>
          </a:p>
          <a:p>
            <a:pPr algn="just"/>
            <a:r>
              <a:rPr sz="900">
                <a:solidFill>
                  <a:srgbClr val="A9A9A9"/>
                </a:solidFill>
              </a:rPr>
              <a:t>■ </a:t>
            </a:r>
            <a:r>
              <a:rPr sz="900" b="1">
                <a:solidFill>
                  <a:srgbClr val="000000"/>
                </a:solidFill>
              </a:rPr>
              <a:t>Marketable Securities</a:t>
            </a:r>
            <a:r>
              <a:rPr sz="900"/>
              <a:t> - </a:t>
            </a:r>
            <a:r>
              <a:rPr sz="900" b="0">
                <a:solidFill>
                  <a:srgbClr val="000000"/>
                </a:solidFill>
              </a:rPr>
              <a:t>Corporate bonds with &lt;1yr maturity Government agency securities Certificates of deposit (CDs) Bankers' acceptances Commercial paper holdings Treasury notes maturing within 12 months Highly liquid ETF positions</a:t>
            </a:r>
          </a:p>
          <a:p>
            <a:pPr algn="just"/>
            <a:r>
              <a:rPr sz="900">
                <a:solidFill>
                  <a:srgbClr val="A9A9A9"/>
                </a:solidFill>
              </a:rPr>
              <a:t>■ </a:t>
            </a:r>
            <a:r>
              <a:rPr sz="900" b="1">
                <a:solidFill>
                  <a:srgbClr val="000000"/>
                </a:solidFill>
              </a:rPr>
              <a:t>Accounts Receivable</a:t>
            </a:r>
            <a:r>
              <a:rPr sz="900"/>
              <a:t> - </a:t>
            </a:r>
            <a:r>
              <a:rPr sz="900" b="0">
                <a:solidFill>
                  <a:srgbClr val="000000"/>
                </a:solidFill>
              </a:rPr>
              <a:t>Trade receivables from normal operations Installment receivables from long-term contracts Receivables from affiliated companies Allowance for doubtful accounts calculation Aging schedule analysis (30/60/90 days) Credit memo adjustments Factored receivables disclosure Unbilled receivables from progress contracts</a:t>
            </a:r>
          </a:p>
          <a:p>
            <a:r>
              <a:rPr sz="900" b="1">
                <a:solidFill>
                  <a:srgbClr val="003296"/>
                </a:solidFill>
              </a:rPr>
              <a:t>Non-Current Assets</a:t>
            </a:r>
          </a:p>
          <a:p>
            <a:pPr algn="just"/>
            <a:r>
              <a:rPr sz="900">
                <a:solidFill>
                  <a:srgbClr val="A9A9A9"/>
                </a:solidFill>
              </a:rPr>
              <a:t>■ </a:t>
            </a:r>
            <a:r>
              <a:rPr sz="900" b="1">
                <a:solidFill>
                  <a:srgbClr val="000000"/>
                </a:solidFill>
              </a:rPr>
              <a:t>Property, Plant &amp; Equipment</a:t>
            </a:r>
            <a:r>
              <a:rPr sz="900"/>
              <a:t> - </a:t>
            </a:r>
            <a:r>
              <a:rPr sz="900" b="0">
                <a:solidFill>
                  <a:srgbClr val="000000"/>
                </a:solidFill>
              </a:rPr>
              <a:t>Land acquisition costs (original purchase) Building improvements capitalization Machinery installation costs Equipment depreciation schedules Leasehold improvement amortization Construction-in-progress accounts Capitalized interest during construction</a:t>
            </a:r>
          </a:p>
        </p:txBody>
      </p:sp>
      <p:sp>
        <p:nvSpPr>
          <p:cNvPr id="3" name="coSummaryShape">
            <a:extLst>
              <a:ext uri="{FF2B5EF4-FFF2-40B4-BE49-F238E27FC236}">
                <a16:creationId xmlns:a16="http://schemas.microsoft.com/office/drawing/2014/main" id="{EB3788D8-E99B-2502-8527-4A1B3A0D36BB}"/>
              </a:ext>
            </a:extLst>
          </p:cNvPr>
          <p:cNvSpPr txBox="1">
            <a:spLocks noChangeAspect="1"/>
          </p:cNvSpPr>
          <p:nvPr/>
        </p:nvSpPr>
        <p:spPr>
          <a:xfrm>
            <a:off x="668867" y="592666"/>
            <a:ext cx="2853266" cy="5223934"/>
          </a:xfrm>
          <a:prstGeom prst="rect">
            <a:avLst/>
          </a:prstGeom>
          <a:solidFill>
            <a:schemeClr val="tx2"/>
          </a:solidFill>
        </p:spPr>
        <p:txBody>
          <a:bodyPr wrap="square" anchor="t" tIns="0" bIns="0"/>
          <a:lstStyle/>
          <a:p>
            <a:endParaRPr/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The company demonstrates strong financial health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with total assets of $180 million, liabilities of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$75 million, and shareholders' equity of $105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million. Current assets including $45 million cash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and $30 million receivables provide ample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liquidity to cover short-term obligations of $50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million. Long-term investments in property and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equipment total $90 million, supported by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conservative debt levels with a debt-to-equity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ratio of 0.71. Retained earnings of $80 million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reflect consistent profitability and prudent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dividend policies. The balance sheet 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MainBullets_L"/>
          <p:cNvSpPr txBox="1">
            <a:spLocks noChangeAspect="1"/>
          </p:cNvSpPr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900" b="1">
                <a:solidFill>
                  <a:srgbClr val="003296"/>
                </a:solidFill>
              </a:rPr>
              <a:t>Non-Current Assets (continued)</a:t>
            </a:r>
          </a:p>
          <a:p>
            <a:pPr algn="just"/>
            <a:r>
              <a:rPr sz="900">
                <a:solidFill>
                  <a:srgbClr val="A9A9A9"/>
                </a:solidFill>
              </a:rPr>
              <a:t>■ </a:t>
            </a:r>
            <a:r>
              <a:rPr sz="900" b="1">
                <a:solidFill>
                  <a:srgbClr val="000000"/>
                </a:solidFill>
              </a:rPr>
              <a:t>Intangible Assets</a:t>
            </a:r>
            <a:r>
              <a:rPr sz="900"/>
              <a:t> - </a:t>
            </a:r>
            <a:r>
              <a:rPr sz="900" b="0">
                <a:solidFill>
                  <a:srgbClr val="000000"/>
                </a:solidFill>
              </a:rPr>
              <a:t>Patent acquisition and amortization Trademark registration/maintenance costs Customer list valuations Non-compete agreement valuations Software development costs Licensing agreements fair value Goodwill impairment testing methodology</a:t>
            </a:r>
          </a:p>
          <a:p>
            <a:pPr algn="just"/>
            <a:r>
              <a:rPr sz="900">
                <a:solidFill>
                  <a:srgbClr val="A9A9A9"/>
                </a:solidFill>
              </a:rPr>
              <a:t>■ </a:t>
            </a:r>
            <a:r>
              <a:rPr sz="900" b="1">
                <a:solidFill>
                  <a:srgbClr val="000000"/>
                </a:solidFill>
              </a:rPr>
              <a:t>Long-Term Investments</a:t>
            </a:r>
            <a:r>
              <a:rPr sz="900"/>
              <a:t> - </a:t>
            </a:r>
            <a:r>
              <a:rPr sz="900" b="0">
                <a:solidFill>
                  <a:srgbClr val="000000"/>
                </a:solidFill>
              </a:rPr>
              <a:t>Held-to-maturity securities portfolio Equity method investment accounting Real estate held for appreciation Venture capital fund investments Convertible debt instruments Restricted stock holdings Investments in subsidiaries</a:t>
            </a:r>
          </a:p>
          <a:p>
            <a:r>
              <a:rPr sz="900" b="1">
                <a:solidFill>
                  <a:srgbClr val="003296"/>
                </a:solidFill>
              </a:rPr>
              <a:t>Current Liabilities</a:t>
            </a:r>
          </a:p>
          <a:p>
            <a:pPr algn="just"/>
            <a:r>
              <a:rPr sz="900">
                <a:solidFill>
                  <a:srgbClr val="A9A9A9"/>
                </a:solidFill>
              </a:rPr>
              <a:t>■ </a:t>
            </a:r>
            <a:r>
              <a:rPr sz="900" b="1">
                <a:solidFill>
                  <a:srgbClr val="000000"/>
                </a:solidFill>
              </a:rPr>
              <a:t>Accounts Payable</a:t>
            </a:r>
            <a:r>
              <a:rPr sz="900"/>
              <a:t> - </a:t>
            </a:r>
            <a:r>
              <a:rPr sz="900" b="0">
                <a:solidFill>
                  <a:srgbClr val="000000"/>
                </a:solidFill>
              </a:rPr>
              <a:t>Trade payables to suppliers Accrued purchases for goods received Third-party processor withholdings Construction retainage payable Dividends declared but unpaid Customer deposits/advance payments Escheat liability estimates</a:t>
            </a:r>
          </a:p>
          <a:p>
            <a:pPr algn="just"/>
            <a:r>
              <a:rPr sz="900">
                <a:solidFill>
                  <a:srgbClr val="A9A9A9"/>
                </a:solidFill>
              </a:rPr>
              <a:t>■ </a:t>
            </a:r>
            <a:r>
              <a:rPr sz="900" b="1">
                <a:solidFill>
                  <a:srgbClr val="000000"/>
                </a:solidFill>
              </a:rPr>
              <a:t>Short-Term Debt</a:t>
            </a:r>
            <a:r>
              <a:rPr sz="900"/>
              <a:t> - </a:t>
            </a:r>
            <a:r>
              <a:rPr sz="900" b="0">
                <a:solidFill>
                  <a:srgbClr val="000000"/>
                </a:solidFill>
              </a:rPr>
              <a:t>Commercial paper outstanding Revolving credit facility draws Current portion of long-term debt Bank overdraft facilities used Short-term lease liabilities Vendor financing arrangements Convertible debt equity component</a:t>
            </a:r>
          </a:p>
          <a:p>
            <a:r>
              <a:rPr sz="900" b="1">
                <a:solidFill>
                  <a:srgbClr val="003296"/>
                </a:solidFill>
              </a:rPr>
              <a:t>Long-Term Liabilities</a:t>
            </a:r>
          </a:p>
          <a:p>
            <a:pPr algn="just"/>
            <a:r>
              <a:rPr sz="900">
                <a:solidFill>
                  <a:srgbClr val="A9A9A9"/>
                </a:solidFill>
              </a:rPr>
              <a:t>■ </a:t>
            </a:r>
            <a:r>
              <a:rPr sz="900" b="1">
                <a:solidFill>
                  <a:srgbClr val="000000"/>
                </a:solidFill>
              </a:rPr>
              <a:t>Bonds Payable</a:t>
            </a:r>
            <a:r>
              <a:rPr sz="900"/>
              <a:t> - </a:t>
            </a:r>
            <a:r>
              <a:rPr sz="900" b="0">
                <a:solidFill>
                  <a:srgbClr val="000000"/>
                </a:solidFill>
              </a:rPr>
              <a:t>Corporate bond issuance at premium/discount Debenture conversion features Sinking fund requirements Unamortized bond issuance costs Fair value hedge adjustments Callable bond</a:t>
            </a:r>
          </a:p>
        </p:txBody>
      </p:sp>
      <p:sp>
        <p:nvSpPr>
          <p:cNvPr id="3" name="textMainBullets_R"/>
          <p:cNvSpPr txBox="1">
            <a:spLocks noChangeAspect="1"/>
          </p:cNvSpPr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900" b="1">
                <a:solidFill>
                  <a:srgbClr val="003296"/>
                </a:solidFill>
              </a:rPr>
              <a:t>Long-Term Liabilities (continued)</a:t>
            </a:r>
          </a:p>
          <a:p>
            <a:pPr algn="just"/>
            <a:r>
              <a:rPr sz="900">
                <a:solidFill>
                  <a:srgbClr val="A9A9A9"/>
                </a:solidFill>
              </a:rPr>
              <a:t>■ </a:t>
            </a:r>
            <a:r>
              <a:rPr sz="900" b="1">
                <a:solidFill>
                  <a:srgbClr val="000000"/>
                </a:solidFill>
              </a:rPr>
              <a:t>Bonds Payable (continued)</a:t>
            </a:r>
            <a:r>
              <a:rPr sz="900"/>
              <a:t> - </a:t>
            </a:r>
            <a:r>
              <a:rPr sz="900" b="0">
                <a:solidFill>
                  <a:srgbClr val="000000"/>
                </a:solidFill>
              </a:rPr>
              <a:t>provisions Convertible bond accounting</a:t>
            </a:r>
          </a:p>
          <a:p>
            <a:pPr algn="just"/>
            <a:r>
              <a:rPr sz="900">
                <a:solidFill>
                  <a:srgbClr val="A9A9A9"/>
                </a:solidFill>
              </a:rPr>
              <a:t>■ </a:t>
            </a:r>
            <a:r>
              <a:rPr sz="900" b="1">
                <a:solidFill>
                  <a:srgbClr val="000000"/>
                </a:solidFill>
              </a:rPr>
              <a:t>Pension Liabilities</a:t>
            </a:r>
            <a:r>
              <a:rPr sz="900"/>
              <a:t> - </a:t>
            </a:r>
            <a:r>
              <a:rPr sz="900" b="0">
                <a:solidFill>
                  <a:srgbClr val="000000"/>
                </a:solidFill>
              </a:rPr>
              <a:t>Defined benefit obligation calculations Actuarial gains/losses recognition Plan asset valuations Curtailment/settlement accounting Multi-employer plan disclosures Post-employment benefits accrual Termination benefit provisions</a:t>
            </a:r>
          </a:p>
          <a:p>
            <a:r>
              <a:rPr sz="900" b="1">
                <a:solidFill>
                  <a:srgbClr val="003296"/>
                </a:solidFill>
              </a:rPr>
              <a:t>Shareholders' Equity</a:t>
            </a:r>
          </a:p>
          <a:p>
            <a:pPr algn="just"/>
            <a:r>
              <a:rPr sz="900">
                <a:solidFill>
                  <a:srgbClr val="A9A9A9"/>
                </a:solidFill>
              </a:rPr>
              <a:t>■ </a:t>
            </a:r>
            <a:r>
              <a:rPr sz="900" b="1">
                <a:solidFill>
                  <a:srgbClr val="000000"/>
                </a:solidFill>
              </a:rPr>
              <a:t>Common Stock</a:t>
            </a:r>
            <a:r>
              <a:rPr sz="900"/>
              <a:t> - </a:t>
            </a:r>
            <a:r>
              <a:rPr sz="900" b="0">
                <a:solidFill>
                  <a:srgbClr val="000000"/>
                </a:solidFill>
              </a:rPr>
              <a:t>Par value per share disclosure Authorized shares vs outstanding Treasury stock accounting method Stock split adjustments Stock option pool reserves Restricted stock unit accruals Dividend reinvestment plan shares</a:t>
            </a:r>
          </a:p>
          <a:p>
            <a:pPr algn="just"/>
            <a:r>
              <a:rPr sz="900">
                <a:solidFill>
                  <a:srgbClr val="A9A9A9"/>
                </a:solidFill>
              </a:rPr>
              <a:t>■ </a:t>
            </a:r>
            <a:r>
              <a:rPr sz="900" b="1">
                <a:solidFill>
                  <a:srgbClr val="000000"/>
                </a:solidFill>
              </a:rPr>
              <a:t>Retained Earnings</a:t>
            </a:r>
            <a:r>
              <a:rPr sz="900"/>
              <a:t> - </a:t>
            </a:r>
            <a:r>
              <a:rPr sz="900" b="0">
                <a:solidFill>
                  <a:srgbClr val="000000"/>
                </a:solidFill>
              </a:rPr>
              <a:t>Prior period adjustments Dividend declaration accounting ESOP allocation impacts Foreign currency translation adjustments Hedging reserve balances Revaluation surplus accounts Accumulated other comprehensive income</a:t>
            </a:r>
          </a:p>
        </p:txBody>
      </p:sp>
      <p:sp>
        <p:nvSpPr>
          <p:cNvPr id="4" name="coSummaryShape">
            <a:extLst>
              <a:ext uri="{FF2B5EF4-FFF2-40B4-BE49-F238E27FC236}">
                <a16:creationId xmlns:a16="http://schemas.microsoft.com/office/drawing/2014/main" id="{11CD354D-A5E8-07FD-1B73-8355FE57BA3B}"/>
              </a:ext>
            </a:extLst>
          </p:cNvPr>
          <p:cNvSpPr txBox="1">
            <a:spLocks noChangeAspect="1"/>
          </p:cNvSpPr>
          <p:nvPr/>
        </p:nvSpPr>
        <p:spPr>
          <a:xfrm>
            <a:off x="668867" y="592666"/>
            <a:ext cx="2853266" cy="5223934"/>
          </a:xfrm>
          <a:prstGeom prst="rect">
            <a:avLst/>
          </a:prstGeom>
          <a:solidFill>
            <a:schemeClr val="tx2"/>
          </a:solidFill>
        </p:spPr>
        <p:txBody>
          <a:bodyPr wrap="square" anchor="t" tIns="0" bIns="0"/>
          <a:lstStyle/>
          <a:p>
            <a:endParaRPr/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shows optimal asset allocation with 60% long-term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investments and 40% working capital. Financial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ratios indicate robust solvency with current ratio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of 2.4 and quick ratio of 1.8. Equity growth of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12% year-over-year demonstrates sustainable value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creation. Conservative accounting practices ensure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asset valuations remain realistic, while liability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management maintains healthy interest coverage.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Overall, the balance sheet positions the company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for strategic investments while maintaining</a:t>
            </a:r>
          </a:p>
          <a:p>
            <a:pPr algn="just">
              <a:spcBef>
                <a:spcPts val="400"/>
              </a:spcBef>
              <a:ind left="64008"/>
            </a:pPr>
            <a:r>
              <a:rPr sz="900" b="1">
                <a:solidFill>
                  <a:srgbClr val="FFFFFF"/>
                </a:solidFill>
                <a:latin typeface="Arial"/>
              </a:rPr>
              <a:t>financial stability.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TSANG, Yu (Pydot)</cp:lastModifiedBy>
  <cp:revision>8</cp:revision>
  <dcterms:created xsi:type="dcterms:W3CDTF">2013-01-27T09:14:16Z</dcterms:created>
  <dcterms:modified xsi:type="dcterms:W3CDTF">2025-05-26T06:53:22Z</dcterms:modified>
  <cp:category/>
</cp:coreProperties>
</file>