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7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208" y="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MainBullets_R">
            <a:extLst>
              <a:ext uri="{FF2B5EF4-FFF2-40B4-BE49-F238E27FC236}">
                <a16:creationId xmlns:a16="http://schemas.microsoft.com/office/drawing/2014/main" id="{67F3F66B-D93E-41A6-9034-0E83D2591BD9}"/>
              </a:ext>
            </a:extLst>
          </p:cNvPr>
          <p:cNvSpPr txBox="1"/>
          <p:nvPr userDrawn="1"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8" name="textMainBullets_L">
            <a:extLst>
              <a:ext uri="{FF2B5EF4-FFF2-40B4-BE49-F238E27FC236}">
                <a16:creationId xmlns:a16="http://schemas.microsoft.com/office/drawing/2014/main" id="{E47655F6-780B-7593-1C95-16140CB660CD}"/>
              </a:ext>
            </a:extLst>
          </p:cNvPr>
          <p:cNvSpPr txBox="1"/>
          <p:nvPr userDrawn="1"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78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"/>
          <p:cNvSpPr txBox="1">
            <a:spLocks noChangeAspect="1"/>
          </p:cNvSpPr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b="1" sz="900">
                <a:solidFill>
                  <a:srgbClr val="003296"/>
                </a:solidFill>
              </a:rPr>
              <a:t>Current Assets</a:t>
            </a:r>
          </a:p>
          <a:p>
            <a:r>
              <a:rPr i="1" sz="900"/>
              <a:t>Cash and Cash Equivalents</a:t>
            </a:r>
          </a:p>
          <a:p>
            <a:r>
              <a:rPr sz="900"/>
              <a:t>■ Currency in checking/savings accounts</a:t>
            </a:r>
          </a:p>
          <a:p>
            <a:r>
              <a:rPr sz="900"/>
              <a:t>■ Short-term Treasury bills (maturing &lt;3 months)</a:t>
            </a:r>
          </a:p>
          <a:p>
            <a:r>
              <a:rPr sz="900"/>
              <a:t>■ Commercial paper from AAA-rated corporations</a:t>
            </a:r>
          </a:p>
          <a:p>
            <a:r>
              <a:rPr sz="900"/>
              <a:t>■ Money market funds with daily liquidity</a:t>
            </a:r>
          </a:p>
          <a:p>
            <a:r>
              <a:rPr sz="900"/>
              <a:t>■ Petty cash reserves for office expenses</a:t>
            </a:r>
          </a:p>
          <a:p>
            <a:r>
              <a:rPr sz="900"/>
              <a:t>■ Foreign currency holdings in major currencies</a:t>
            </a:r>
          </a:p>
          <a:p>
            <a:r>
              <a:rPr sz="900"/>
              <a:t>■ Undeposited checks from customers</a:t>
            </a:r>
          </a:p>
          <a:p>
            <a:r>
              <a:rPr sz="900"/>
              <a:t>■ Cash in transit between bank accounts</a:t>
            </a:r>
          </a:p>
          <a:p>
            <a:r>
              <a:rPr b="1" sz="900">
                <a:solidFill>
                  <a:srgbClr val="003296"/>
                </a:solidFill>
              </a:rPr>
              <a:t>Current Assets</a:t>
            </a:r>
          </a:p>
          <a:p>
            <a:r>
              <a:rPr i="1" sz="900"/>
              <a:t>Marketable Securities</a:t>
            </a:r>
          </a:p>
          <a:p>
            <a:r>
              <a:rPr sz="900"/>
              <a:t>■ Corporate bonds with &lt;1yr maturity</a:t>
            </a:r>
          </a:p>
          <a:p>
            <a:r>
              <a:rPr sz="900"/>
              <a:t>■ Government agency securities</a:t>
            </a:r>
          </a:p>
          <a:p>
            <a:r>
              <a:rPr sz="900"/>
              <a:t>■ Certificates of deposit (CDs)</a:t>
            </a:r>
          </a:p>
          <a:p>
            <a:r>
              <a:rPr sz="900"/>
              <a:t>■ Bankers' acceptances</a:t>
            </a:r>
          </a:p>
          <a:p>
            <a:r>
              <a:rPr sz="900"/>
              <a:t>■ Commercial paper holdings</a:t>
            </a:r>
          </a:p>
          <a:p>
            <a:r>
              <a:rPr sz="900"/>
              <a:t>■ Treasury notes maturing within 12 months</a:t>
            </a:r>
          </a:p>
          <a:p>
            <a:r>
              <a:rPr sz="900"/>
              <a:t>■ Highly liquid ETF positions</a:t>
            </a:r>
          </a:p>
          <a:p>
            <a:r>
              <a:rPr b="1" sz="900">
                <a:solidFill>
                  <a:srgbClr val="003296"/>
                </a:solidFill>
              </a:rPr>
              <a:t>Current Assets</a:t>
            </a:r>
          </a:p>
          <a:p>
            <a:r>
              <a:rPr i="1" sz="900"/>
              <a:t>Accounts Receivable</a:t>
            </a:r>
          </a:p>
          <a:p>
            <a:r>
              <a:rPr sz="900"/>
              <a:t>■ Trade receivables from normal operations</a:t>
            </a:r>
          </a:p>
          <a:p>
            <a:r>
              <a:rPr sz="900"/>
              <a:t>■ Installment receivables from long-term contracts</a:t>
            </a:r>
          </a:p>
          <a:p>
            <a:r>
              <a:rPr sz="900"/>
              <a:t>■ Receivables from affiliated companies</a:t>
            </a:r>
          </a:p>
          <a:p>
            <a:r>
              <a:rPr sz="900"/>
              <a:t>■ Allowance for doubtful accounts calculation</a:t>
            </a:r>
          </a:p>
          <a:p>
            <a:r>
              <a:rPr sz="900"/>
              <a:t>■ Aging schedule analysis (30/60/90 days)</a:t>
            </a:r>
          </a:p>
          <a:p>
            <a:r>
              <a:rPr sz="900"/>
              <a:t>■ Credit memo adjustments</a:t>
            </a:r>
          </a:p>
          <a:p>
            <a:r>
              <a:rPr sz="900"/>
              <a:t>■ Factored receivables disclosure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_L"/>
          <p:cNvSpPr txBox="1">
            <a:spLocks noChangeAspect="1"/>
          </p:cNvSpPr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b="1" sz="900">
                <a:solidFill>
                  <a:srgbClr val="003296"/>
                </a:solidFill>
              </a:rPr>
              <a:t>Current Assets (continued)</a:t>
            </a:r>
          </a:p>
          <a:p>
            <a:r>
              <a:rPr i="1" sz="900"/>
              <a:t>Accounts Receivable (continued)</a:t>
            </a:r>
          </a:p>
          <a:p>
            <a:r>
              <a:rPr b="1" sz="900">
                <a:solidFill>
                  <a:srgbClr val="003296"/>
                </a:solidFill>
              </a:rPr>
              <a:t>Current Assets</a:t>
            </a:r>
          </a:p>
          <a:p>
            <a:r>
              <a:rPr i="1" sz="900"/>
              <a:t>Marketable Securities</a:t>
            </a:r>
          </a:p>
          <a:p>
            <a:r>
              <a:rPr sz="900"/>
              <a:t>■ Corporate bonds with &lt;1yr maturity</a:t>
            </a:r>
          </a:p>
          <a:p>
            <a:r>
              <a:rPr sz="900"/>
              <a:t>■ Government agency securities</a:t>
            </a:r>
          </a:p>
          <a:p>
            <a:r>
              <a:rPr sz="900"/>
              <a:t>■ Certificates of deposit (CDs)</a:t>
            </a:r>
          </a:p>
          <a:p>
            <a:r>
              <a:rPr sz="900"/>
              <a:t>■ Bankers' acceptances</a:t>
            </a:r>
          </a:p>
          <a:p>
            <a:r>
              <a:rPr sz="900"/>
              <a:t>■ Commercial paper holdings</a:t>
            </a:r>
          </a:p>
          <a:p>
            <a:r>
              <a:rPr sz="900"/>
              <a:t>■ Treasury notes maturing within 12 months</a:t>
            </a:r>
          </a:p>
          <a:p>
            <a:r>
              <a:rPr sz="900"/>
              <a:t>■ Highly liquid ETF positions</a:t>
            </a:r>
          </a:p>
          <a:p>
            <a:r>
              <a:rPr b="1" sz="900">
                <a:solidFill>
                  <a:srgbClr val="003296"/>
                </a:solidFill>
              </a:rPr>
              <a:t>Current Assets</a:t>
            </a:r>
          </a:p>
          <a:p>
            <a:r>
              <a:rPr i="1" sz="900"/>
              <a:t>Accounts Receivable</a:t>
            </a:r>
          </a:p>
          <a:p>
            <a:r>
              <a:rPr sz="900"/>
              <a:t>■ Trade receivables from normal operations</a:t>
            </a:r>
          </a:p>
          <a:p>
            <a:r>
              <a:rPr sz="900"/>
              <a:t>■ Installment receivables from long-term contracts</a:t>
            </a:r>
          </a:p>
          <a:p>
            <a:r>
              <a:rPr sz="900"/>
              <a:t>■ Receivables from affiliated companies</a:t>
            </a:r>
          </a:p>
          <a:p>
            <a:r>
              <a:rPr sz="900"/>
              <a:t>■ Allowance for doubtful accounts calculation</a:t>
            </a:r>
          </a:p>
          <a:p>
            <a:r>
              <a:rPr sz="900"/>
              <a:t>■ Aging schedule analysis (30/60/90 days)</a:t>
            </a:r>
          </a:p>
          <a:p>
            <a:r>
              <a:rPr sz="900"/>
              <a:t>■ Credit memo adjustments</a:t>
            </a:r>
          </a:p>
          <a:p>
            <a:r>
              <a:rPr sz="900"/>
              <a:t>■ Factored receivables disclosure</a:t>
            </a:r>
          </a:p>
          <a:p>
            <a:r>
              <a:rPr sz="900"/>
              <a:t>■ Unbilled receivables from progress contracts</a:t>
            </a:r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Property, Plant &amp; Equipment</a:t>
            </a:r>
          </a:p>
          <a:p>
            <a:r>
              <a:rPr sz="900"/>
              <a:t>■ Land acquisition costs (original purchase)</a:t>
            </a:r>
          </a:p>
          <a:p>
            <a:r>
              <a:rPr sz="900"/>
              <a:t>■ Building improvements capitalization</a:t>
            </a:r>
          </a:p>
          <a:p>
            <a:r>
              <a:rPr sz="900"/>
              <a:t>■ Machinery installation costs</a:t>
            </a:r>
          </a:p>
          <a:p>
            <a:r>
              <a:rPr sz="900"/>
              <a:t>■ Equipment depreciation schedules</a:t>
            </a:r>
          </a:p>
        </p:txBody>
      </p:sp>
      <p:sp>
        <p:nvSpPr>
          <p:cNvPr id="3" name="textMainBullets_R"/>
          <p:cNvSpPr txBox="1">
            <a:spLocks noChangeAspect="1"/>
          </p:cNvSpPr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b="1" sz="900">
                <a:solidFill>
                  <a:srgbClr val="003296"/>
                </a:solidFill>
              </a:rPr>
              <a:t>Non-Current Assets (continued)</a:t>
            </a:r>
          </a:p>
          <a:p>
            <a:r>
              <a:rPr i="1" sz="900"/>
              <a:t>Property, Plant &amp; Equipment (continued)</a:t>
            </a:r>
          </a:p>
          <a:p>
            <a:r>
              <a:rPr b="1" sz="900">
                <a:solidFill>
                  <a:srgbClr val="003296"/>
                </a:solidFill>
              </a:rPr>
              <a:t>Current Assets</a:t>
            </a:r>
          </a:p>
          <a:p>
            <a:r>
              <a:rPr i="1" sz="900"/>
              <a:t>Accounts Receivable</a:t>
            </a:r>
          </a:p>
          <a:p>
            <a:r>
              <a:rPr sz="900"/>
              <a:t>■ Trade receivables from normal operations</a:t>
            </a:r>
          </a:p>
          <a:p>
            <a:r>
              <a:rPr sz="900"/>
              <a:t>■ Installment receivables from long-term contracts</a:t>
            </a:r>
          </a:p>
          <a:p>
            <a:r>
              <a:rPr sz="900"/>
              <a:t>■ Receivables from affiliated companies</a:t>
            </a:r>
          </a:p>
          <a:p>
            <a:r>
              <a:rPr sz="900"/>
              <a:t>■ Allowance for doubtful accounts calculation</a:t>
            </a:r>
          </a:p>
          <a:p>
            <a:r>
              <a:rPr sz="900"/>
              <a:t>■ Aging schedule analysis (30/60/90 days)</a:t>
            </a:r>
          </a:p>
          <a:p>
            <a:r>
              <a:rPr sz="900"/>
              <a:t>■ Credit memo adjustments</a:t>
            </a:r>
          </a:p>
          <a:p>
            <a:r>
              <a:rPr sz="900"/>
              <a:t>■ Factored receivables disclosure</a:t>
            </a:r>
          </a:p>
          <a:p>
            <a:r>
              <a:rPr sz="900"/>
              <a:t>■ Unbilled receivables from progress contracts</a:t>
            </a:r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Property, Plant &amp; Equipment</a:t>
            </a:r>
          </a:p>
          <a:p>
            <a:r>
              <a:rPr sz="900"/>
              <a:t>■ Land acquisition costs (original purchase)</a:t>
            </a:r>
          </a:p>
          <a:p>
            <a:r>
              <a:rPr sz="900"/>
              <a:t>■ Building improvements capitalization</a:t>
            </a:r>
          </a:p>
          <a:p>
            <a:r>
              <a:rPr sz="900"/>
              <a:t>■ Machinery installation costs</a:t>
            </a:r>
          </a:p>
          <a:p>
            <a:r>
              <a:rPr sz="900"/>
              <a:t>■ Equipment depreciation schedules</a:t>
            </a:r>
          </a:p>
          <a:p>
            <a:r>
              <a:rPr sz="900"/>
              <a:t>■ Leasehold improvement amortization</a:t>
            </a:r>
          </a:p>
          <a:p>
            <a:r>
              <a:rPr sz="900"/>
              <a:t>■ Construction-in-progress accounts</a:t>
            </a:r>
          </a:p>
          <a:p>
            <a:r>
              <a:rPr sz="900"/>
              <a:t>■ Capitalized interest during construction</a:t>
            </a:r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Intangible Assets</a:t>
            </a:r>
          </a:p>
          <a:p>
            <a:r>
              <a:rPr sz="900"/>
              <a:t>■ Patent acquisition and amortization</a:t>
            </a:r>
          </a:p>
          <a:p>
            <a:r>
              <a:rPr sz="900"/>
              <a:t>■ Trademark registration/maintenance costs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3F516-311F-D767-B24F-995465FE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_L">
            <a:extLst>
              <a:ext uri="{FF2B5EF4-FFF2-40B4-BE49-F238E27FC236}">
                <a16:creationId xmlns:a16="http://schemas.microsoft.com/office/drawing/2014/main" id="{1609B9C4-EE89-F835-8C6C-3911F99337A6}"/>
              </a:ext>
            </a:extLst>
          </p:cNvPr>
          <p:cNvSpPr txBox="1">
            <a:spLocks noChangeAspect="1"/>
          </p:cNvSpPr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b="1" sz="900">
                <a:solidFill>
                  <a:srgbClr val="003296"/>
                </a:solidFill>
              </a:rPr>
              <a:t>Non-Current Assets (continued)</a:t>
            </a:r>
          </a:p>
          <a:p>
            <a:r>
              <a:rPr i="1" sz="900"/>
              <a:t>Intangible Assets (continued)</a:t>
            </a:r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Property, Plant &amp; Equipment</a:t>
            </a:r>
          </a:p>
          <a:p>
            <a:r>
              <a:rPr sz="900"/>
              <a:t>■ Land acquisition costs (original purchase)</a:t>
            </a:r>
          </a:p>
          <a:p>
            <a:r>
              <a:rPr sz="900"/>
              <a:t>■ Building improvements capitalization</a:t>
            </a:r>
          </a:p>
          <a:p>
            <a:r>
              <a:rPr sz="900"/>
              <a:t>■ Machinery installation costs</a:t>
            </a:r>
          </a:p>
          <a:p>
            <a:r>
              <a:rPr sz="900"/>
              <a:t>■ Equipment depreciation schedules</a:t>
            </a:r>
          </a:p>
          <a:p>
            <a:r>
              <a:rPr sz="900"/>
              <a:t>■ Leasehold improvement amortization</a:t>
            </a:r>
          </a:p>
          <a:p>
            <a:r>
              <a:rPr sz="900"/>
              <a:t>■ Construction-in-progress accounts</a:t>
            </a:r>
          </a:p>
          <a:p>
            <a:r>
              <a:rPr sz="900"/>
              <a:t>■ Capitalized interest during construction</a:t>
            </a:r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Intangible Assets</a:t>
            </a:r>
          </a:p>
          <a:p>
            <a:r>
              <a:rPr sz="900"/>
              <a:t>■ Patent acquisition and amortization</a:t>
            </a:r>
          </a:p>
          <a:p>
            <a:r>
              <a:rPr sz="900"/>
              <a:t>■ Trademark registration/maintenance costs</a:t>
            </a:r>
          </a:p>
          <a:p>
            <a:r>
              <a:rPr sz="900"/>
              <a:t>■ Customer list valuations</a:t>
            </a:r>
          </a:p>
          <a:p>
            <a:r>
              <a:rPr sz="900"/>
              <a:t>■ Non-compete agreement valuations</a:t>
            </a:r>
          </a:p>
          <a:p>
            <a:r>
              <a:rPr sz="900"/>
              <a:t>■ Software development costs</a:t>
            </a:r>
          </a:p>
          <a:p>
            <a:r>
              <a:rPr sz="900"/>
              <a:t>■ Licensing agreements fair value</a:t>
            </a:r>
          </a:p>
          <a:p>
            <a:r>
              <a:rPr sz="900"/>
              <a:t>■ Goodwill impairment testing methodology</a:t>
            </a:r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Long-Term Investments</a:t>
            </a:r>
          </a:p>
          <a:p>
            <a:r>
              <a:rPr sz="900"/>
              <a:t>■ Held-to-maturity securities portfolio</a:t>
            </a:r>
          </a:p>
        </p:txBody>
      </p:sp>
      <p:sp>
        <p:nvSpPr>
          <p:cNvPr id="3" name="textMainBullets_R">
            <a:extLst>
              <a:ext uri="{FF2B5EF4-FFF2-40B4-BE49-F238E27FC236}">
                <a16:creationId xmlns:a16="http://schemas.microsoft.com/office/drawing/2014/main" id="{F60AF44C-28D9-CB30-1E6A-5560CDC42493}"/>
              </a:ext>
            </a:extLst>
          </p:cNvPr>
          <p:cNvSpPr txBox="1">
            <a:spLocks noChangeAspect="1"/>
          </p:cNvSpPr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b="1" sz="900">
                <a:solidFill>
                  <a:srgbClr val="003296"/>
                </a:solidFill>
              </a:rPr>
              <a:t>Non-Current Assets (continued)</a:t>
            </a:r>
          </a:p>
          <a:p>
            <a:r>
              <a:rPr i="1" sz="900"/>
              <a:t>Long-Term Investments (continued)</a:t>
            </a:r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Intangible Assets</a:t>
            </a:r>
          </a:p>
          <a:p>
            <a:r>
              <a:rPr sz="900"/>
              <a:t>■ Patent acquisition and amortization</a:t>
            </a:r>
          </a:p>
          <a:p>
            <a:r>
              <a:rPr sz="900"/>
              <a:t>■ Trademark registration/maintenance costs</a:t>
            </a:r>
          </a:p>
          <a:p>
            <a:r>
              <a:rPr sz="900"/>
              <a:t>■ Customer list valuations</a:t>
            </a:r>
          </a:p>
          <a:p>
            <a:r>
              <a:rPr sz="900"/>
              <a:t>■ Non-compete agreement valuations</a:t>
            </a:r>
          </a:p>
          <a:p>
            <a:r>
              <a:rPr sz="900"/>
              <a:t>■ Software development costs</a:t>
            </a:r>
          </a:p>
          <a:p>
            <a:r>
              <a:rPr sz="900"/>
              <a:t>■ Licensing agreements fair value</a:t>
            </a:r>
          </a:p>
          <a:p>
            <a:r>
              <a:rPr sz="900"/>
              <a:t>■ Goodwill impairment testing methodology</a:t>
            </a:r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Long-Term Investments</a:t>
            </a:r>
          </a:p>
          <a:p>
            <a:r>
              <a:rPr sz="900"/>
              <a:t>■ Held-to-maturity securities portfolio</a:t>
            </a:r>
          </a:p>
          <a:p>
            <a:r>
              <a:rPr sz="900"/>
              <a:t>■ Equity method investment accounting</a:t>
            </a:r>
          </a:p>
          <a:p>
            <a:r>
              <a:rPr sz="900"/>
              <a:t>■ Real estate held for appreciation</a:t>
            </a:r>
          </a:p>
          <a:p>
            <a:r>
              <a:rPr sz="900"/>
              <a:t>■ Venture capital fund investments</a:t>
            </a:r>
          </a:p>
          <a:p>
            <a:r>
              <a:rPr sz="900"/>
              <a:t>■ Convertible debt instruments</a:t>
            </a:r>
          </a:p>
          <a:p>
            <a:r>
              <a:rPr sz="900"/>
              <a:t>■ Restricted stock holdings</a:t>
            </a:r>
          </a:p>
          <a:p>
            <a:r>
              <a:rPr sz="900"/>
              <a:t>■ Investments in subsidiaries</a:t>
            </a:r>
          </a:p>
        </p:txBody>
      </p:sp>
    </p:spTree>
    <p:extLst>
      <p:ext uri="{BB962C8B-B14F-4D97-AF65-F5344CB8AC3E}">
        <p14:creationId xmlns:p14="http://schemas.microsoft.com/office/powerpoint/2010/main" val="339090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58799-719D-F77A-8395-035AEAC8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_L">
            <a:extLst>
              <a:ext uri="{FF2B5EF4-FFF2-40B4-BE49-F238E27FC236}">
                <a16:creationId xmlns:a16="http://schemas.microsoft.com/office/drawing/2014/main" id="{52EF3AD7-3BC2-25B5-A93A-14275C2F7A65}"/>
              </a:ext>
            </a:extLst>
          </p:cNvPr>
          <p:cNvSpPr txBox="1">
            <a:spLocks noChangeAspect="1"/>
          </p:cNvSpPr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Intangible Assets</a:t>
            </a:r>
          </a:p>
          <a:p>
            <a:r>
              <a:rPr sz="900"/>
              <a:t>■ Patent acquisition and amortization</a:t>
            </a:r>
          </a:p>
          <a:p>
            <a:r>
              <a:rPr sz="900"/>
              <a:t>■ Trademark registration/maintenance costs</a:t>
            </a:r>
          </a:p>
          <a:p>
            <a:r>
              <a:rPr sz="900"/>
              <a:t>■ Customer list valuations</a:t>
            </a:r>
          </a:p>
          <a:p>
            <a:r>
              <a:rPr sz="900"/>
              <a:t>■ Non-compete agreement valuations</a:t>
            </a:r>
          </a:p>
          <a:p>
            <a:r>
              <a:rPr sz="900"/>
              <a:t>■ Software development costs</a:t>
            </a:r>
          </a:p>
          <a:p>
            <a:r>
              <a:rPr sz="900"/>
              <a:t>■ Licensing agreements fair value</a:t>
            </a:r>
          </a:p>
          <a:p>
            <a:r>
              <a:rPr sz="900"/>
              <a:t>■ Goodwill impairment testing methodology</a:t>
            </a:r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Long-Term Investments</a:t>
            </a:r>
          </a:p>
          <a:p>
            <a:r>
              <a:rPr sz="900"/>
              <a:t>■ Held-to-maturity securities portfolio</a:t>
            </a:r>
          </a:p>
          <a:p>
            <a:r>
              <a:rPr sz="900"/>
              <a:t>■ Equity method investment accounting</a:t>
            </a:r>
          </a:p>
          <a:p>
            <a:r>
              <a:rPr sz="900"/>
              <a:t>■ Real estate held for appreciation</a:t>
            </a:r>
          </a:p>
          <a:p>
            <a:r>
              <a:rPr sz="900"/>
              <a:t>■ Venture capital fund investments</a:t>
            </a:r>
          </a:p>
          <a:p>
            <a:r>
              <a:rPr sz="900"/>
              <a:t>■ Convertible debt instruments</a:t>
            </a:r>
          </a:p>
          <a:p>
            <a:r>
              <a:rPr sz="900"/>
              <a:t>■ Restricted stock holdings</a:t>
            </a:r>
          </a:p>
          <a:p>
            <a:r>
              <a:rPr sz="900"/>
              <a:t>■ Investments in subsidiaries</a:t>
            </a:r>
          </a:p>
          <a:p>
            <a:r>
              <a:rPr b="1" sz="900">
                <a:solidFill>
                  <a:srgbClr val="003296"/>
                </a:solidFill>
              </a:rPr>
              <a:t>Current Liabilities</a:t>
            </a:r>
          </a:p>
          <a:p>
            <a:r>
              <a:rPr i="1" sz="900"/>
              <a:t>Accounts Payable</a:t>
            </a:r>
          </a:p>
          <a:p>
            <a:r>
              <a:rPr sz="900"/>
              <a:t>■ Trade payables to suppliers</a:t>
            </a:r>
          </a:p>
          <a:p>
            <a:r>
              <a:rPr sz="900"/>
              <a:t>■ Accrued purchases for goods received</a:t>
            </a:r>
          </a:p>
          <a:p>
            <a:r>
              <a:rPr sz="900"/>
              <a:t>■ Third-party processor withholdings</a:t>
            </a:r>
          </a:p>
          <a:p>
            <a:r>
              <a:rPr sz="900"/>
              <a:t>■ Construction retainage payable</a:t>
            </a:r>
          </a:p>
          <a:p>
            <a:r>
              <a:rPr sz="900"/>
              <a:t>■ Dividends declared but unpaid</a:t>
            </a:r>
          </a:p>
          <a:p>
            <a:r>
              <a:rPr sz="900"/>
              <a:t>■ Customer deposits/advance payments</a:t>
            </a:r>
          </a:p>
          <a:p>
            <a:r>
              <a:rPr sz="900"/>
              <a:t>■ Escheat liability estimates</a:t>
            </a:r>
          </a:p>
        </p:txBody>
      </p:sp>
      <p:sp>
        <p:nvSpPr>
          <p:cNvPr id="3" name="textMainBullets_R">
            <a:extLst>
              <a:ext uri="{FF2B5EF4-FFF2-40B4-BE49-F238E27FC236}">
                <a16:creationId xmlns:a16="http://schemas.microsoft.com/office/drawing/2014/main" id="{4A7A8408-0754-C798-6BDD-B8586DA48C26}"/>
              </a:ext>
            </a:extLst>
          </p:cNvPr>
          <p:cNvSpPr txBox="1">
            <a:spLocks noChangeAspect="1"/>
          </p:cNvSpPr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b="1" sz="900">
                <a:solidFill>
                  <a:srgbClr val="003296"/>
                </a:solidFill>
              </a:rPr>
              <a:t>Non-Current Assets (continued)</a:t>
            </a:r>
          </a:p>
          <a:p>
            <a:r>
              <a:rPr i="1" sz="900"/>
              <a:t>Intangible Assets (continued)</a:t>
            </a:r>
          </a:p>
          <a:p>
            <a:r>
              <a:rPr sz="900"/>
              <a:t>■ Patent acquisition and amortization</a:t>
            </a:r>
          </a:p>
          <a:p>
            <a:r>
              <a:rPr sz="900"/>
              <a:t>■ Trademark registration/maintenance costs</a:t>
            </a:r>
          </a:p>
          <a:p>
            <a:r>
              <a:rPr sz="900"/>
              <a:t>■ Customer list valuations</a:t>
            </a:r>
          </a:p>
          <a:p>
            <a:r>
              <a:rPr sz="900"/>
              <a:t>■ Non-compete agreement valuations</a:t>
            </a:r>
          </a:p>
          <a:p>
            <a:r>
              <a:rPr sz="900"/>
              <a:t>■ Software development costs</a:t>
            </a:r>
          </a:p>
          <a:p>
            <a:r>
              <a:rPr sz="900"/>
              <a:t>■ Licensing agreements fair value</a:t>
            </a:r>
          </a:p>
          <a:p>
            <a:r>
              <a:rPr sz="900"/>
              <a:t>■ Goodwill impairment testing methodology</a:t>
            </a:r>
          </a:p>
          <a:p>
            <a:r>
              <a:rPr b="1" sz="900">
                <a:solidFill>
                  <a:srgbClr val="003296"/>
                </a:solidFill>
              </a:rPr>
              <a:t>Non-Current Assets</a:t>
            </a:r>
          </a:p>
          <a:p>
            <a:r>
              <a:rPr i="1" sz="900"/>
              <a:t>Long-Term Investments</a:t>
            </a:r>
          </a:p>
          <a:p>
            <a:r>
              <a:rPr sz="900"/>
              <a:t>■ Held-to-maturity securities portfolio</a:t>
            </a:r>
          </a:p>
          <a:p>
            <a:r>
              <a:rPr sz="900"/>
              <a:t>■ Equity method investment accounting</a:t>
            </a:r>
          </a:p>
          <a:p>
            <a:r>
              <a:rPr sz="900"/>
              <a:t>■ Real estate held for appreciation</a:t>
            </a:r>
          </a:p>
          <a:p>
            <a:r>
              <a:rPr sz="900"/>
              <a:t>■ Venture capital fund investments</a:t>
            </a:r>
          </a:p>
          <a:p>
            <a:r>
              <a:rPr sz="900"/>
              <a:t>■ Convertible debt instruments</a:t>
            </a:r>
          </a:p>
          <a:p>
            <a:r>
              <a:rPr sz="900"/>
              <a:t>■ Restricted stock holdings</a:t>
            </a:r>
          </a:p>
          <a:p>
            <a:r>
              <a:rPr sz="900"/>
              <a:t>■ Investments in subsidiaries</a:t>
            </a:r>
          </a:p>
          <a:p>
            <a:r>
              <a:rPr b="1" sz="900">
                <a:solidFill>
                  <a:srgbClr val="003296"/>
                </a:solidFill>
              </a:rPr>
              <a:t>Current Liabilities</a:t>
            </a:r>
          </a:p>
          <a:p>
            <a:r>
              <a:rPr i="1" sz="900"/>
              <a:t>Accounts Payable</a:t>
            </a:r>
          </a:p>
          <a:p>
            <a:r>
              <a:rPr sz="900"/>
              <a:t>■ Trade payables to suppliers</a:t>
            </a:r>
          </a:p>
          <a:p>
            <a:r>
              <a:rPr sz="900"/>
              <a:t>■ Accrued purchases for goods received</a:t>
            </a:r>
          </a:p>
          <a:p>
            <a:r>
              <a:rPr sz="900"/>
              <a:t>■ Third-party processor withholdings</a:t>
            </a:r>
          </a:p>
          <a:p>
            <a:r>
              <a:rPr sz="900"/>
              <a:t>■ Construction retainage payable</a:t>
            </a:r>
          </a:p>
          <a:p>
            <a:r>
              <a:rPr sz="900"/>
              <a:t>■ Dividends declared but unpaid</a:t>
            </a:r>
          </a:p>
          <a:p>
            <a:r>
              <a:rPr sz="900"/>
              <a:t>■ Customer deposits/advance payments</a:t>
            </a:r>
          </a:p>
          <a:p>
            <a:r>
              <a:rPr sz="900"/>
              <a:t>■ Escheat liability estimates</a:t>
            </a:r>
          </a:p>
        </p:txBody>
      </p:sp>
    </p:spTree>
    <p:extLst>
      <p:ext uri="{BB962C8B-B14F-4D97-AF65-F5344CB8AC3E}">
        <p14:creationId xmlns:p14="http://schemas.microsoft.com/office/powerpoint/2010/main" val="85401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TSANG, Yu (Pydot)</cp:lastModifiedBy>
  <cp:revision>6</cp:revision>
  <dcterms:created xsi:type="dcterms:W3CDTF">2013-01-27T09:14:16Z</dcterms:created>
  <dcterms:modified xsi:type="dcterms:W3CDTF">2025-05-24T11:42:06Z</dcterms:modified>
  <cp:category/>
</cp:coreProperties>
</file>