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nSpc>
                <a:spcPct val="100000"/>
              </a:lnSpc>
            </a:pPr>
            <a:r>
              <a:rPr sz="900" b="1">
                <a:solidFill>
                  <a:srgbClr val="003296"/>
                </a:solidFill>
              </a:rPr>
              <a:t>Current Assets</a:t>
            </a:r>
          </a:p>
          <a:p>
            <a:pPr>
              <a:lnSpc>
                <a:spcPct val="100000"/>
              </a:lnSpc>
              <a:spcAft>
                <a:spcPts val="0"/>
              </a:spcAft>
            </a:pPr>
            <a:r>
              <a:rPr sz="900">
                <a:solidFill>
                  <a:srgbClr val="A9A9A9"/>
                </a:solidFill>
              </a:rPr>
              <a:t>■ </a:t>
            </a:r>
            <a:r>
              <a:rPr sz="900" b="1"/>
              <a:t>Cash and Cash Equivalents</a:t>
            </a:r>
          </a:p>
          <a:p>
            <a:pPr>
              <a:spcBef>
                <a:spcPts val="0"/>
              </a:spcBef>
              <a:spcAft>
                <a:spcPts val="0"/>
              </a:spcAft>
            </a:pPr>
            <a:r>
              <a:rPr sz="900"/>
              <a:t>Currency in checking/savings accounts Short-term Treasury bills (maturing &lt;3 months) Commercial paper from AAA-rated corporations Money market funds with daily liquidity Petty cash reserves for office expenses Foreign currency holdings in major currencies Undeposited checks from customers Cash in transit between bank accounts</a:t>
            </a:r>
          </a:p>
          <a:p>
            <a:pPr>
              <a:lnSpc>
                <a:spcPct val="100000"/>
              </a:lnSpc>
              <a:spcAft>
                <a:spcPts val="0"/>
              </a:spcAft>
            </a:pPr>
            <a:r>
              <a:rPr sz="900">
                <a:solidFill>
                  <a:srgbClr val="A9A9A9"/>
                </a:solidFill>
              </a:rPr>
              <a:t>■ </a:t>
            </a:r>
            <a:r>
              <a:rPr sz="900" b="1"/>
              <a:t>Marketable Securities</a:t>
            </a:r>
          </a:p>
          <a:p>
            <a:pPr>
              <a:spcBef>
                <a:spcPts val="0"/>
              </a:spcBef>
              <a:spcAft>
                <a:spcPts val="0"/>
              </a:spcAft>
            </a:pPr>
            <a:r>
              <a:rPr sz="900"/>
              <a:t>Corporate bonds with &lt;1yr maturity Government agency securities Certificates of deposit (CDs) Bankers' acceptances Commercial paper holdings Treasury notes maturing within 12 months Highly liquid ETF positions</a:t>
            </a:r>
          </a:p>
          <a:p>
            <a:pPr>
              <a:lnSpc>
                <a:spcPct val="100000"/>
              </a:lnSpc>
              <a:spcAft>
                <a:spcPts val="0"/>
              </a:spcAft>
            </a:pPr>
            <a:r>
              <a:rPr sz="900">
                <a:solidFill>
                  <a:srgbClr val="A9A9A9"/>
                </a:solidFill>
              </a:rPr>
              <a:t>■ </a:t>
            </a:r>
            <a:r>
              <a:rPr sz="900" b="1"/>
              <a:t>Accounts Receivable</a:t>
            </a:r>
          </a:p>
          <a:p>
            <a:pPr>
              <a:spcBef>
                <a:spcPts val="0"/>
              </a:spcBef>
              <a:spcAft>
                <a:spcPts val="0"/>
              </a:spcAft>
            </a:pPr>
            <a:r>
              <a:rPr sz="900"/>
              <a:t>Trade receivables from normal operations Installment receivables from long-term contracts Receivables from affiliated companies Allowance for doubtful accounts calculation Aging schedule analysis (30/60/90 days) Credit memo adjustments Factored receivables disclosure Unbilled receivables from progress contracts</a:t>
            </a:r>
          </a:p>
          <a:p>
            <a:pPr>
              <a:lnSpc>
                <a:spcPct val="100000"/>
              </a:lnSpc>
            </a:pPr>
            <a:r>
              <a:rPr sz="900" b="1">
                <a:solidFill>
                  <a:srgbClr val="003296"/>
                </a:solidFill>
              </a:rPr>
              <a:t>Non-Current Assets</a:t>
            </a:r>
          </a:p>
          <a:p>
            <a:pPr>
              <a:lnSpc>
                <a:spcPct val="100000"/>
              </a:lnSpc>
              <a:spcAft>
                <a:spcPts val="0"/>
              </a:spcAft>
            </a:pPr>
            <a:r>
              <a:rPr sz="900">
                <a:solidFill>
                  <a:srgbClr val="A9A9A9"/>
                </a:solidFill>
              </a:rPr>
              <a:t>■ </a:t>
            </a:r>
            <a:r>
              <a:rPr sz="900" b="1"/>
              <a:t>Property, Plant &amp; Equipment</a:t>
            </a:r>
          </a:p>
          <a:p>
            <a:pPr>
              <a:spcBef>
                <a:spcPts val="0"/>
              </a:spcBef>
              <a:spcAft>
                <a:spcPts val="0"/>
              </a:spcAft>
            </a:pPr>
            <a:r>
              <a:rPr sz="900"/>
              <a:t>Land acquisition costs (original purchase) Building improvements capitalization Machinery installation costs Equipment depreciation schedules Leasehold improvement amortization Construction-in-progress accounts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nSpc>
                <a:spcPct val="100000"/>
              </a:lnSpc>
            </a:pPr>
            <a:r>
              <a:rPr sz="900" b="1">
                <a:solidFill>
                  <a:srgbClr val="003296"/>
                </a:solidFill>
              </a:rPr>
              <a:t>Non-Current Assets (continued)</a:t>
            </a:r>
          </a:p>
          <a:p>
            <a:pPr>
              <a:lnSpc>
                <a:spcPct val="100000"/>
              </a:lnSpc>
              <a:spcAft>
                <a:spcPts val="0"/>
              </a:spcAft>
            </a:pPr>
            <a:r>
              <a:rPr sz="900">
                <a:solidFill>
                  <a:srgbClr val="A9A9A9"/>
                </a:solidFill>
              </a:rPr>
              <a:t>■ </a:t>
            </a:r>
            <a:r>
              <a:rPr sz="900" b="1"/>
              <a:t>Intangible Assets</a:t>
            </a:r>
          </a:p>
          <a:p>
            <a:pPr>
              <a:spcBef>
                <a:spcPts val="0"/>
              </a:spcBef>
              <a:spcAft>
                <a:spcPts val="0"/>
              </a:spcAft>
            </a:pPr>
            <a:r>
              <a:rPr sz="900"/>
              <a:t>Patent acquisition and amortization Trademark registration/maintenance costs Customer list valuations Non-compete agreement valuations Software development costs Licensing agreements fair value Goodwill impairment testing methodology</a:t>
            </a:r>
          </a:p>
          <a:p>
            <a:pPr>
              <a:lnSpc>
                <a:spcPct val="100000"/>
              </a:lnSpc>
              <a:spcAft>
                <a:spcPts val="0"/>
              </a:spcAft>
            </a:pPr>
            <a:r>
              <a:rPr sz="900">
                <a:solidFill>
                  <a:srgbClr val="A9A9A9"/>
                </a:solidFill>
              </a:rPr>
              <a:t>■ </a:t>
            </a:r>
            <a:r>
              <a:rPr sz="900" b="1"/>
              <a:t>Long-Term Investments</a:t>
            </a:r>
          </a:p>
          <a:p>
            <a:pPr>
              <a:spcBef>
                <a:spcPts val="0"/>
              </a:spcBef>
              <a:spcAft>
                <a:spcPts val="0"/>
              </a:spcAft>
            </a:pPr>
            <a:r>
              <a:rPr sz="900"/>
              <a:t>Held-to-maturity securities portfolio Equity method investment accounting Real estate held for appreciation Venture capital fund investments Convertible debt instruments Restricted stock holdings Investments in subsidiaries</a:t>
            </a:r>
          </a:p>
          <a:p>
            <a:pPr>
              <a:lnSpc>
                <a:spcPct val="100000"/>
              </a:lnSpc>
            </a:pPr>
            <a:r>
              <a:rPr sz="900" b="1">
                <a:solidFill>
                  <a:srgbClr val="003296"/>
                </a:solidFill>
              </a:rPr>
              <a:t>Current Liabilities</a:t>
            </a:r>
          </a:p>
          <a:p>
            <a:pPr>
              <a:lnSpc>
                <a:spcPct val="100000"/>
              </a:lnSpc>
              <a:spcAft>
                <a:spcPts val="0"/>
              </a:spcAft>
            </a:pPr>
            <a:r>
              <a:rPr sz="900">
                <a:solidFill>
                  <a:srgbClr val="A9A9A9"/>
                </a:solidFill>
              </a:rPr>
              <a:t>■ </a:t>
            </a:r>
            <a:r>
              <a:rPr sz="900" b="1"/>
              <a:t>Accounts Payable</a:t>
            </a:r>
          </a:p>
          <a:p>
            <a:pPr>
              <a:spcBef>
                <a:spcPts val="0"/>
              </a:spcBef>
              <a:spcAft>
                <a:spcPts val="0"/>
              </a:spcAft>
            </a:pPr>
            <a:r>
              <a:rPr sz="900"/>
              <a:t>Trade payables to suppliers Accrued purchases for goods received Third-party processor withholdings Construction retainage payable Dividends declared but unpaid Customer deposits/advance payments Escheat liability estimates</a:t>
            </a:r>
          </a:p>
          <a:p>
            <a:pPr>
              <a:lnSpc>
                <a:spcPct val="100000"/>
              </a:lnSpc>
              <a:spcAft>
                <a:spcPts val="0"/>
              </a:spcAft>
            </a:pPr>
            <a:r>
              <a:rPr sz="900">
                <a:solidFill>
                  <a:srgbClr val="A9A9A9"/>
                </a:solidFill>
              </a:rPr>
              <a:t>■ </a:t>
            </a:r>
            <a:r>
              <a:rPr sz="900" b="1"/>
              <a:t>Short-Term Debt</a:t>
            </a:r>
          </a:p>
          <a:p>
            <a:pPr>
              <a:spcBef>
                <a:spcPts val="0"/>
              </a:spcBef>
              <a:spcAft>
                <a:spcPts val="0"/>
              </a:spcAft>
            </a:pPr>
            <a:r>
              <a:rPr sz="900"/>
              <a:t>Commercial paper outstanding Revolving credit facility draws Current portion of long-term debt Bank overdraft facilities used Short-term lease liabilities Vendor financing arrangements Convertible debt equity component</a:t>
            </a:r>
          </a:p>
          <a:p>
            <a:pPr>
              <a:lnSpc>
                <a:spcPct val="100000"/>
              </a:lnSpc>
            </a:pPr>
            <a:r>
              <a:rPr sz="900" b="1">
                <a:solidFill>
                  <a:srgbClr val="003296"/>
                </a:solidFill>
              </a:rPr>
              <a:t>Long-Term Liabilities</a:t>
            </a:r>
          </a:p>
          <a:p>
            <a:pPr>
              <a:lnSpc>
                <a:spcPct val="100000"/>
              </a:lnSpc>
              <a:spcAft>
                <a:spcPts val="0"/>
              </a:spcAft>
            </a:pPr>
            <a:r>
              <a:rPr sz="900">
                <a:solidFill>
                  <a:srgbClr val="A9A9A9"/>
                </a:solidFill>
              </a:rPr>
              <a:t>■ </a:t>
            </a:r>
            <a:r>
              <a:rPr sz="900" b="1"/>
              <a:t>Bonds Payable</a:t>
            </a:r>
          </a:p>
          <a:p>
            <a:pPr>
              <a:spcBef>
                <a:spcPts val="0"/>
              </a:spcBef>
              <a:spcAft>
                <a:spcPts val="0"/>
              </a:spcAft>
            </a:pPr>
            <a:r>
              <a:rPr sz="900"/>
              <a:t>Corporate bond issuance at premium/discount Debenture conversion features Sinking fund requirements Unamortized bond issuance costs Fair value hedge adjustments Callable bond</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nSpc>
                <a:spcPct val="100000"/>
              </a:lnSpc>
            </a:pPr>
            <a:r>
              <a:rPr sz="900" b="1">
                <a:solidFill>
                  <a:srgbClr val="003296"/>
                </a:solidFill>
              </a:rPr>
              <a:t>Long-Term Liabilities (continued)</a:t>
            </a:r>
          </a:p>
          <a:p>
            <a:pPr>
              <a:lnSpc>
                <a:spcPct val="100000"/>
              </a:lnSpc>
              <a:spcAft>
                <a:spcPts val="0"/>
              </a:spcAft>
            </a:pPr>
            <a:r>
              <a:rPr sz="900">
                <a:solidFill>
                  <a:srgbClr val="A9A9A9"/>
                </a:solidFill>
              </a:rPr>
              <a:t>■ </a:t>
            </a:r>
            <a:r>
              <a:rPr sz="900" b="1"/>
              <a:t>(continued) Bonds Payable</a:t>
            </a:r>
          </a:p>
          <a:p>
            <a:pPr>
              <a:spcBef>
                <a:spcPts val="0"/>
              </a:spcBef>
              <a:spcAft>
                <a:spcPts val="0"/>
              </a:spcAft>
            </a:pPr>
            <a:r>
              <a:rPr sz="900"/>
              <a:t>provisions Convertible bond accounting</a:t>
            </a:r>
          </a:p>
          <a:p>
            <a:pPr>
              <a:lnSpc>
                <a:spcPct val="100000"/>
              </a:lnSpc>
              <a:spcAft>
                <a:spcPts val="0"/>
              </a:spcAft>
            </a:pPr>
            <a:r>
              <a:rPr sz="900">
                <a:solidFill>
                  <a:srgbClr val="A9A9A9"/>
                </a:solidFill>
              </a:rPr>
              <a:t>■ </a:t>
            </a:r>
            <a:r>
              <a:rPr sz="900" b="1"/>
              <a:t>Pension Liabilities</a:t>
            </a:r>
          </a:p>
          <a:p>
            <a:pPr>
              <a:spcBef>
                <a:spcPts val="0"/>
              </a:spcBef>
              <a:spcAft>
                <a:spcPts val="0"/>
              </a:spcAft>
            </a:pPr>
            <a:r>
              <a:rPr sz="900"/>
              <a:t>Defined benefit obligation calculations Actuarial gains/losses recognition Plan asset valuations Curtailment/settlement accounting Multi-employer plan disclosures Post-employment benefits accrual Termination benefit provisions</a:t>
            </a:r>
          </a:p>
          <a:p>
            <a:pPr>
              <a:lnSpc>
                <a:spcPct val="100000"/>
              </a:lnSpc>
            </a:pPr>
            <a:r>
              <a:rPr sz="900" b="1">
                <a:solidFill>
                  <a:srgbClr val="003296"/>
                </a:solidFill>
              </a:rPr>
              <a:t>Shareholders' Equity</a:t>
            </a:r>
          </a:p>
          <a:p>
            <a:pPr>
              <a:lnSpc>
                <a:spcPct val="100000"/>
              </a:lnSpc>
              <a:spcAft>
                <a:spcPts val="0"/>
              </a:spcAft>
            </a:pPr>
            <a:r>
              <a:rPr sz="900">
                <a:solidFill>
                  <a:srgbClr val="A9A9A9"/>
                </a:solidFill>
              </a:rPr>
              <a:t>■ </a:t>
            </a:r>
            <a:r>
              <a:rPr sz="900" b="1"/>
              <a:t>Common Stock</a:t>
            </a:r>
          </a:p>
          <a:p>
            <a:pPr>
              <a:spcBef>
                <a:spcPts val="0"/>
              </a:spcBef>
              <a:spcAft>
                <a:spcPts val="0"/>
              </a:spcAft>
            </a:pPr>
            <a:r>
              <a:rPr sz="900"/>
              <a:t>Par value per share disclosure Authorized shares vs outstanding Treasury stock accounting method Stock split adjustments Stock option pool reserves Restricted stock unit accruals Dividend reinvestment plan shares</a:t>
            </a:r>
          </a:p>
          <a:p>
            <a:pPr>
              <a:lnSpc>
                <a:spcPct val="100000"/>
              </a:lnSpc>
              <a:spcAft>
                <a:spcPts val="0"/>
              </a:spcAft>
            </a:pPr>
            <a:r>
              <a:rPr sz="900">
                <a:solidFill>
                  <a:srgbClr val="A9A9A9"/>
                </a:solidFill>
              </a:rPr>
              <a:t>■ </a:t>
            </a:r>
            <a:r>
              <a:rPr sz="900" b="1"/>
              <a:t>Retained Earnings</a:t>
            </a:r>
          </a:p>
          <a:p>
            <a:pPr>
              <a:spcBef>
                <a:spcPts val="0"/>
              </a:spcBef>
              <a:spcAft>
                <a:spcPts val="0"/>
              </a:spcAft>
            </a:pPr>
            <a:r>
              <a:rPr sz="900"/>
              <a:t>Prior period adjustments Dividend declaration accounting ESOP allocation impacts Foreign currency translation adjustments Hedging reserve balances Revaluation surplus accounts Accumulated other comprehensive income</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