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/>
            <a:r>
              <a:t>Current Assets</a:t>
            </a:r>
          </a:p>
          <a:p>
            <a:pPr lvl="1"/>
            <a:r>
              <a:t>Cash and Cash Equivalents</a:t>
            </a:r>
          </a:p>
          <a:p>
            <a:pPr lvl="2"/>
            <a:r>
              <a:t>Currency in checking/savings accounts</a:t>
            </a:r>
          </a:p>
          <a:p>
            <a:pPr lvl="2"/>
            <a:r>
              <a:t>Short-term Treasury bills (maturing &lt;3 months)</a:t>
            </a:r>
          </a:p>
          <a:p>
            <a:pPr lvl="2"/>
            <a:r>
              <a:t>Commercial paper from AAA-rated corporations</a:t>
            </a:r>
          </a:p>
          <a:p>
            <a:pPr lvl="2"/>
            <a:r>
              <a:t>Money market funds with daily liquidity</a:t>
            </a:r>
          </a:p>
          <a:p>
            <a:pPr lvl="2"/>
            <a:r>
              <a:t>Petty cash reserves for office expenses</a:t>
            </a:r>
          </a:p>
          <a:p>
            <a:pPr lvl="2"/>
            <a:r>
              <a:t>Foreign currency holdings in major currencies</a:t>
            </a:r>
          </a:p>
          <a:p>
            <a:pPr lvl="2"/>
            <a:r>
              <a:t>Undeposited checks from customers</a:t>
            </a:r>
          </a:p>
          <a:p>
            <a:pPr lvl="2"/>
            <a:r>
              <a:t>Cash in transit between bank accounts</a:t>
            </a:r>
          </a:p>
          <a:p>
            <a:pPr/>
            <a:r>
              <a:t>Current Assets</a:t>
            </a:r>
          </a:p>
          <a:p>
            <a:pPr lvl="1"/>
            <a:r>
              <a:t>Marketable Securities</a:t>
            </a:r>
          </a:p>
          <a:p>
            <a:pPr lvl="2"/>
            <a:r>
              <a:t>Corporate bonds with &lt;1yr maturity</a:t>
            </a:r>
          </a:p>
          <a:p>
            <a:pPr lvl="2"/>
            <a:r>
              <a:t>Government agency securities</a:t>
            </a:r>
          </a:p>
          <a:p>
            <a:pPr lvl="2"/>
            <a:r>
              <a:t>Certificates of deposit (CDs)</a:t>
            </a:r>
          </a:p>
          <a:p>
            <a:pPr lvl="2"/>
            <a:r>
              <a:t>Bankers' acceptances</a:t>
            </a:r>
          </a:p>
          <a:p>
            <a:pPr lvl="2"/>
            <a:r>
              <a:t>Commercial paper holdings</a:t>
            </a:r>
          </a:p>
          <a:p>
            <a:pPr lvl="2"/>
            <a:r>
              <a:t>Treasury notes maturing within 12 months</a:t>
            </a:r>
          </a:p>
          <a:p>
            <a:pPr lvl="2"/>
            <a:r>
              <a:t>Highly liquid ETF positions</a:t>
            </a:r>
          </a:p>
          <a:p>
            <a:pPr/>
            <a:r>
              <a:t>Current Assets</a:t>
            </a:r>
          </a:p>
          <a:p>
            <a:pPr lvl="1"/>
            <a:r>
              <a:t>Accounts Receivable</a:t>
            </a:r>
          </a:p>
          <a:p>
            <a:pPr lvl="2"/>
            <a:r>
              <a:t>Trade receivables from normal operations</a:t>
            </a:r>
          </a:p>
          <a:p>
            <a:pPr lvl="2"/>
            <a:r>
              <a:t>Installment receivables from long-term contracts</a:t>
            </a:r>
          </a:p>
          <a:p>
            <a:pPr lvl="2"/>
            <a:r>
              <a:t>Receivables from affiliated companies</a:t>
            </a:r>
          </a:p>
          <a:p>
            <a:pPr lvl="2"/>
            <a:r>
              <a:t>Allowance for doubtful accounts calculation</a:t>
            </a:r>
          </a:p>
          <a:p>
            <a:pPr lvl="2"/>
            <a:r>
              <a:t>Aging schedule analysis (30/60/90 days)</a:t>
            </a:r>
          </a:p>
          <a:p>
            <a:pPr lvl="2"/>
            <a:r>
              <a:t>Credit memo adjustments</a:t>
            </a:r>
          </a:p>
          <a:p>
            <a:pPr lvl="2"/>
            <a:r>
              <a:t>Factored receivables disclosure</a:t>
            </a:r>
          </a:p>
          <a:p>
            <a:pPr lvl="2"/>
            <a:r>
              <a:t>Unbilled receivables from progress contracts</a:t>
            </a:r>
          </a:p>
          <a:p>
            <a:pPr/>
            <a:r>
              <a:t>Non-Current Assets</a:t>
            </a:r>
          </a:p>
          <a:p>
            <a:pPr lvl="1"/>
            <a:r>
              <a:t>Property, Plant &amp; Equipment</a:t>
            </a:r>
          </a:p>
          <a:p>
            <a:pPr lvl="2"/>
            <a:r>
              <a:t>Land acquisition costs (original purchase)</a:t>
            </a:r>
          </a:p>
          <a:p>
            <a:pPr lvl="2"/>
            <a:r>
              <a:t>Building improvements capitalization</a:t>
            </a:r>
          </a:p>
          <a:p>
            <a:pPr lvl="2"/>
            <a:r>
              <a:t>Machinery installation costs</a:t>
            </a:r>
          </a:p>
          <a:p>
            <a:pPr lvl="2"/>
            <a:r>
              <a:t>Equipment depreciation schedules</a:t>
            </a:r>
          </a:p>
          <a:p>
            <a:pPr lvl="2"/>
            <a:r>
              <a:t>Leasehold improvement amortization</a:t>
            </a:r>
          </a:p>
          <a:p>
            <a:pPr lvl="2"/>
            <a:r>
              <a:t>Construction-in-progress accounts</a:t>
            </a:r>
          </a:p>
          <a:p>
            <a:pPr lvl="2"/>
            <a:r>
              <a:t>Capitalized interest during construction</a:t>
            </a:r>
          </a:p>
          <a:p>
            <a:pPr/>
            <a:r>
              <a:t>Non-Current Assets</a:t>
            </a:r>
          </a:p>
          <a:p>
            <a:pPr lvl="1"/>
            <a:r>
              <a:t>Intangible Assets</a:t>
            </a:r>
          </a:p>
          <a:p>
            <a:pPr lvl="2"/>
            <a:r>
              <a:t>Patent acquisition and amortization</a:t>
            </a:r>
          </a:p>
          <a:p>
            <a:pPr lvl="2"/>
            <a:r>
              <a:t>Trademark registration/maintenance costs</a:t>
            </a:r>
          </a:p>
          <a:p>
            <a:pPr lvl="2"/>
            <a:r>
              <a:t>Customer list valuations</a:t>
            </a:r>
          </a:p>
          <a:p>
            <a:pPr lvl="2"/>
            <a:r>
              <a:t>Non-compete agreement valuations</a:t>
            </a:r>
          </a:p>
          <a:p>
            <a:pPr lvl="2"/>
            <a:r>
              <a:t>Software development costs</a:t>
            </a:r>
          </a:p>
          <a:p>
            <a:pPr lvl="2"/>
            <a:r>
              <a:t>Licensing agreements fair value</a:t>
            </a:r>
          </a:p>
          <a:p>
            <a:pPr lvl="2"/>
            <a:r>
              <a:t>Goodwill impairment testing methodology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Report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Non-Current Assets</a:t>
            </a:r>
          </a:p>
          <a:p>
            <a:pPr lvl="1"/>
            <a:r>
              <a:t>Long-Term Investments</a:t>
            </a:r>
          </a:p>
          <a:p>
            <a:pPr lvl="2"/>
            <a:r>
              <a:t>Held-to-maturity securities portfolio</a:t>
            </a:r>
          </a:p>
          <a:p>
            <a:pPr lvl="2"/>
            <a:r>
              <a:t>Equity method investment accounting</a:t>
            </a:r>
          </a:p>
          <a:p>
            <a:pPr lvl="2"/>
            <a:r>
              <a:t>Real estate held for appreciation</a:t>
            </a:r>
          </a:p>
          <a:p>
            <a:pPr lvl="2"/>
            <a:r>
              <a:t>Venture capital fund investments</a:t>
            </a:r>
          </a:p>
          <a:p>
            <a:pPr lvl="2"/>
            <a:r>
              <a:t>Convertible debt instruments</a:t>
            </a:r>
          </a:p>
          <a:p>
            <a:pPr lvl="2"/>
            <a:r>
              <a:t>Restricted stock holdings</a:t>
            </a:r>
          </a:p>
          <a:p>
            <a:pPr lvl="2"/>
            <a:r>
              <a:t>Investments in subsidiaries</a:t>
            </a:r>
          </a:p>
          <a:p>
            <a:pPr/>
            <a:r>
              <a:t>Current Liabilities</a:t>
            </a:r>
          </a:p>
          <a:p>
            <a:pPr lvl="1"/>
            <a:r>
              <a:t>Accounts Payable</a:t>
            </a:r>
          </a:p>
          <a:p>
            <a:pPr lvl="2"/>
            <a:r>
              <a:t>Trade payables to suppliers</a:t>
            </a:r>
          </a:p>
          <a:p>
            <a:pPr lvl="2"/>
            <a:r>
              <a:t>Accrued purchases for goods received</a:t>
            </a:r>
          </a:p>
          <a:p>
            <a:pPr lvl="2"/>
            <a:r>
              <a:t>Third-party processor withholdings</a:t>
            </a:r>
          </a:p>
          <a:p>
            <a:pPr lvl="2"/>
            <a:r>
              <a:t>Construction retainage payable</a:t>
            </a:r>
          </a:p>
          <a:p>
            <a:pPr lvl="2"/>
            <a:r>
              <a:t>Dividends declared but unpaid</a:t>
            </a:r>
          </a:p>
          <a:p>
            <a:pPr lvl="2"/>
            <a:r>
              <a:t>Customer deposits/advance payments</a:t>
            </a:r>
          </a:p>
          <a:p>
            <a:pPr lvl="2"/>
            <a:r>
              <a:t>Escheat liability estimates</a:t>
            </a:r>
          </a:p>
          <a:p>
            <a:pPr/>
            <a:r>
              <a:t>Current Liabilities</a:t>
            </a:r>
          </a:p>
          <a:p>
            <a:pPr lvl="1"/>
            <a:r>
              <a:t>Short-Term Debt</a:t>
            </a:r>
          </a:p>
          <a:p>
            <a:pPr lvl="2"/>
            <a:r>
              <a:t>Commercial paper outstanding</a:t>
            </a:r>
          </a:p>
          <a:p>
            <a:pPr lvl="2"/>
            <a:r>
              <a:t>Revolving credit facility draws</a:t>
            </a:r>
          </a:p>
          <a:p>
            <a:pPr lvl="2"/>
            <a:r>
              <a:t>Current portion of long-term debt</a:t>
            </a:r>
          </a:p>
          <a:p>
            <a:pPr lvl="2"/>
            <a:r>
              <a:t>Bank overdraft facilities used</a:t>
            </a:r>
          </a:p>
          <a:p>
            <a:pPr lvl="2"/>
            <a:r>
              <a:t>Short-term lease liabilities</a:t>
            </a:r>
          </a:p>
          <a:p>
            <a:pPr lvl="2"/>
            <a:r>
              <a:t>Vendor financing arrangements</a:t>
            </a:r>
          </a:p>
          <a:p>
            <a:pPr lvl="2"/>
            <a:r>
              <a:t>Convertible debt equity component</a:t>
            </a:r>
          </a:p>
          <a:p>
            <a:pPr/>
            <a:r>
              <a:t>Long-Term Liabilities</a:t>
            </a:r>
          </a:p>
          <a:p>
            <a:pPr lvl="1"/>
            <a:r>
              <a:t>Bonds Payable</a:t>
            </a:r>
          </a:p>
          <a:p>
            <a:pPr lvl="2"/>
            <a:r>
              <a:t>Corporate bond issuance at premium/discount</a:t>
            </a:r>
          </a:p>
          <a:p>
            <a:pPr lvl="2"/>
            <a:r>
              <a:t>Debenture conversion features</a:t>
            </a:r>
          </a:p>
          <a:p>
            <a:pPr lvl="2"/>
            <a:r>
              <a:t>Sinking fund requirements</a:t>
            </a:r>
          </a:p>
          <a:p>
            <a:pPr lvl="2"/>
            <a:r>
              <a:t>Unamortized bond issuance costs</a:t>
            </a:r>
          </a:p>
          <a:p>
            <a:pPr lvl="2"/>
            <a:r>
              <a:t>Fair value hedge adjustments</a:t>
            </a:r>
          </a:p>
          <a:p>
            <a:pPr lvl="2"/>
            <a:r>
              <a:t>Callable bond provisions</a:t>
            </a:r>
          </a:p>
          <a:p>
            <a:pPr lvl="2"/>
            <a:r>
              <a:t>Convertible bond accounting</a:t>
            </a:r>
          </a:p>
          <a:p>
            <a:pPr/>
            <a:r>
              <a:t>Long-Term Liabilities</a:t>
            </a:r>
          </a:p>
          <a:p>
            <a:pPr lvl="1"/>
            <a:r>
              <a:t>Pension Liabilities</a:t>
            </a:r>
          </a:p>
          <a:p>
            <a:pPr lvl="2"/>
            <a:r>
              <a:t>Defined benefit obligation calculations</a:t>
            </a:r>
          </a:p>
          <a:p>
            <a:pPr lvl="2"/>
            <a:r>
              <a:t>Actuarial gains/losses recognition</a:t>
            </a:r>
          </a:p>
          <a:p>
            <a:pPr lvl="2"/>
            <a:r>
              <a:t>Plan asset valuations</a:t>
            </a:r>
          </a:p>
          <a:p>
            <a:pPr lvl="2"/>
            <a:r>
              <a:t>Curtailment/settlement accounting</a:t>
            </a:r>
          </a:p>
          <a:p>
            <a:pPr lvl="2"/>
            <a:r>
              <a:t>Multi-employer plan disclosures</a:t>
            </a:r>
          </a:p>
          <a:p>
            <a:pPr lvl="2"/>
            <a:r>
              <a:t>Post-employment benefits accrual</a:t>
            </a:r>
          </a:p>
          <a:p>
            <a:pPr lvl="2"/>
            <a:r>
              <a:t>Termination benefit provisions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Report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Shareholders' Equity</a:t>
            </a:r>
          </a:p>
          <a:p>
            <a:pPr lvl="1"/>
            <a:r>
              <a:t>Common Stock</a:t>
            </a:r>
          </a:p>
          <a:p>
            <a:pPr lvl="2"/>
            <a:r>
              <a:t>Par value per share disclosure</a:t>
            </a:r>
          </a:p>
          <a:p>
            <a:pPr lvl="2"/>
            <a:r>
              <a:t>Authorized shares vs outstanding</a:t>
            </a:r>
          </a:p>
          <a:p>
            <a:pPr lvl="2"/>
            <a:r>
              <a:t>Treasury stock accounting method</a:t>
            </a:r>
          </a:p>
          <a:p>
            <a:pPr lvl="2"/>
            <a:r>
              <a:t>Stock split adjustments</a:t>
            </a:r>
          </a:p>
          <a:p>
            <a:pPr lvl="2"/>
            <a:r>
              <a:t>Stock option pool reserves</a:t>
            </a:r>
          </a:p>
          <a:p>
            <a:pPr lvl="2"/>
            <a:r>
              <a:t>Restricted stock unit accruals</a:t>
            </a:r>
          </a:p>
          <a:p>
            <a:pPr lvl="2"/>
            <a:r>
              <a:t>Dividend reinvestment plan shares</a:t>
            </a:r>
          </a:p>
          <a:p>
            <a:pPr/>
            <a:r>
              <a:t>Shareholders' Equity</a:t>
            </a:r>
          </a:p>
          <a:p>
            <a:pPr lvl="1"/>
            <a:r>
              <a:t>Retained Earnings</a:t>
            </a:r>
          </a:p>
          <a:p>
            <a:pPr lvl="2"/>
            <a:r>
              <a:t>Prior period adjustments</a:t>
            </a:r>
          </a:p>
          <a:p>
            <a:pPr lvl="2"/>
            <a:r>
              <a:t>Dividend declaration accounting</a:t>
            </a:r>
          </a:p>
          <a:p>
            <a:pPr lvl="2"/>
            <a:r>
              <a:t>ESOP allocation impacts</a:t>
            </a:r>
          </a:p>
          <a:p>
            <a:pPr lvl="2"/>
            <a:r>
              <a:t>Foreign currency translation adjustments</a:t>
            </a:r>
          </a:p>
          <a:p>
            <a:pPr lvl="2"/>
            <a:r>
              <a:t>Hedging reserve balances</a:t>
            </a:r>
          </a:p>
          <a:p>
            <a:pPr lvl="2"/>
            <a:r>
              <a:t>Revaluation surplus accounts</a:t>
            </a:r>
          </a:p>
          <a:p>
            <a:pPr lvl="2"/>
            <a:r>
              <a:t>Accumulated other comprehensive income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