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89"/>
    <p:restoredTop sz="94678"/>
  </p:normalViewPr>
  <p:slideViewPr>
    <p:cSldViewPr snapToGrid="0" snapToObjects="1">
      <p:cViewPr varScale="1">
        <p:scale>
          <a:sx n="150" d="100"/>
          <a:sy n="150" d="100"/>
        </p:scale>
        <p:origin x="167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7" name="textMainBullets_R">
            <a:extLst>
              <a:ext uri="{FF2B5EF4-FFF2-40B4-BE49-F238E27FC236}">
                <a16:creationId xmlns:a16="http://schemas.microsoft.com/office/drawing/2014/main" id="{67F3F66B-D93E-41A6-9034-0E83D2591BD9}"/>
              </a:ext>
            </a:extLst>
          </p:cNvPr>
          <p:cNvSpPr txBox="1"/>
          <p:nvPr userDrawn="1"/>
        </p:nvSpPr>
        <p:spPr>
          <a:xfrm>
            <a:off x="4297680" y="914400"/>
            <a:ext cx="3657600" cy="4572000"/>
          </a:xfrm>
          <a:prstGeom prst="rect">
            <a:avLst/>
          </a:prstGeom>
          <a:noFill/>
        </p:spPr>
        <p:txBody>
          <a:bodyPr wrap="none">
            <a:spAutoFit/>
          </a:bodyPr>
          <a:lstStyle/>
          <a:p>
            <a:endParaRPr/>
          </a:p>
        </p:txBody>
      </p:sp>
      <p:sp>
        <p:nvSpPr>
          <p:cNvPr id="8" name="textMainBullets_L">
            <a:extLst>
              <a:ext uri="{FF2B5EF4-FFF2-40B4-BE49-F238E27FC236}">
                <a16:creationId xmlns:a16="http://schemas.microsoft.com/office/drawing/2014/main" id="{E47655F6-780B-7593-1C95-16140CB660CD}"/>
              </a:ext>
            </a:extLst>
          </p:cNvPr>
          <p:cNvSpPr txBox="1"/>
          <p:nvPr userDrawn="1"/>
        </p:nvSpPr>
        <p:spPr>
          <a:xfrm>
            <a:off x="457200" y="914400"/>
            <a:ext cx="3657600" cy="4572000"/>
          </a:xfrm>
          <a:prstGeom prst="rect">
            <a:avLst/>
          </a:prstGeom>
          <a:noFill/>
        </p:spPr>
        <p:txBody>
          <a:bodyPr wrap="none">
            <a:spAutoFit/>
          </a:bodyPr>
          <a:lstStyle/>
          <a:p>
            <a:endParaRPr/>
          </a:p>
        </p:txBody>
      </p:sp>
    </p:spTree>
    <p:extLst>
      <p:ext uri="{BB962C8B-B14F-4D97-AF65-F5344CB8AC3E}">
        <p14:creationId xmlns:p14="http://schemas.microsoft.com/office/powerpoint/2010/main" val="174878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5/26/25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MainBullets"/>
          <p:cNvSpPr txBox="1">
            <a:spLocks noChangeAspect="1"/>
          </p:cNvSpPr>
          <p:nvPr/>
        </p:nvSpPr>
        <p:spPr>
          <a:xfrm>
            <a:off x="914400" y="1371600"/>
            <a:ext cx="7315200" cy="3657600"/>
          </a:xfrm>
          <a:prstGeom prst="rect">
            <a:avLst/>
          </a:prstGeom>
          <a:noFill/>
        </p:spPr>
        <p:txBody>
          <a:bodyPr wrap="square">
            <a:spAutoFit/>
          </a:bodyPr>
          <a:lstStyle/>
          <a:p>
            <a:endParaRPr/>
          </a:p>
          <a:p>
            <a:pPr>
              <a:lnSpc>
                <a:spcPct val="100000"/>
              </a:lnSpc>
            </a:pPr>
            <a:r>
              <a:rPr sz="900" b="1">
                <a:solidFill>
                  <a:srgbClr val="003296"/>
                </a:solidFill>
              </a:rPr>
              <a:t>Current Assets</a:t>
            </a:r>
          </a:p>
          <a:p>
            <a:pPr>
              <a:lnSpc>
                <a:spcPct val="100000"/>
              </a:lnSpc>
              <a:spcAft>
                <a:spcPts val="0"/>
              </a:spcAft>
            </a:pPr>
            <a:r>
              <a:rPr sz="900">
                <a:solidFill>
                  <a:srgbClr val="A9A9A9"/>
                </a:solidFill>
              </a:rPr>
              <a:t>■ </a:t>
            </a:r>
            <a:r>
              <a:rPr sz="900" b="1"/>
              <a:t>Cash and Cash Equivalents</a:t>
            </a:r>
          </a:p>
          <a:p>
            <a:pPr algn="just">
              <a:spcBef>
                <a:spcPts val="0"/>
              </a:spcBef>
              <a:spcAft>
                <a:spcPts val="0"/>
              </a:spcAft>
            </a:pPr>
            <a:r>
              <a:rPr sz="900"/>
              <a:t>Currency in checking/savings accounts Short-term Treasury bills (maturing &lt;3 months) Commercial paper from AAA-rated corporations Money market funds with daily liquidity Petty cash reserves for office expenses Foreign currency holdings in major currencies Undeposited checks from customers Cash in transit between bank accounts</a:t>
            </a:r>
          </a:p>
          <a:p>
            <a:pPr>
              <a:lnSpc>
                <a:spcPct val="100000"/>
              </a:lnSpc>
              <a:spcAft>
                <a:spcPts val="0"/>
              </a:spcAft>
            </a:pPr>
            <a:r>
              <a:rPr sz="900">
                <a:solidFill>
                  <a:srgbClr val="A9A9A9"/>
                </a:solidFill>
              </a:rPr>
              <a:t>■ </a:t>
            </a:r>
            <a:r>
              <a:rPr sz="900" b="1"/>
              <a:t>Marketable Securities</a:t>
            </a:r>
          </a:p>
          <a:p>
            <a:pPr algn="just">
              <a:spcBef>
                <a:spcPts val="0"/>
              </a:spcBef>
              <a:spcAft>
                <a:spcPts val="0"/>
              </a:spcAft>
            </a:pPr>
            <a:r>
              <a:rPr sz="900"/>
              <a:t>Corporate bonds with &lt;1yr maturity Government agency securities Certificates of deposit (CDs) Bankers' acceptances Commercial paper holdings Treasury notes maturing within 12 months Highly liquid ETF positions</a:t>
            </a:r>
          </a:p>
          <a:p>
            <a:pPr>
              <a:lnSpc>
                <a:spcPct val="100000"/>
              </a:lnSpc>
              <a:spcAft>
                <a:spcPts val="0"/>
              </a:spcAft>
            </a:pPr>
            <a:r>
              <a:rPr sz="900">
                <a:solidFill>
                  <a:srgbClr val="A9A9A9"/>
                </a:solidFill>
              </a:rPr>
              <a:t>■ </a:t>
            </a:r>
            <a:r>
              <a:rPr sz="900" b="1"/>
              <a:t>Accounts Receivable</a:t>
            </a:r>
          </a:p>
          <a:p>
            <a:pPr algn="just">
              <a:spcBef>
                <a:spcPts val="0"/>
              </a:spcBef>
              <a:spcAft>
                <a:spcPts val="0"/>
              </a:spcAft>
            </a:pPr>
            <a:r>
              <a:rPr sz="900"/>
              <a:t>Trade receivables from normal operations Installment receivables from long-term contracts Receivables from affiliated companies Allowance for doubtful accounts calculation Aging schedule analysis (30/60/90 days) Credit memo adjustments Factored receivables disclosure Unbilled receivables from progress contracts</a:t>
            </a:r>
          </a:p>
          <a:p>
            <a:pPr>
              <a:lnSpc>
                <a:spcPct val="100000"/>
              </a:lnSpc>
            </a:pPr>
            <a:r>
              <a:rPr sz="900" b="1">
                <a:solidFill>
                  <a:srgbClr val="003296"/>
                </a:solidFill>
              </a:rPr>
              <a:t>Non-Current Assets</a:t>
            </a:r>
          </a:p>
          <a:p>
            <a:pPr>
              <a:lnSpc>
                <a:spcPct val="100000"/>
              </a:lnSpc>
              <a:spcAft>
                <a:spcPts val="0"/>
              </a:spcAft>
            </a:pPr>
            <a:r>
              <a:rPr sz="900">
                <a:solidFill>
                  <a:srgbClr val="A9A9A9"/>
                </a:solidFill>
              </a:rPr>
              <a:t>■ </a:t>
            </a:r>
            <a:r>
              <a:rPr sz="900" b="1"/>
              <a:t>Property, Plant &amp; Equipment</a:t>
            </a:r>
          </a:p>
          <a:p>
            <a:pPr algn="just">
              <a:spcBef>
                <a:spcPts val="0"/>
              </a:spcBef>
              <a:spcAft>
                <a:spcPts val="0"/>
              </a:spcAft>
            </a:pPr>
            <a:r>
              <a:rPr sz="900"/>
              <a:t>Land acquisition costs (original purchase) Building improvements capitalization Machinery installation costs Equipment depreciation schedules Leasehold improvement amortization Construction-in-progress accounts Capitalized interest during construction</a:t>
            </a:r>
          </a:p>
        </p:txBody>
      </p:sp>
      <p:sp>
        <p:nvSpPr>
          <p:cNvPr id="3" name="coSummaryShape">
            <a:extLst>
              <a:ext uri="{FF2B5EF4-FFF2-40B4-BE49-F238E27FC236}">
                <a16:creationId xmlns:a16="http://schemas.microsoft.com/office/drawing/2014/main" id="{EB3788D8-E99B-2502-8527-4A1B3A0D36BB}"/>
              </a:ext>
            </a:extLst>
          </p:cNvPr>
          <p:cNvSpPr txBox="1">
            <a:spLocks noChangeAspect="1"/>
          </p:cNvSpPr>
          <p:nvPr/>
        </p:nvSpPr>
        <p:spPr>
          <a:xfrm>
            <a:off x="668867" y="592666"/>
            <a:ext cx="2853266" cy="5223934"/>
          </a:xfrm>
          <a:prstGeom prst="rect">
            <a:avLst/>
          </a:prstGeom>
          <a:solidFill>
            <a:schemeClr val="tx2"/>
          </a:solidFill>
        </p:spPr>
        <p:txBody>
          <a:bodyPr wrap="square" lIns="64008" rIns="64008" anchor="t">
            <a:spAutoFit/>
          </a:bodyPr>
          <a:lstStyle/>
          <a:p>
            <a:endParaRPr/>
          </a:p>
          <a:p>
            <a:pPr algn="just"/>
            <a:r>
              <a:rPr sz="900" b="1">
                <a:solidFill>
                  <a:srgbClr val="FFFFFF"/>
                </a:solidFill>
                <a:latin typeface="Arial"/>
              </a:rPr>
              <a:t>The company demonstrates strong financial health with total assets of $180 million, liabilities of $75 million, and shareholders' equity of $105 million. Current assets including $45 million cash and $30 million receivables provide ample liquidity to cover short-term obligations of $50 million. Long-term investments in property and equipment total $90 million, supported by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MainBullets_L"/>
          <p:cNvSpPr txBox="1">
            <a:spLocks noChangeAspect="1"/>
          </p:cNvSpPr>
          <p:nvPr/>
        </p:nvSpPr>
        <p:spPr>
          <a:xfrm>
            <a:off x="457200" y="914400"/>
            <a:ext cx="3657600" cy="4572000"/>
          </a:xfrm>
          <a:prstGeom prst="rect">
            <a:avLst/>
          </a:prstGeom>
          <a:noFill/>
        </p:spPr>
        <p:txBody>
          <a:bodyPr wrap="square">
            <a:spAutoFit/>
          </a:bodyPr>
          <a:lstStyle/>
          <a:p>
            <a:endParaRPr/>
          </a:p>
          <a:p>
            <a:pPr>
              <a:lnSpc>
                <a:spcPct val="100000"/>
              </a:lnSpc>
            </a:pPr>
            <a:r>
              <a:rPr sz="900" b="1">
                <a:solidFill>
                  <a:srgbClr val="003296"/>
                </a:solidFill>
              </a:rPr>
              <a:t>Non-Current Assets (continued)</a:t>
            </a:r>
          </a:p>
          <a:p>
            <a:pPr>
              <a:lnSpc>
                <a:spcPct val="100000"/>
              </a:lnSpc>
              <a:spcAft>
                <a:spcPts val="0"/>
              </a:spcAft>
            </a:pPr>
            <a:r>
              <a:rPr sz="900">
                <a:solidFill>
                  <a:srgbClr val="A9A9A9"/>
                </a:solidFill>
              </a:rPr>
              <a:t>■ </a:t>
            </a:r>
            <a:r>
              <a:rPr sz="900" b="1"/>
              <a:t>Intangible Assets</a:t>
            </a:r>
          </a:p>
          <a:p>
            <a:pPr algn="just">
              <a:spcBef>
                <a:spcPts val="0"/>
              </a:spcBef>
              <a:spcAft>
                <a:spcPts val="0"/>
              </a:spcAft>
            </a:pPr>
            <a:r>
              <a:rPr sz="900"/>
              <a:t>Patent acquisition and amortization Trademark registration/maintenance costs Customer list valuations Non-compete agreement valuations Software development costs Licensing agreements fair value Goodwill impairment testing methodology</a:t>
            </a:r>
          </a:p>
          <a:p>
            <a:pPr>
              <a:lnSpc>
                <a:spcPct val="100000"/>
              </a:lnSpc>
              <a:spcAft>
                <a:spcPts val="0"/>
              </a:spcAft>
            </a:pPr>
            <a:r>
              <a:rPr sz="900">
                <a:solidFill>
                  <a:srgbClr val="A9A9A9"/>
                </a:solidFill>
              </a:rPr>
              <a:t>■ </a:t>
            </a:r>
            <a:r>
              <a:rPr sz="900" b="1"/>
              <a:t>Long-Term Investments</a:t>
            </a:r>
          </a:p>
          <a:p>
            <a:pPr algn="just">
              <a:spcBef>
                <a:spcPts val="0"/>
              </a:spcBef>
              <a:spcAft>
                <a:spcPts val="0"/>
              </a:spcAft>
            </a:pPr>
            <a:r>
              <a:rPr sz="900"/>
              <a:t>Held-to-maturity securities portfolio Equity method investment accounting Real estate held for appreciation Venture capital fund investments Convertible debt instruments Restricted stock holdings Investments in subsidiaries</a:t>
            </a:r>
          </a:p>
          <a:p>
            <a:pPr>
              <a:lnSpc>
                <a:spcPct val="100000"/>
              </a:lnSpc>
            </a:pPr>
            <a:r>
              <a:rPr sz="900" b="1">
                <a:solidFill>
                  <a:srgbClr val="003296"/>
                </a:solidFill>
              </a:rPr>
              <a:t>Current Liabilities</a:t>
            </a:r>
          </a:p>
          <a:p>
            <a:pPr>
              <a:lnSpc>
                <a:spcPct val="100000"/>
              </a:lnSpc>
              <a:spcAft>
                <a:spcPts val="0"/>
              </a:spcAft>
            </a:pPr>
            <a:r>
              <a:rPr sz="900">
                <a:solidFill>
                  <a:srgbClr val="A9A9A9"/>
                </a:solidFill>
              </a:rPr>
              <a:t>■ </a:t>
            </a:r>
            <a:r>
              <a:rPr sz="900" b="1"/>
              <a:t>Accounts Payable</a:t>
            </a:r>
          </a:p>
          <a:p>
            <a:pPr algn="just">
              <a:spcBef>
                <a:spcPts val="0"/>
              </a:spcBef>
              <a:spcAft>
                <a:spcPts val="0"/>
              </a:spcAft>
            </a:pPr>
            <a:r>
              <a:rPr sz="900"/>
              <a:t>Trade payables to suppliers Accrued purchases for goods received Third-party processor withholdings Construction retainage payable Dividends declared but unpaid Customer deposits/advance payments Escheat liability estimates</a:t>
            </a:r>
          </a:p>
          <a:p>
            <a:pPr>
              <a:lnSpc>
                <a:spcPct val="100000"/>
              </a:lnSpc>
              <a:spcAft>
                <a:spcPts val="0"/>
              </a:spcAft>
            </a:pPr>
            <a:r>
              <a:rPr sz="900">
                <a:solidFill>
                  <a:srgbClr val="A9A9A9"/>
                </a:solidFill>
              </a:rPr>
              <a:t>■ </a:t>
            </a:r>
            <a:r>
              <a:rPr sz="900" b="1"/>
              <a:t>Short-Term Debt</a:t>
            </a:r>
          </a:p>
          <a:p>
            <a:pPr algn="just">
              <a:spcBef>
                <a:spcPts val="0"/>
              </a:spcBef>
              <a:spcAft>
                <a:spcPts val="0"/>
              </a:spcAft>
            </a:pPr>
            <a:r>
              <a:rPr sz="900"/>
              <a:t>Commercial paper outstanding Revolving credit facility draws Current portion of long-term debt Bank overdraft facilities used Short-term lease liabilities Vendor financing arrangements Convertible debt equity component</a:t>
            </a:r>
          </a:p>
          <a:p>
            <a:pPr>
              <a:lnSpc>
                <a:spcPct val="100000"/>
              </a:lnSpc>
              <a:spcAft>
                <a:spcPts val="0"/>
              </a:spcAft>
            </a:pPr>
            <a:r>
              <a:rPr sz="900">
                <a:solidFill>
                  <a:srgbClr val="A9A9A9"/>
                </a:solidFill>
              </a:rPr>
              <a:t>■ </a:t>
            </a:r>
            <a:r>
              <a:rPr sz="900" b="1"/>
              <a:t>Taxes payables</a:t>
            </a:r>
          </a:p>
          <a:p>
            <a:pPr algn="just">
              <a:spcBef>
                <a:spcPts val="0"/>
              </a:spcBef>
              <a:spcAft>
                <a:spcPts val="0"/>
              </a:spcAft>
            </a:pPr>
            <a:r>
              <a:rPr sz="900"/>
              <a:t>balance as at 30 September 2022 represented CNY ============================= Tax Payable Overview ============================================= For xxxx, the following significant</a:t>
            </a:r>
          </a:p>
        </p:txBody>
      </p:sp>
      <p:sp>
        <p:nvSpPr>
          <p:cNvPr id="3" name="textMainBullets_R"/>
          <p:cNvSpPr txBox="1">
            <a:spLocks noChangeAspect="1"/>
          </p:cNvSpPr>
          <p:nvPr/>
        </p:nvSpPr>
        <p:spPr>
          <a:xfrm>
            <a:off x="4297680" y="914400"/>
            <a:ext cx="3657600" cy="4572000"/>
          </a:xfrm>
          <a:prstGeom prst="rect">
            <a:avLst/>
          </a:prstGeom>
          <a:noFill/>
        </p:spPr>
        <p:txBody>
          <a:bodyPr wrap="square">
            <a:spAutoFit/>
          </a:bodyPr>
          <a:lstStyle/>
          <a:p>
            <a:endParaRPr/>
          </a:p>
          <a:p>
            <a:pPr>
              <a:lnSpc>
                <a:spcPct val="100000"/>
              </a:lnSpc>
            </a:pPr>
            <a:r>
              <a:rPr sz="900" b="1">
                <a:solidFill>
                  <a:srgbClr val="003296"/>
                </a:solidFill>
              </a:rPr>
              <a:t>Current Liabilities (continued)</a:t>
            </a:r>
          </a:p>
          <a:p>
            <a:pPr>
              <a:lnSpc>
                <a:spcPct val="100000"/>
              </a:lnSpc>
              <a:spcAft>
                <a:spcPts val="0"/>
              </a:spcAft>
            </a:pPr>
            <a:r>
              <a:rPr sz="900">
                <a:solidFill>
                  <a:srgbClr val="A9A9A9"/>
                </a:solidFill>
              </a:rPr>
              <a:t>■ </a:t>
            </a:r>
            <a:r>
              <a:rPr sz="900" b="1"/>
              <a:t>Taxes payables (continued)</a:t>
            </a:r>
          </a:p>
          <a:p>
            <a:pPr algn="just">
              <a:spcBef>
                <a:spcPts val="0"/>
              </a:spcBef>
              <a:spcAft>
                <a:spcPts val="0"/>
              </a:spcAft>
            </a:pPr>
            <a:r>
              <a:rPr sz="900"/>
              <a:t>tax payable figures have been reported as of the most recent available date: - Property Tax:   - 2020: CNY xxx.xx million   - 2021: CNY xxx.xx million   - 2022: CNY xxx.xx million - Land Use Tax:   - 2020: CNY xxx.xx million   - 2021: CNY xxx.xx million   - 2022: CNY xxx.xx million - Total Tax Payable:   - 2020: CNY xxx.xx million   - 2021: CNY xxx.xx million   - 2022: CNY xxx.xx million These figures refect the company's tax obligations across the specified periods, important for financial audits and management accounting purporses, million.</a:t>
            </a:r>
          </a:p>
          <a:p>
            <a:pPr>
              <a:lnSpc>
                <a:spcPct val="100000"/>
              </a:lnSpc>
            </a:pPr>
            <a:r>
              <a:rPr sz="900" b="1">
                <a:solidFill>
                  <a:srgbClr val="003296"/>
                </a:solidFill>
              </a:rPr>
              <a:t>Long-Term Liabilities</a:t>
            </a:r>
          </a:p>
          <a:p>
            <a:pPr>
              <a:lnSpc>
                <a:spcPct val="100000"/>
              </a:lnSpc>
              <a:spcAft>
                <a:spcPts val="0"/>
              </a:spcAft>
            </a:pPr>
            <a:r>
              <a:rPr sz="900">
                <a:solidFill>
                  <a:srgbClr val="A9A9A9"/>
                </a:solidFill>
              </a:rPr>
              <a:t>■ </a:t>
            </a:r>
            <a:r>
              <a:rPr sz="900" b="1"/>
              <a:t>Bonds Payable</a:t>
            </a:r>
          </a:p>
          <a:p>
            <a:pPr algn="just">
              <a:spcBef>
                <a:spcPts val="0"/>
              </a:spcBef>
              <a:spcAft>
                <a:spcPts val="0"/>
              </a:spcAft>
            </a:pPr>
            <a:r>
              <a:rPr sz="900"/>
              <a:t>Corporate bond issuance at premium/discount Debenture conversion features Sinking fund requirements Unamortized bond issuance costs Fair value hedge adjustments Callable bond provisions Convertible bond accounting</a:t>
            </a:r>
          </a:p>
          <a:p>
            <a:pPr>
              <a:lnSpc>
                <a:spcPct val="100000"/>
              </a:lnSpc>
              <a:spcAft>
                <a:spcPts val="0"/>
              </a:spcAft>
            </a:pPr>
            <a:r>
              <a:rPr sz="900">
                <a:solidFill>
                  <a:srgbClr val="A9A9A9"/>
                </a:solidFill>
              </a:rPr>
              <a:t>■ </a:t>
            </a:r>
            <a:r>
              <a:rPr sz="900" b="1"/>
              <a:t>Pension Liabilities</a:t>
            </a:r>
          </a:p>
          <a:p>
            <a:pPr algn="just">
              <a:spcBef>
                <a:spcPts val="0"/>
              </a:spcBef>
              <a:spcAft>
                <a:spcPts val="0"/>
              </a:spcAft>
            </a:pPr>
            <a:r>
              <a:rPr sz="900"/>
              <a:t>Defined benefit obligation calculations Actuarial gains/losses recognition Plan asset valuations Curtailment/settlement accounting Multi-employer plan disclosures Post-employment benefits accrual Termination benefit provisions</a:t>
            </a:r>
          </a:p>
          <a:p>
            <a:pPr>
              <a:lnSpc>
                <a:spcPct val="100000"/>
              </a:lnSpc>
            </a:pPr>
            <a:r>
              <a:rPr sz="900" b="1">
                <a:solidFill>
                  <a:srgbClr val="003296"/>
                </a:solidFill>
              </a:rPr>
              <a:t>Shareholders' Equity</a:t>
            </a:r>
          </a:p>
          <a:p>
            <a:pPr>
              <a:lnSpc>
                <a:spcPct val="100000"/>
              </a:lnSpc>
              <a:spcAft>
                <a:spcPts val="0"/>
              </a:spcAft>
            </a:pPr>
            <a:r>
              <a:rPr sz="900">
                <a:solidFill>
                  <a:srgbClr val="A9A9A9"/>
                </a:solidFill>
              </a:rPr>
              <a:t>■ </a:t>
            </a:r>
            <a:r>
              <a:rPr sz="900" b="1"/>
              <a:t>Common Stock</a:t>
            </a:r>
          </a:p>
          <a:p>
            <a:pPr algn="just">
              <a:spcBef>
                <a:spcPts val="0"/>
              </a:spcBef>
              <a:spcAft>
                <a:spcPts val="0"/>
              </a:spcAft>
            </a:pPr>
            <a:r>
              <a:rPr sz="900"/>
              <a:t>Par value per share disclosure Authorized shares vs outstanding Treasury stock accounting method Stock split adjustments Stock option pool reserves Restricted stock unit accruals</a:t>
            </a:r>
          </a:p>
        </p:txBody>
      </p:sp>
      <p:sp>
        <p:nvSpPr>
          <p:cNvPr id="4" name="coSummaryShape">
            <a:extLst>
              <a:ext uri="{FF2B5EF4-FFF2-40B4-BE49-F238E27FC236}">
                <a16:creationId xmlns:a16="http://schemas.microsoft.com/office/drawing/2014/main" id="{11CD354D-A5E8-07FD-1B73-8355FE57BA3B}"/>
              </a:ext>
            </a:extLst>
          </p:cNvPr>
          <p:cNvSpPr txBox="1">
            <a:spLocks noChangeAspect="1"/>
          </p:cNvSpPr>
          <p:nvPr/>
        </p:nvSpPr>
        <p:spPr>
          <a:xfrm>
            <a:off x="668867" y="592666"/>
            <a:ext cx="2853266" cy="5223934"/>
          </a:xfrm>
          <a:prstGeom prst="rect">
            <a:avLst/>
          </a:prstGeom>
          <a:solidFill>
            <a:schemeClr val="tx2"/>
          </a:solidFill>
        </p:spPr>
        <p:txBody>
          <a:bodyPr wrap="square" lIns="64008" rIns="64008" anchor="t">
            <a:spAutoFit/>
          </a:bodyPr>
          <a:lstStyle/>
          <a:p>
            <a:endParaRPr/>
          </a:p>
          <a:p>
            <a:pPr algn="just"/>
            <a:r>
              <a:rPr sz="900" b="1">
                <a:solidFill>
                  <a:srgbClr val="FFFFFF"/>
                </a:solidFill>
                <a:latin typeface="Arial"/>
              </a:rPr>
              <a:t>conservative debt levels with a debt-to-equity ratio of 0.71. Retained earnings of $80 million reflect consistent profitability and prudent dividend policies. The balance sheet structure shows optimal asset allocation with 60% long-term investments and 40% working capital. Financial ratios indicate robust solvency with current ratio of 2.4 and quick ratio of 1.8. Equity growth of</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63F516-311F-D767-B24F-995465FE17DA}"/>
            </a:ext>
          </a:extLst>
        </p:cNvPr>
        <p:cNvGrpSpPr/>
        <p:nvPr/>
      </p:nvGrpSpPr>
      <p:grpSpPr>
        <a:xfrm>
          <a:off x="0" y="0"/>
          <a:ext cx="0" cy="0"/>
          <a:chOff x="0" y="0"/>
          <a:chExt cx="0" cy="0"/>
        </a:xfrm>
      </p:grpSpPr>
      <p:sp>
        <p:nvSpPr>
          <p:cNvPr id="2" name="textMainBullets_L">
            <a:extLst>
              <a:ext uri="{FF2B5EF4-FFF2-40B4-BE49-F238E27FC236}">
                <a16:creationId xmlns:a16="http://schemas.microsoft.com/office/drawing/2014/main" id="{1609B9C4-EE89-F835-8C6C-3911F99337A6}"/>
              </a:ext>
            </a:extLst>
          </p:cNvPr>
          <p:cNvSpPr txBox="1">
            <a:spLocks noChangeAspect="1"/>
          </p:cNvSpPr>
          <p:nvPr/>
        </p:nvSpPr>
        <p:spPr>
          <a:xfrm>
            <a:off x="457200" y="914400"/>
            <a:ext cx="3657600" cy="4572000"/>
          </a:xfrm>
          <a:prstGeom prst="rect">
            <a:avLst/>
          </a:prstGeom>
          <a:noFill/>
        </p:spPr>
        <p:txBody>
          <a:bodyPr wrap="square">
            <a:spAutoFit/>
          </a:bodyPr>
          <a:lstStyle/>
          <a:p>
            <a:endParaRPr/>
          </a:p>
          <a:p>
            <a:pPr>
              <a:lnSpc>
                <a:spcPct val="100000"/>
              </a:lnSpc>
            </a:pPr>
            <a:r>
              <a:rPr sz="900" b="1">
                <a:solidFill>
                  <a:srgbClr val="003296"/>
                </a:solidFill>
              </a:rPr>
              <a:t>Shareholders' Equity (continued)</a:t>
            </a:r>
          </a:p>
          <a:p>
            <a:pPr>
              <a:lnSpc>
                <a:spcPct val="100000"/>
              </a:lnSpc>
              <a:spcAft>
                <a:spcPts val="0"/>
              </a:spcAft>
            </a:pPr>
            <a:r>
              <a:rPr sz="900">
                <a:solidFill>
                  <a:srgbClr val="A9A9A9"/>
                </a:solidFill>
              </a:rPr>
              <a:t>■ </a:t>
            </a:r>
            <a:r>
              <a:rPr sz="900" b="1"/>
              <a:t>Common Stock (continued)</a:t>
            </a:r>
          </a:p>
          <a:p>
            <a:pPr algn="just">
              <a:spcBef>
                <a:spcPts val="0"/>
              </a:spcBef>
              <a:spcAft>
                <a:spcPts val="0"/>
              </a:spcAft>
            </a:pPr>
            <a:r>
              <a:rPr sz="900"/>
              <a:t>Dividend reinvestment plan shares</a:t>
            </a:r>
          </a:p>
          <a:p>
            <a:pPr>
              <a:lnSpc>
                <a:spcPct val="100000"/>
              </a:lnSpc>
              <a:spcAft>
                <a:spcPts val="0"/>
              </a:spcAft>
            </a:pPr>
            <a:r>
              <a:rPr sz="900">
                <a:solidFill>
                  <a:srgbClr val="A9A9A9"/>
                </a:solidFill>
              </a:rPr>
              <a:t>■ </a:t>
            </a:r>
            <a:r>
              <a:rPr sz="900" b="1"/>
              <a:t>Retained Earnings</a:t>
            </a:r>
          </a:p>
          <a:p>
            <a:pPr algn="just">
              <a:spcBef>
                <a:spcPts val="0"/>
              </a:spcBef>
              <a:spcAft>
                <a:spcPts val="0"/>
              </a:spcAft>
            </a:pPr>
            <a:r>
              <a:rPr sz="900"/>
              <a:t>Prior period adjustments Dividend declaration accounting ESOP allocation impacts Foreign currency translation adjustments Hedging reserve balances Revaluation surplus accounts Accumulated other comprehensive income</a:t>
            </a:r>
          </a:p>
        </p:txBody>
      </p:sp>
      <p:sp>
        <p:nvSpPr>
          <p:cNvPr id="3" name="textMainBullets_R">
            <a:extLst>
              <a:ext uri="{FF2B5EF4-FFF2-40B4-BE49-F238E27FC236}">
                <a16:creationId xmlns:a16="http://schemas.microsoft.com/office/drawing/2014/main" id="{F60AF44C-28D9-CB30-1E6A-5560CDC42493}"/>
              </a:ext>
            </a:extLst>
          </p:cNvPr>
          <p:cNvSpPr txBox="1">
            <a:spLocks noChangeAspect="1"/>
          </p:cNvSpPr>
          <p:nvPr/>
        </p:nvSpPr>
        <p:spPr>
          <a:xfrm>
            <a:off x="4297680" y="914400"/>
            <a:ext cx="3657600" cy="4572000"/>
          </a:xfrm>
          <a:prstGeom prst="rect">
            <a:avLst/>
          </a:prstGeom>
          <a:noFill/>
        </p:spPr>
        <p:txBody>
          <a:bodyPr wrap="none">
            <a:spAutoFit/>
          </a:bodyPr>
          <a:lstStyle/>
          <a:p>
            <a:endParaRPr/>
          </a:p>
        </p:txBody>
      </p:sp>
      <p:sp>
        <p:nvSpPr>
          <p:cNvPr id="4" name="coSummaryShape">
            <a:extLst>
              <a:ext uri="{FF2B5EF4-FFF2-40B4-BE49-F238E27FC236}">
                <a16:creationId xmlns:a16="http://schemas.microsoft.com/office/drawing/2014/main" id="{C5A92A6B-EC0E-CF82-0A24-3DC1BB0BCAC0}"/>
              </a:ext>
            </a:extLst>
          </p:cNvPr>
          <p:cNvSpPr txBox="1">
            <a:spLocks noChangeAspect="1"/>
          </p:cNvSpPr>
          <p:nvPr/>
        </p:nvSpPr>
        <p:spPr>
          <a:xfrm>
            <a:off x="668867" y="592666"/>
            <a:ext cx="2853266" cy="5223934"/>
          </a:xfrm>
          <a:prstGeom prst="rect">
            <a:avLst/>
          </a:prstGeom>
          <a:solidFill>
            <a:schemeClr val="tx2"/>
          </a:solidFill>
        </p:spPr>
        <p:txBody>
          <a:bodyPr wrap="square" lIns="64008" rIns="64008" anchor="t">
            <a:spAutoFit/>
          </a:bodyPr>
          <a:lstStyle/>
          <a:p>
            <a:endParaRPr/>
          </a:p>
          <a:p>
            <a:pPr algn="just"/>
            <a:r>
              <a:rPr sz="900" b="1">
                <a:solidFill>
                  <a:srgbClr val="FFFFFF"/>
                </a:solidFill>
                <a:latin typeface="Arial"/>
              </a:rPr>
              <a:t>12% year-over-year demonstrates sustainable value creation. Conservative accounting practices ensure asset valuations remain realistic, while liability management maintains healthy interest coverage. Overall, the balance sheet positions the company for strategic investments while maintaining financial stability.</a:t>
            </a:r>
          </a:p>
        </p:txBody>
      </p:sp>
    </p:spTree>
    <p:extLst>
      <p:ext uri="{BB962C8B-B14F-4D97-AF65-F5344CB8AC3E}">
        <p14:creationId xmlns:p14="http://schemas.microsoft.com/office/powerpoint/2010/main" val="3390904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TotalTime>
  <Words>0</Words>
  <Application>Microsoft Macintosh PowerPoint</Application>
  <PresentationFormat>On-screen Show (4:3)</PresentationFormat>
  <Paragraphs>0</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TSANG, Yu (Pydot)</cp:lastModifiedBy>
  <cp:revision>8</cp:revision>
  <dcterms:created xsi:type="dcterms:W3CDTF">2013-01-27T09:14:16Z</dcterms:created>
  <dcterms:modified xsi:type="dcterms:W3CDTF">2025-05-26T06:53:22Z</dcterms:modified>
  <cp:category/>
</cp:coreProperties>
</file>