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gn="just">
              <a:lnSpc>
                <a:spcPct val="100000"/>
              </a:lnSpc>
            </a:pPr>
            <a:r>
              <a:rPr sz="900" b="1">
                <a:solidFill>
                  <a:srgbClr val="003296"/>
                </a:solidFill>
              </a:rPr>
              <a:t>Current Assets</a:t>
            </a:r>
          </a:p>
          <a:p>
            <a:pPr algn="just">
              <a:lnSpc>
                <a:spcPct val="100000"/>
              </a:lnSpc>
            </a:pPr>
            <a:r>
              <a:rPr sz="900">
                <a:solidFill>
                  <a:srgbClr val="A9A9A9"/>
                </a:solidFill>
              </a:rPr>
              <a:t>■ </a:t>
            </a:r>
            <a:r>
              <a:rPr sz="900" b="1"/>
              <a:t>Cash and Cash Equivalents</a:t>
            </a:r>
          </a:p>
          <a:p>
            <a:pPr algn="just"/>
            <a:r>
              <a:rPr sz="900"/>
              <a:t>- Currency in checking/savings accounts Short-term - Treasury bills (maturing &lt;3 months) Commercial - paper from AAA-rated corporations Money market - funds with daily liquidity - Petty cash reserves for office expenses Foreign - currency holdings in major currencies Undeposited - checks from customers Cash in transit between bank - accounts</a:t>
            </a:r>
          </a:p>
          <a:p>
            <a:pPr algn="just">
              <a:lnSpc>
                <a:spcPct val="100000"/>
              </a:lnSpc>
            </a:pPr>
            <a:r>
              <a:rPr sz="900">
                <a:solidFill>
                  <a:srgbClr val="A9A9A9"/>
                </a:solidFill>
              </a:rPr>
              <a:t>■ </a:t>
            </a:r>
            <a:r>
              <a:rPr sz="900" b="1"/>
              <a:t>Marketable Securities</a:t>
            </a:r>
          </a:p>
          <a:p>
            <a:pPr algn="just"/>
            <a:r>
              <a:rPr sz="900"/>
              <a:t>- Corporate bonds with &lt;1yr maturity - Government agency securities Certificates of - deposit (CDs) - Bankers' acceptances Commercial paper holdings - Treasury notes maturing within 12 months - Highly liquid ETF positions</a:t>
            </a:r>
          </a:p>
          <a:p>
            <a:pPr algn="just">
              <a:lnSpc>
                <a:spcPct val="100000"/>
              </a:lnSpc>
            </a:pPr>
            <a:r>
              <a:rPr sz="900">
                <a:solidFill>
                  <a:srgbClr val="A9A9A9"/>
                </a:solidFill>
              </a:rPr>
              <a:t>■ </a:t>
            </a:r>
            <a:r>
              <a:rPr sz="900" b="1"/>
              <a:t>Accounts Receivable</a:t>
            </a:r>
          </a:p>
          <a:p>
            <a:pPr algn="just"/>
            <a:r>
              <a:rPr sz="900"/>
              <a:t>- Trade receivables from normal operations - Installment receivables from long-term contracts - Receivables from affiliated companies - Allowance for doubtful accounts calculation - Aging schedule analysis (30/60/90 days) - Credit memo adjustments - Factored receivables disclosure - Unbilled receivables from progress contracts</a:t>
            </a:r>
          </a:p>
          <a:p>
            <a:pPr algn="just">
              <a:lnSpc>
                <a:spcPct val="100000"/>
              </a:lnSpc>
            </a:pPr>
            <a:r>
              <a:rPr sz="900" b="1">
                <a:solidFill>
                  <a:srgbClr val="003296"/>
                </a:solidFill>
              </a:rPr>
              <a:t>Non-Current Assets</a:t>
            </a:r>
          </a:p>
          <a:p>
            <a:pPr algn="just">
              <a:lnSpc>
                <a:spcPct val="100000"/>
              </a:lnSpc>
            </a:pPr>
            <a:r>
              <a:rPr sz="900">
                <a:solidFill>
                  <a:srgbClr val="A9A9A9"/>
                </a:solidFill>
              </a:rPr>
              <a:t>■ </a:t>
            </a:r>
            <a:r>
              <a:rPr sz="900" b="1"/>
              <a:t>Property, Plant &amp; Equipment</a:t>
            </a:r>
          </a:p>
          <a:p>
            <a:pPr algn="just"/>
            <a:r>
              <a:rPr sz="900"/>
              <a:t>- Land acquisition costs (original purchase) - Building improvements capitalization - Machinery installation costs Equipment - depreciation schedules - Leasehold improvement amortization - Construction-in-progress accounts -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Non-Current Assets (continued)</a:t>
            </a:r>
          </a:p>
          <a:p>
            <a:pPr>
              <a:lnSpc>
                <a:spcPct val="100000"/>
              </a:lnSpc>
            </a:pPr>
            <a:r>
              <a:rPr sz="900">
                <a:solidFill>
                  <a:srgbClr val="A9A9A9"/>
                </a:solidFill>
              </a:rPr>
              <a:t>■ </a:t>
            </a:r>
            <a:r>
              <a:rPr sz="900" b="1"/>
              <a:t>Intangible Assets</a:t>
            </a:r>
          </a:p>
          <a:p>
            <a:r>
              <a:rPr sz="900"/>
              <a:t>- Patent acquisition and amortization - Trademark registration/maintenance costs - Customer list valuations - Non-compete agreement valuations - Software development costs - Licensing agreements fair value - Goodwill impairment testing methodology</a:t>
            </a:r>
          </a:p>
          <a:p>
            <a:pPr>
              <a:lnSpc>
                <a:spcPct val="100000"/>
              </a:lnSpc>
            </a:pPr>
            <a:r>
              <a:rPr sz="900">
                <a:solidFill>
                  <a:srgbClr val="A9A9A9"/>
                </a:solidFill>
              </a:rPr>
              <a:t>■ </a:t>
            </a:r>
            <a:r>
              <a:rPr sz="900" b="1"/>
              <a:t>Long-Term Investments</a:t>
            </a:r>
          </a:p>
          <a:p>
            <a:r>
              <a:rPr sz="900"/>
              <a:t>- Held-to-maturity securities portfolio - Equity method investment accounting - Real estate held for appreciation - Venture capital fund investments - Convertible debt instruments - Restricted stock holdings - Investments in subsidiaries</a:t>
            </a:r>
          </a:p>
          <a:p>
            <a:pPr>
              <a:lnSpc>
                <a:spcPct val="100000"/>
              </a:lnSpc>
            </a:pPr>
            <a:r>
              <a:rPr sz="900" b="1">
                <a:solidFill>
                  <a:srgbClr val="003296"/>
                </a:solidFill>
              </a:rPr>
              <a:t>Current Liabilities</a:t>
            </a:r>
          </a:p>
          <a:p>
            <a:pPr>
              <a:lnSpc>
                <a:spcPct val="100000"/>
              </a:lnSpc>
            </a:pPr>
            <a:r>
              <a:rPr sz="900">
                <a:solidFill>
                  <a:srgbClr val="A9A9A9"/>
                </a:solidFill>
              </a:rPr>
              <a:t>■ </a:t>
            </a:r>
            <a:r>
              <a:rPr sz="900" b="1"/>
              <a:t>Accounts Payable</a:t>
            </a:r>
          </a:p>
          <a:p>
            <a:r>
              <a:rPr sz="900"/>
              <a:t>- Trade payables to suppliers - Accrued purchases for goods received - Third-party processor withholdings Construction - retainage payable - Dividends declared but unpaid - Customer deposits/advance payments - Escheat liability estimates</a:t>
            </a:r>
          </a:p>
          <a:p>
            <a:pPr>
              <a:lnSpc>
                <a:spcPct val="100000"/>
              </a:lnSpc>
            </a:pPr>
            <a:r>
              <a:rPr sz="900">
                <a:solidFill>
                  <a:srgbClr val="A9A9A9"/>
                </a:solidFill>
              </a:rPr>
              <a:t>■ </a:t>
            </a:r>
            <a:r>
              <a:rPr sz="900" b="1"/>
              <a:t>Short-Term Debt</a:t>
            </a:r>
          </a:p>
          <a:p>
            <a:r>
              <a:rPr sz="900"/>
              <a:t>- Commercial paper outstanding - Revolving credit facility draws - Current portion of long-term debt - Bank overdraft facilities used - Short-term lease liabilities - Vendor financing arrangements - Convertible debt equity component</a:t>
            </a:r>
          </a:p>
          <a:p>
            <a:pPr>
              <a:lnSpc>
                <a:spcPct val="100000"/>
              </a:lnSpc>
            </a:pPr>
            <a:r>
              <a:rPr sz="900" b="1">
                <a:solidFill>
                  <a:srgbClr val="003296"/>
                </a:solidFill>
              </a:rPr>
              <a:t>Long-Term Liabilities</a:t>
            </a:r>
          </a:p>
          <a:p>
            <a:pPr>
              <a:lnSpc>
                <a:spcPct val="100000"/>
              </a:lnSpc>
            </a:pPr>
            <a:r>
              <a:rPr sz="900">
                <a:solidFill>
                  <a:srgbClr val="A9A9A9"/>
                </a:solidFill>
              </a:rPr>
              <a:t>■ </a:t>
            </a:r>
            <a:r>
              <a:rPr sz="900" b="1"/>
              <a:t>Bonds Payable</a:t>
            </a:r>
          </a:p>
          <a:p>
            <a:r>
              <a:rPr sz="900"/>
              <a:t>- 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nSpc>
                <a:spcPct val="100000"/>
              </a:lnSpc>
            </a:pPr>
            <a:r>
              <a:rPr sz="900" b="1">
                <a:solidFill>
                  <a:srgbClr val="003296"/>
                </a:solidFill>
              </a:rPr>
              <a:t>Long-Term Liabilities (continued)</a:t>
            </a:r>
          </a:p>
          <a:p>
            <a:pPr>
              <a:lnSpc>
                <a:spcPct val="100000"/>
              </a:lnSpc>
            </a:pPr>
            <a:r>
              <a:rPr sz="900">
                <a:solidFill>
                  <a:srgbClr val="A9A9A9"/>
                </a:solidFill>
              </a:rPr>
              <a:t>■ </a:t>
            </a:r>
            <a:r>
              <a:rPr sz="900" b="1"/>
              <a:t>(continued) Bonds Payable</a:t>
            </a:r>
          </a:p>
          <a:p>
            <a:r>
              <a:rPr sz="900"/>
              <a:t>- provisions Convertible bond accounting</a:t>
            </a:r>
          </a:p>
          <a:p>
            <a:pPr>
              <a:lnSpc>
                <a:spcPct val="100000"/>
              </a:lnSpc>
            </a:pPr>
            <a:r>
              <a:rPr sz="900">
                <a:solidFill>
                  <a:srgbClr val="A9A9A9"/>
                </a:solidFill>
              </a:rPr>
              <a:t>■ </a:t>
            </a:r>
            <a:r>
              <a:rPr sz="900" b="1"/>
              <a:t>Pension Liabilities</a:t>
            </a:r>
          </a:p>
          <a:p>
            <a:r>
              <a:rPr sz="900"/>
              <a:t>- Defined benefit obligation calculations - Actuarial gains/losses recognition - Plan asset valuations - Curtailment/settlement accounting - Multi-employer plan disclosures - Post-employment benefits accrual - Termination benefit provisions</a:t>
            </a:r>
          </a:p>
          <a:p>
            <a:pPr>
              <a:lnSpc>
                <a:spcPct val="100000"/>
              </a:lnSpc>
            </a:pPr>
            <a:r>
              <a:rPr sz="900" b="1">
                <a:solidFill>
                  <a:srgbClr val="003296"/>
                </a:solidFill>
              </a:rPr>
              <a:t>Shareholders' Equity</a:t>
            </a:r>
          </a:p>
          <a:p>
            <a:pPr>
              <a:lnSpc>
                <a:spcPct val="100000"/>
              </a:lnSpc>
            </a:pPr>
            <a:r>
              <a:rPr sz="900">
                <a:solidFill>
                  <a:srgbClr val="A9A9A9"/>
                </a:solidFill>
              </a:rPr>
              <a:t>■ </a:t>
            </a:r>
            <a:r>
              <a:rPr sz="900" b="1"/>
              <a:t>Common Stock</a:t>
            </a:r>
          </a:p>
          <a:p>
            <a:r>
              <a:rPr sz="900"/>
              <a:t>- Par value per share disclosure - Authorized shares vs outstanding - Treasury stock accounting method - Stock split adjustments - Stock option pool reserves - Restricted stock unit accruals - Dividend reinvestment plan shares</a:t>
            </a:r>
          </a:p>
          <a:p>
            <a:pPr>
              <a:lnSpc>
                <a:spcPct val="100000"/>
              </a:lnSpc>
            </a:pPr>
            <a:r>
              <a:rPr sz="900">
                <a:solidFill>
                  <a:srgbClr val="A9A9A9"/>
                </a:solidFill>
              </a:rPr>
              <a:t>■ </a:t>
            </a:r>
            <a:r>
              <a:rPr sz="900" b="1"/>
              <a:t>Retained Earnings</a:t>
            </a:r>
          </a:p>
          <a:p>
            <a:r>
              <a:rPr sz="900"/>
              <a:t>- Prior period adjustments - Dividend declaration accounting - ESOP allocation impacts - Foreign currency translation adjustments - Hedging reserve balances - Revaluation surplus accounts -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