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8589"/>
    <p:restoredTop sz="94678"/>
  </p:normalViewPr>
  <p:slideViewPr>
    <p:cSldViewPr snapToGrid="0" snapToObjects="1">
      <p:cViewPr varScale="1">
        <p:scale>
          <a:sx n="150" d="100"/>
          <a:sy n="150" d="100"/>
        </p:scale>
        <p:origin x="1672" y="17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6" Type="http://schemas.openxmlformats.org/officeDocument/2006/relationships/presProps" Target="presProps.xml"/><Relationship Id="rId7" Type="http://schemas.openxmlformats.org/officeDocument/2006/relationships/viewProps" Target="viewProps.xml"/><Relationship Id="rId8" Type="http://schemas.openxmlformats.org/officeDocument/2006/relationships/theme" Target="theme/theme1.xml"/><Relationship Id="rId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5/26/25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5/26/25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5BCAD085-E8A6-8845-BD4E-CB4CCA059FC4}" type="datetimeFigureOut">
              <a:rPr lang="en-US" smtClean="0"/>
              <a:t>5/26/25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
        <p:nvSpPr>
          <p:cNvPr id="7" name="textMainBullets_R">
            <a:extLst>
              <a:ext uri="{FF2B5EF4-FFF2-40B4-BE49-F238E27FC236}">
                <a16:creationId xmlns:a16="http://schemas.microsoft.com/office/drawing/2014/main" id="{67F3F66B-D93E-41A6-9034-0E83D2591BD9}"/>
              </a:ext>
            </a:extLst>
          </p:cNvPr>
          <p:cNvSpPr txBox="1"/>
          <p:nvPr userDrawn="1"/>
        </p:nvSpPr>
        <p:spPr>
          <a:xfrm>
            <a:off x="4297680" y="914400"/>
            <a:ext cx="3657600" cy="4572000"/>
          </a:xfrm>
          <a:prstGeom prst="rect">
            <a:avLst/>
          </a:prstGeom>
          <a:noFill/>
        </p:spPr>
        <p:txBody>
          <a:bodyPr wrap="none">
            <a:spAutoFit/>
          </a:bodyPr>
          <a:lstStyle/>
          <a:p>
            <a:endParaRPr/>
          </a:p>
        </p:txBody>
      </p:sp>
      <p:sp>
        <p:nvSpPr>
          <p:cNvPr id="8" name="textMainBullets_L">
            <a:extLst>
              <a:ext uri="{FF2B5EF4-FFF2-40B4-BE49-F238E27FC236}">
                <a16:creationId xmlns:a16="http://schemas.microsoft.com/office/drawing/2014/main" id="{E47655F6-780B-7593-1C95-16140CB660CD}"/>
              </a:ext>
            </a:extLst>
          </p:cNvPr>
          <p:cNvSpPr txBox="1"/>
          <p:nvPr userDrawn="1"/>
        </p:nvSpPr>
        <p:spPr>
          <a:xfrm>
            <a:off x="457200" y="914400"/>
            <a:ext cx="3657600" cy="4572000"/>
          </a:xfrm>
          <a:prstGeom prst="rect">
            <a:avLst/>
          </a:prstGeom>
          <a:noFill/>
        </p:spPr>
        <p:txBody>
          <a:bodyPr wrap="none">
            <a:spAutoFit/>
          </a:bodyPr>
          <a:lstStyle/>
          <a:p>
            <a:endParaRPr/>
          </a:p>
        </p:txBody>
      </p:sp>
    </p:spTree>
    <p:extLst>
      <p:ext uri="{BB962C8B-B14F-4D97-AF65-F5344CB8AC3E}">
        <p14:creationId xmlns:p14="http://schemas.microsoft.com/office/powerpoint/2010/main" val="17487893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5/26/25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5/26/25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5/26/25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5/26/25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5/26/25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5/26/25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5/26/25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MainBullets"/>
          <p:cNvSpPr txBox="1">
            <a:spLocks noChangeAspect="1"/>
          </p:cNvSpPr>
          <p:nvPr/>
        </p:nvSpPr>
        <p:spPr>
          <a:xfrm>
            <a:off x="914400" y="1371600"/>
            <a:ext cx="7315200" cy="3657600"/>
          </a:xfrm>
          <a:prstGeom prst="rect">
            <a:avLst/>
          </a:prstGeom>
          <a:noFill/>
        </p:spPr>
        <p:txBody>
          <a:bodyPr wrap="square">
            <a:spAutoFit/>
          </a:bodyPr>
          <a:lstStyle/>
          <a:p>
            <a:endParaRPr/>
          </a:p>
          <a:p>
            <a:pPr algn="l">
              <a:lnSpc>
                <a:spcPct val="100000"/>
              </a:lnSpc>
              <a:spcBef>
                <a:spcPts val="606"/>
              </a:spcBef>
            </a:pPr>
            <a:r>
              <a:rPr sz="900" b="1">
                <a:solidFill>
                  <a:srgbClr val="003296"/>
                </a:solidFill>
              </a:rPr>
              <a:t>Current Assets</a:t>
            </a:r>
          </a:p>
          <a:p>
            <a:pPr algn="l">
              <a:lnSpc>
                <a:spcPct val="100000"/>
              </a:lnSpc>
              <a:spcBef>
                <a:spcPts val="606"/>
              </a:spcBef>
            </a:pPr>
            <a:r>
              <a:rPr sz="900">
                <a:solidFill>
                  <a:srgbClr val="A9A9A9"/>
                </a:solidFill>
              </a:rPr>
              <a:t>■ </a:t>
            </a:r>
            <a:r>
              <a:rPr sz="900" b="1"/>
              <a:t>Cash and Cash Equivalents</a:t>
            </a:r>
          </a:p>
          <a:p>
            <a:pPr algn="l">
              <a:lnSpc>
                <a:spcPct val="100000"/>
              </a:lnSpc>
              <a:spcBef>
                <a:spcPts val="606"/>
              </a:spcBef>
            </a:pPr>
            <a:r>
              <a:rPr sz="900"/>
              <a:t>- Currency in checking/savings accounts Short-term </a:t>
            </a:r>
            <a:r>
              <a:rPr sz="900"/>
              <a:t>- Treasury bills (maturing &lt;3 months) Commercial </a:t>
            </a:r>
            <a:r>
              <a:rPr sz="900"/>
              <a:t>- paper from AAA-rated corporations Money market </a:t>
            </a:r>
            <a:r>
              <a:rPr sz="900"/>
              <a:t>- funds with daily liquidity </a:t>
            </a:r>
            <a:r>
              <a:rPr sz="900"/>
              <a:t>- Petty cash reserves for office expenses Foreign </a:t>
            </a:r>
            <a:r>
              <a:rPr sz="900"/>
              <a:t>- currency holdings in major currencies Undeposited </a:t>
            </a:r>
            <a:r>
              <a:rPr sz="900"/>
              <a:t>- checks from customers Cash in transit between bank </a:t>
            </a:r>
            <a:r>
              <a:rPr sz="900"/>
              <a:t>- accounts </a:t>
            </a:r>
          </a:p>
          <a:p>
            <a:pPr algn="l">
              <a:lnSpc>
                <a:spcPct val="100000"/>
              </a:lnSpc>
              <a:spcBef>
                <a:spcPts val="606"/>
              </a:spcBef>
            </a:pPr>
            <a:r>
              <a:rPr sz="900">
                <a:solidFill>
                  <a:srgbClr val="A9A9A9"/>
                </a:solidFill>
              </a:rPr>
              <a:t>■ </a:t>
            </a:r>
            <a:r>
              <a:rPr sz="900" b="1"/>
              <a:t>Marketable Securities</a:t>
            </a:r>
          </a:p>
          <a:p>
            <a:pPr algn="l">
              <a:lnSpc>
                <a:spcPct val="100000"/>
              </a:lnSpc>
              <a:spcBef>
                <a:spcPts val="606"/>
              </a:spcBef>
            </a:pPr>
            <a:r>
              <a:rPr sz="900"/>
              <a:t>- Corporate bonds with &lt;1yr maturity </a:t>
            </a:r>
            <a:r>
              <a:rPr sz="900"/>
              <a:t>- Government agency securities Certificates of </a:t>
            </a:r>
            <a:r>
              <a:rPr sz="900"/>
              <a:t>- deposit (CDs) </a:t>
            </a:r>
            <a:r>
              <a:rPr sz="900"/>
              <a:t>- Bankers' acceptances Commercial paper holdings </a:t>
            </a:r>
            <a:r>
              <a:rPr sz="900"/>
              <a:t>- Treasury notes maturing within 12 months </a:t>
            </a:r>
            <a:r>
              <a:rPr sz="900"/>
              <a:t>- Highly liquid ETF positions </a:t>
            </a:r>
          </a:p>
          <a:p>
            <a:pPr algn="l">
              <a:lnSpc>
                <a:spcPct val="100000"/>
              </a:lnSpc>
              <a:spcBef>
                <a:spcPts val="606"/>
              </a:spcBef>
            </a:pPr>
            <a:r>
              <a:rPr sz="900">
                <a:solidFill>
                  <a:srgbClr val="A9A9A9"/>
                </a:solidFill>
              </a:rPr>
              <a:t>■ </a:t>
            </a:r>
            <a:r>
              <a:rPr sz="900" b="1"/>
              <a:t>Accounts Receivable</a:t>
            </a:r>
          </a:p>
          <a:p>
            <a:pPr algn="l">
              <a:lnSpc>
                <a:spcPct val="100000"/>
              </a:lnSpc>
              <a:spcBef>
                <a:spcPts val="606"/>
              </a:spcBef>
            </a:pPr>
            <a:r>
              <a:rPr sz="900"/>
              <a:t>- Trade receivables from normal operations </a:t>
            </a:r>
            <a:r>
              <a:rPr sz="900"/>
              <a:t>- Installment receivables from long-term contracts </a:t>
            </a:r>
            <a:r>
              <a:rPr sz="900"/>
              <a:t>- Receivables from affiliated companies </a:t>
            </a:r>
            <a:r>
              <a:rPr sz="900"/>
              <a:t>- Allowance for doubtful accounts calculation </a:t>
            </a:r>
            <a:r>
              <a:rPr sz="900"/>
              <a:t>- Aging schedule analysis (30/60/90 days) </a:t>
            </a:r>
            <a:r>
              <a:rPr sz="900"/>
              <a:t>- Credit memo adjustments </a:t>
            </a:r>
            <a:r>
              <a:rPr sz="900"/>
              <a:t>- Factored receivables disclosure </a:t>
            </a:r>
            <a:r>
              <a:rPr sz="900"/>
              <a:t>- Unbilled receivables from progress contracts </a:t>
            </a:r>
          </a:p>
          <a:p>
            <a:pPr algn="l">
              <a:lnSpc>
                <a:spcPct val="100000"/>
              </a:lnSpc>
              <a:spcBef>
                <a:spcPts val="606"/>
              </a:spcBef>
            </a:pPr>
            <a:r>
              <a:rPr sz="900" b="1">
                <a:solidFill>
                  <a:srgbClr val="003296"/>
                </a:solidFill>
              </a:rPr>
              <a:t>Non-Current Assets</a:t>
            </a:r>
          </a:p>
          <a:p>
            <a:pPr algn="l">
              <a:lnSpc>
                <a:spcPct val="100000"/>
              </a:lnSpc>
              <a:spcBef>
                <a:spcPts val="606"/>
              </a:spcBef>
            </a:pPr>
            <a:r>
              <a:rPr sz="900">
                <a:solidFill>
                  <a:srgbClr val="A9A9A9"/>
                </a:solidFill>
              </a:rPr>
              <a:t>■ </a:t>
            </a:r>
            <a:r>
              <a:rPr sz="900" b="1"/>
              <a:t>Property, Plant &amp; Equipment</a:t>
            </a:r>
          </a:p>
          <a:p>
            <a:pPr algn="l">
              <a:lnSpc>
                <a:spcPct val="100000"/>
              </a:lnSpc>
              <a:spcBef>
                <a:spcPts val="606"/>
              </a:spcBef>
            </a:pPr>
            <a:r>
              <a:rPr sz="900"/>
              <a:t>- Land acquisition costs (original purchase) </a:t>
            </a:r>
            <a:r>
              <a:rPr sz="900"/>
              <a:t>- Building improvements capitalization </a:t>
            </a:r>
            <a:r>
              <a:rPr sz="900"/>
              <a:t>- Machinery installation costs Equipment </a:t>
            </a:r>
            <a:r>
              <a:rPr sz="900"/>
              <a:t>- depreciation schedules </a:t>
            </a:r>
            <a:r>
              <a:rPr sz="900"/>
              <a:t>- Leasehold improvement amortization </a:t>
            </a:r>
            <a:r>
              <a:rPr sz="900"/>
              <a:t>- Construction-in-progress accounts </a:t>
            </a:r>
            <a:r>
              <a:rPr sz="900"/>
              <a:t>- Capitalized interest during construction </a:t>
            </a:r>
          </a:p>
        </p:txBody>
      </p:sp>
      <p:sp>
        <p:nvSpPr>
          <p:cNvPr id="3" name="coSummaryShape">
            <a:extLst>
              <a:ext uri="{FF2B5EF4-FFF2-40B4-BE49-F238E27FC236}">
                <a16:creationId xmlns:a16="http://schemas.microsoft.com/office/drawing/2014/main" id="{EB3788D8-E99B-2502-8527-4A1B3A0D36BB}"/>
              </a:ext>
            </a:extLst>
          </p:cNvPr>
          <p:cNvSpPr txBox="1">
            <a:spLocks noChangeAspect="1"/>
          </p:cNvSpPr>
          <p:nvPr/>
        </p:nvSpPr>
        <p:spPr>
          <a:xfrm>
            <a:off x="668867" y="592666"/>
            <a:ext cx="2853266" cy="5223934"/>
          </a:xfrm>
          <a:prstGeom prst="rect">
            <a:avLst/>
          </a:prstGeom>
          <a:solidFill>
            <a:schemeClr val="tx2"/>
          </a:solidFill>
        </p:spPr>
        <p:txBody>
          <a:bodyPr wrap="square" anchor="t">
            <a:normAutofit/>
          </a:bodyPr>
          <a:lstStyle/>
          <a:p>
            <a:endParaRPr/>
          </a:p>
          <a:p>
            <a:pPr algn="just">
              <a:ind left="0"/>
            </a:pPr>
            <a:r>
              <a:rPr sz="900" b="1">
                <a:solidFill>
                  <a:srgbClr val="FFFFFF"/>
                </a:solidFill>
                <a:latin typeface="Arial"/>
              </a:rPr>
              <a:t>The company demonstrates strong financial health with total assets of $180 million, liabilities of $75 million, and shareholders' equity of $105 million. Current assets including $45 million cash and $30 million receivables provide ample liquidity to cover short-term obligations of $50 million. Long-term investments in property and equipment total $90 million, supported by conservative debt levels with a debt-to-equity ratio of 0.71. Retained earnings of $80 million reflect consistent profitability and prudent dividend policies. The balance sheet structure</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MainBullets_L"/>
          <p:cNvSpPr txBox="1">
            <a:spLocks noChangeAspect="1"/>
          </p:cNvSpPr>
          <p:nvPr/>
        </p:nvSpPr>
        <p:spPr>
          <a:xfrm>
            <a:off x="457200" y="914400"/>
            <a:ext cx="3657600" cy="4572000"/>
          </a:xfrm>
          <a:prstGeom prst="rect">
            <a:avLst/>
          </a:prstGeom>
          <a:noFill/>
        </p:spPr>
        <p:txBody>
          <a:bodyPr wrap="square">
            <a:spAutoFit/>
          </a:bodyPr>
          <a:lstStyle/>
          <a:p>
            <a:endParaRPr/>
          </a:p>
          <a:p>
            <a:pPr algn="l">
              <a:lnSpc>
                <a:spcPct val="100000"/>
              </a:lnSpc>
              <a:spcBef>
                <a:spcPts val="606"/>
              </a:spcBef>
            </a:pPr>
            <a:r>
              <a:rPr sz="900" b="1">
                <a:solidFill>
                  <a:srgbClr val="003296"/>
                </a:solidFill>
              </a:rPr>
              <a:t>Non-Current Assets (continued)</a:t>
            </a:r>
          </a:p>
          <a:p>
            <a:pPr algn="l">
              <a:lnSpc>
                <a:spcPct val="100000"/>
              </a:lnSpc>
              <a:spcBef>
                <a:spcPts val="606"/>
              </a:spcBef>
            </a:pPr>
            <a:r>
              <a:rPr sz="900">
                <a:solidFill>
                  <a:srgbClr val="A9A9A9"/>
                </a:solidFill>
              </a:rPr>
              <a:t>■ </a:t>
            </a:r>
            <a:r>
              <a:rPr sz="900" b="1"/>
              <a:t>Intangible Assets</a:t>
            </a:r>
          </a:p>
          <a:p>
            <a:pPr algn="l">
              <a:lnSpc>
                <a:spcPct val="100000"/>
              </a:lnSpc>
              <a:spcBef>
                <a:spcPts val="606"/>
              </a:spcBef>
            </a:pPr>
            <a:r>
              <a:rPr sz="900"/>
              <a:t>- Patent acquisition and amortization </a:t>
            </a:r>
            <a:r>
              <a:rPr sz="900"/>
              <a:t>- Trademark registration/maintenance costs </a:t>
            </a:r>
            <a:r>
              <a:rPr sz="900"/>
              <a:t>- Customer list valuations </a:t>
            </a:r>
            <a:r>
              <a:rPr sz="900"/>
              <a:t>- Non-compete agreement valuations </a:t>
            </a:r>
            <a:r>
              <a:rPr sz="900"/>
              <a:t>- Software development costs </a:t>
            </a:r>
            <a:r>
              <a:rPr sz="900"/>
              <a:t>- Licensing agreements fair value </a:t>
            </a:r>
            <a:r>
              <a:rPr sz="900"/>
              <a:t>- Goodwill impairment testing methodology </a:t>
            </a:r>
          </a:p>
          <a:p>
            <a:pPr algn="l">
              <a:lnSpc>
                <a:spcPct val="100000"/>
              </a:lnSpc>
              <a:spcBef>
                <a:spcPts val="606"/>
              </a:spcBef>
            </a:pPr>
            <a:r>
              <a:rPr sz="900">
                <a:solidFill>
                  <a:srgbClr val="A9A9A9"/>
                </a:solidFill>
              </a:rPr>
              <a:t>■ </a:t>
            </a:r>
            <a:r>
              <a:rPr sz="900" b="1"/>
              <a:t>Long-Term Investments</a:t>
            </a:r>
          </a:p>
          <a:p>
            <a:pPr algn="l">
              <a:lnSpc>
                <a:spcPct val="100000"/>
              </a:lnSpc>
              <a:spcBef>
                <a:spcPts val="606"/>
              </a:spcBef>
            </a:pPr>
            <a:r>
              <a:rPr sz="900"/>
              <a:t>- Held-to-maturity securities portfolio </a:t>
            </a:r>
            <a:r>
              <a:rPr sz="900"/>
              <a:t>- Equity method investment accounting </a:t>
            </a:r>
            <a:r>
              <a:rPr sz="900"/>
              <a:t>- Real estate held for appreciation </a:t>
            </a:r>
            <a:r>
              <a:rPr sz="900"/>
              <a:t>- Venture capital fund investments </a:t>
            </a:r>
            <a:r>
              <a:rPr sz="900"/>
              <a:t>- Convertible debt instruments </a:t>
            </a:r>
            <a:r>
              <a:rPr sz="900"/>
              <a:t>- Restricted stock holdings </a:t>
            </a:r>
            <a:r>
              <a:rPr sz="900"/>
              <a:t>- Investments in subsidiaries </a:t>
            </a:r>
          </a:p>
          <a:p>
            <a:pPr algn="l">
              <a:lnSpc>
                <a:spcPct val="100000"/>
              </a:lnSpc>
              <a:spcBef>
                <a:spcPts val="606"/>
              </a:spcBef>
            </a:pPr>
            <a:r>
              <a:rPr sz="900" b="1">
                <a:solidFill>
                  <a:srgbClr val="003296"/>
                </a:solidFill>
              </a:rPr>
              <a:t>Current Liabilities</a:t>
            </a:r>
          </a:p>
          <a:p>
            <a:pPr algn="l">
              <a:lnSpc>
                <a:spcPct val="100000"/>
              </a:lnSpc>
              <a:spcBef>
                <a:spcPts val="606"/>
              </a:spcBef>
            </a:pPr>
            <a:r>
              <a:rPr sz="900">
                <a:solidFill>
                  <a:srgbClr val="A9A9A9"/>
                </a:solidFill>
              </a:rPr>
              <a:t>■ </a:t>
            </a:r>
            <a:r>
              <a:rPr sz="900" b="1"/>
              <a:t>Accounts Payable</a:t>
            </a:r>
          </a:p>
          <a:p>
            <a:pPr algn="l">
              <a:lnSpc>
                <a:spcPct val="100000"/>
              </a:lnSpc>
              <a:spcBef>
                <a:spcPts val="606"/>
              </a:spcBef>
            </a:pPr>
            <a:r>
              <a:rPr sz="900"/>
              <a:t>- Trade payables to suppliers </a:t>
            </a:r>
            <a:r>
              <a:rPr sz="900"/>
              <a:t>- Accrued purchases for goods received </a:t>
            </a:r>
            <a:r>
              <a:rPr sz="900"/>
              <a:t>- Third-party processor withholdings Construction </a:t>
            </a:r>
            <a:r>
              <a:rPr sz="900"/>
              <a:t>- retainage payable </a:t>
            </a:r>
            <a:r>
              <a:rPr sz="900"/>
              <a:t>- Dividends declared but unpaid </a:t>
            </a:r>
            <a:r>
              <a:rPr sz="900"/>
              <a:t>- Customer deposits/advance payments </a:t>
            </a:r>
            <a:r>
              <a:rPr sz="900"/>
              <a:t>- Escheat liability estimates </a:t>
            </a:r>
          </a:p>
          <a:p>
            <a:pPr algn="l">
              <a:lnSpc>
                <a:spcPct val="100000"/>
              </a:lnSpc>
              <a:spcBef>
                <a:spcPts val="606"/>
              </a:spcBef>
            </a:pPr>
            <a:r>
              <a:rPr sz="900">
                <a:solidFill>
                  <a:srgbClr val="A9A9A9"/>
                </a:solidFill>
              </a:rPr>
              <a:t>■ </a:t>
            </a:r>
            <a:r>
              <a:rPr sz="900" b="1"/>
              <a:t>Short-Term Debt</a:t>
            </a:r>
          </a:p>
          <a:p>
            <a:pPr algn="l">
              <a:lnSpc>
                <a:spcPct val="100000"/>
              </a:lnSpc>
              <a:spcBef>
                <a:spcPts val="606"/>
              </a:spcBef>
            </a:pPr>
            <a:r>
              <a:rPr sz="900"/>
              <a:t>- Commercial paper outstanding </a:t>
            </a:r>
            <a:r>
              <a:rPr sz="900"/>
              <a:t>- Revolving credit facility draws </a:t>
            </a:r>
            <a:r>
              <a:rPr sz="900"/>
              <a:t>- Current portion of long-term debt </a:t>
            </a:r>
            <a:r>
              <a:rPr sz="900"/>
              <a:t>- Bank overdraft facilities used </a:t>
            </a:r>
            <a:r>
              <a:rPr sz="900"/>
              <a:t>- Short-term lease liabilities </a:t>
            </a:r>
            <a:r>
              <a:rPr sz="900"/>
              <a:t>- Vendor financing arrangements </a:t>
            </a:r>
            <a:r>
              <a:rPr sz="900"/>
              <a:t>- Convertible debt equity component </a:t>
            </a:r>
          </a:p>
          <a:p>
            <a:pPr algn="l">
              <a:lnSpc>
                <a:spcPct val="100000"/>
              </a:lnSpc>
              <a:spcBef>
                <a:spcPts val="606"/>
              </a:spcBef>
            </a:pPr>
            <a:r>
              <a:rPr sz="900" b="1">
                <a:solidFill>
                  <a:srgbClr val="003296"/>
                </a:solidFill>
              </a:rPr>
              <a:t>Long-Term Liabilities</a:t>
            </a:r>
          </a:p>
          <a:p>
            <a:pPr algn="l">
              <a:lnSpc>
                <a:spcPct val="100000"/>
              </a:lnSpc>
              <a:spcBef>
                <a:spcPts val="606"/>
              </a:spcBef>
            </a:pPr>
            <a:r>
              <a:rPr sz="900">
                <a:solidFill>
                  <a:srgbClr val="A9A9A9"/>
                </a:solidFill>
              </a:rPr>
              <a:t>■ </a:t>
            </a:r>
            <a:r>
              <a:rPr sz="900" b="1"/>
              <a:t>Bonds Payable</a:t>
            </a:r>
          </a:p>
          <a:p>
            <a:pPr algn="l">
              <a:lnSpc>
                <a:spcPct val="100000"/>
              </a:lnSpc>
              <a:spcBef>
                <a:spcPts val="606"/>
              </a:spcBef>
            </a:pPr>
            <a:r>
              <a:rPr sz="900"/>
              <a:t>- Corporate bond issuance at premium/discount Debenture conversion features Sinking fund requirements Unamortized bond issuance costs Fair value hedge adjustments Callable bond </a:t>
            </a:r>
          </a:p>
        </p:txBody>
      </p:sp>
      <p:sp>
        <p:nvSpPr>
          <p:cNvPr id="3" name="textMainBullets_R"/>
          <p:cNvSpPr txBox="1">
            <a:spLocks noChangeAspect="1"/>
          </p:cNvSpPr>
          <p:nvPr/>
        </p:nvSpPr>
        <p:spPr>
          <a:xfrm>
            <a:off x="4297680" y="914400"/>
            <a:ext cx="3657600" cy="4572000"/>
          </a:xfrm>
          <a:prstGeom prst="rect">
            <a:avLst/>
          </a:prstGeom>
          <a:noFill/>
        </p:spPr>
        <p:txBody>
          <a:bodyPr wrap="square">
            <a:spAutoFit/>
          </a:bodyPr>
          <a:lstStyle/>
          <a:p>
            <a:endParaRPr/>
          </a:p>
          <a:p>
            <a:pPr algn="l">
              <a:lnSpc>
                <a:spcPct val="100000"/>
              </a:lnSpc>
              <a:spcBef>
                <a:spcPts val="606"/>
              </a:spcBef>
            </a:pPr>
            <a:r>
              <a:rPr sz="900" b="1">
                <a:solidFill>
                  <a:srgbClr val="003296"/>
                </a:solidFill>
              </a:rPr>
              <a:t>Long-Term Liabilities (continued)</a:t>
            </a:r>
          </a:p>
          <a:p>
            <a:pPr algn="l">
              <a:lnSpc>
                <a:spcPct val="100000"/>
              </a:lnSpc>
              <a:spcBef>
                <a:spcPts val="606"/>
              </a:spcBef>
            </a:pPr>
            <a:r>
              <a:rPr sz="900">
                <a:solidFill>
                  <a:srgbClr val="A9A9A9"/>
                </a:solidFill>
              </a:rPr>
              <a:t>■ </a:t>
            </a:r>
            <a:r>
              <a:rPr sz="900" b="1"/>
              <a:t>Bonds Payable</a:t>
            </a:r>
          </a:p>
          <a:p>
            <a:pPr algn="l">
              <a:lnSpc>
                <a:spcPct val="100000"/>
              </a:lnSpc>
              <a:spcBef>
                <a:spcPts val="606"/>
              </a:spcBef>
            </a:pPr>
            <a:r>
              <a:rPr sz="900"/>
              <a:t>- provisions Convertible bond accounting </a:t>
            </a:r>
          </a:p>
          <a:p>
            <a:pPr algn="l">
              <a:lnSpc>
                <a:spcPct val="100000"/>
              </a:lnSpc>
              <a:spcBef>
                <a:spcPts val="606"/>
              </a:spcBef>
            </a:pPr>
            <a:r>
              <a:rPr sz="900">
                <a:solidFill>
                  <a:srgbClr val="A9A9A9"/>
                </a:solidFill>
              </a:rPr>
              <a:t>■ </a:t>
            </a:r>
            <a:r>
              <a:rPr sz="900" b="1"/>
              <a:t>Pension Liabilities</a:t>
            </a:r>
          </a:p>
          <a:p>
            <a:pPr algn="l">
              <a:lnSpc>
                <a:spcPct val="100000"/>
              </a:lnSpc>
              <a:spcBef>
                <a:spcPts val="606"/>
              </a:spcBef>
            </a:pPr>
            <a:r>
              <a:rPr sz="900"/>
              <a:t>- Defined benefit obligation calculations </a:t>
            </a:r>
            <a:r>
              <a:rPr sz="900"/>
              <a:t>- Actuarial gains/losses recognition </a:t>
            </a:r>
            <a:r>
              <a:rPr sz="900"/>
              <a:t>- Plan asset valuations </a:t>
            </a:r>
            <a:r>
              <a:rPr sz="900"/>
              <a:t>- Curtailment/settlement accounting </a:t>
            </a:r>
            <a:r>
              <a:rPr sz="900"/>
              <a:t>- Multi-employer plan disclosures </a:t>
            </a:r>
            <a:r>
              <a:rPr sz="900"/>
              <a:t>- Post-employment benefits accrual </a:t>
            </a:r>
            <a:r>
              <a:rPr sz="900"/>
              <a:t>- Termination benefit provisions </a:t>
            </a:r>
          </a:p>
          <a:p>
            <a:pPr algn="l">
              <a:lnSpc>
                <a:spcPct val="100000"/>
              </a:lnSpc>
              <a:spcBef>
                <a:spcPts val="606"/>
              </a:spcBef>
            </a:pPr>
            <a:r>
              <a:rPr sz="900" b="1">
                <a:solidFill>
                  <a:srgbClr val="003296"/>
                </a:solidFill>
              </a:rPr>
              <a:t>Shareholders' Equity</a:t>
            </a:r>
          </a:p>
          <a:p>
            <a:pPr algn="l">
              <a:lnSpc>
                <a:spcPct val="100000"/>
              </a:lnSpc>
              <a:spcBef>
                <a:spcPts val="606"/>
              </a:spcBef>
            </a:pPr>
            <a:r>
              <a:rPr sz="900">
                <a:solidFill>
                  <a:srgbClr val="A9A9A9"/>
                </a:solidFill>
              </a:rPr>
              <a:t>■ </a:t>
            </a:r>
            <a:r>
              <a:rPr sz="900" b="1"/>
              <a:t>Common Stock</a:t>
            </a:r>
          </a:p>
          <a:p>
            <a:pPr algn="l">
              <a:lnSpc>
                <a:spcPct val="100000"/>
              </a:lnSpc>
              <a:spcBef>
                <a:spcPts val="606"/>
              </a:spcBef>
            </a:pPr>
            <a:r>
              <a:rPr sz="900"/>
              <a:t>- Par value per share disclosure </a:t>
            </a:r>
            <a:r>
              <a:rPr sz="900"/>
              <a:t>- Authorized shares vs outstanding </a:t>
            </a:r>
            <a:r>
              <a:rPr sz="900"/>
              <a:t>- Treasury stock accounting method </a:t>
            </a:r>
            <a:r>
              <a:rPr sz="900"/>
              <a:t>- Stock split adjustments </a:t>
            </a:r>
            <a:r>
              <a:rPr sz="900"/>
              <a:t>- Stock option pool reserves </a:t>
            </a:r>
            <a:r>
              <a:rPr sz="900"/>
              <a:t>- Restricted stock unit accruals </a:t>
            </a:r>
            <a:r>
              <a:rPr sz="900"/>
              <a:t>- Dividend reinvestment plan shares </a:t>
            </a:r>
          </a:p>
          <a:p>
            <a:pPr algn="l">
              <a:lnSpc>
                <a:spcPct val="100000"/>
              </a:lnSpc>
              <a:spcBef>
                <a:spcPts val="606"/>
              </a:spcBef>
            </a:pPr>
            <a:r>
              <a:rPr sz="900">
                <a:solidFill>
                  <a:srgbClr val="A9A9A9"/>
                </a:solidFill>
              </a:rPr>
              <a:t>■ </a:t>
            </a:r>
            <a:r>
              <a:rPr sz="900" b="1"/>
              <a:t>Retained Earnings</a:t>
            </a:r>
          </a:p>
          <a:p>
            <a:pPr algn="l">
              <a:lnSpc>
                <a:spcPct val="100000"/>
              </a:lnSpc>
              <a:spcBef>
                <a:spcPts val="606"/>
              </a:spcBef>
            </a:pPr>
            <a:r>
              <a:rPr sz="900"/>
              <a:t>- Prior period adjustments </a:t>
            </a:r>
            <a:r>
              <a:rPr sz="900"/>
              <a:t>- Dividend declaration accounting </a:t>
            </a:r>
            <a:r>
              <a:rPr sz="900"/>
              <a:t>- ESOP allocation impacts </a:t>
            </a:r>
            <a:r>
              <a:rPr sz="900"/>
              <a:t>- Foreign currency translation adjustments </a:t>
            </a:r>
            <a:r>
              <a:rPr sz="900"/>
              <a:t>- Hedging reserve balances </a:t>
            </a:r>
            <a:r>
              <a:rPr sz="900"/>
              <a:t>- Revaluation surplus accounts </a:t>
            </a:r>
            <a:r>
              <a:rPr sz="900"/>
              <a:t>- Accumulated other comprehensive income </a:t>
            </a:r>
          </a:p>
        </p:txBody>
      </p:sp>
      <p:sp>
        <p:nvSpPr>
          <p:cNvPr id="4" name="coSummaryShape">
            <a:extLst>
              <a:ext uri="{FF2B5EF4-FFF2-40B4-BE49-F238E27FC236}">
                <a16:creationId xmlns:a16="http://schemas.microsoft.com/office/drawing/2014/main" id="{11CD354D-A5E8-07FD-1B73-8355FE57BA3B}"/>
              </a:ext>
            </a:extLst>
          </p:cNvPr>
          <p:cNvSpPr txBox="1">
            <a:spLocks noChangeAspect="1"/>
          </p:cNvSpPr>
          <p:nvPr/>
        </p:nvSpPr>
        <p:spPr>
          <a:xfrm>
            <a:off x="668867" y="592666"/>
            <a:ext cx="2853266" cy="5223934"/>
          </a:xfrm>
          <a:prstGeom prst="rect">
            <a:avLst/>
          </a:prstGeom>
          <a:solidFill>
            <a:schemeClr val="tx2"/>
          </a:solidFill>
        </p:spPr>
        <p:txBody>
          <a:bodyPr wrap="square" anchor="t">
            <a:normAutofit/>
          </a:bodyPr>
          <a:lstStyle/>
          <a:p>
            <a:endParaRPr/>
          </a:p>
          <a:p>
            <a:pPr algn="just">
              <a:ind left="0"/>
            </a:pPr>
            <a:r>
              <a:rPr sz="900" b="1">
                <a:solidFill>
                  <a:srgbClr val="FFFFFF"/>
                </a:solidFill>
                <a:latin typeface="Arial"/>
              </a:rPr>
              <a:t>shows optimal asset allocation with 60% long-term investments and 40% working capital. Financial ratios indicate robust solvency with current ratio of 2.4 and quick ratio of 1.8. Equity growth of 12% year-over-year demonstrates sustainable value creation. Conservative accounting practices ensure asset valuations remain realistic, while liability management maintains healthy interest coverage. Overall, the balance sheet positions the company for strategic investments while maintaining financial stability.</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5</TotalTime>
  <Words>0</Words>
  <Application>Microsoft Macintosh PowerPoint</Application>
  <PresentationFormat>On-screen Show (4:3)</PresentationFormat>
  <Paragraphs>0</Paragraphs>
  <Slides>4</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PowerPoint Presentation</vt:lpstr>
      <vt:lpstr>PowerPoint Presentation</vt:lpstr>
      <vt:lpstr>PowerPoint Presentation</vt:lpstr>
      <vt:lpstr>PowerPoint Presentation</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TSANG, Yu (Pydot)</cp:lastModifiedBy>
  <cp:revision>8</cp:revision>
  <dcterms:created xsi:type="dcterms:W3CDTF">2013-01-27T09:14:16Z</dcterms:created>
  <dcterms:modified xsi:type="dcterms:W3CDTF">2025-05-26T06:53:22Z</dcterms:modified>
  <cp:category/>
</cp:coreProperties>
</file>