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F8BB0-F1C0-6E49-B7B7-435014DD9E4F}" v="12" dt="2023-04-13T03:32:12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94712"/>
  </p:normalViewPr>
  <p:slideViewPr>
    <p:cSldViewPr snapToGrid="0">
      <p:cViewPr varScale="1">
        <p:scale>
          <a:sx n="98" d="100"/>
          <a:sy n="98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2F0A-E0A6-E706-BC02-F049EAD9D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E5B9F-6250-4A62-2D73-51B9B6767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82FE-4C07-D50F-102D-6F58CF71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90BB-5499-8BD3-5B40-4628730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EC4C-FCB5-7E21-C26C-03A17A90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5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183F-E9F1-8A4A-8DF4-3CB276E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62A8B-E8B1-42F7-9E15-4650E2FF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38AE-83FF-116F-2137-D9206C78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E279-082F-498C-7336-74AA120D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3EAA-6D4B-65EE-5D67-F3B1047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60986-F11C-5AA4-B76A-846091493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FE20B-FB29-18EB-D9A1-E5320B0C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A0D7-8AFC-138B-3A3D-03C652C5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8AD9-A441-5674-6D9C-C1F8587B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1C63-21B7-0BA8-EC74-A9F8D44C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A90E-CEBD-0217-15BB-B7713D27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8BE2-32E5-6708-390E-767613E9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8CDF-809B-760E-1858-108779CA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2C28-5168-A08F-F859-F316DF1A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2B3C-6BF4-70C6-5B33-DCBD08A3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62BA-842C-EBD6-1587-01BCD385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3126-B4D5-7150-FA8E-9146E040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E80F-06EF-20FA-AA09-E7291A87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8D75-9FA6-B9E1-D24E-BE44B9D2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C3DD-9764-43E9-AE8A-41D80F54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2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5248-4AB7-4960-6C40-8BE4523D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3AFF-A8F6-ABD7-4F2D-32EA06DB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E7C9D-415A-515B-444D-237D2485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6F8E0-4E0A-A08F-DF72-85B56B3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EBC6C-3C2C-B22A-FD42-F57B2EF4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919A-A4EA-7126-C8A0-9F829EE3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30AE-D970-B2ED-63FB-A565A8A0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783E-9245-B825-4996-FDAF2C84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65A8-6475-DCBD-6EAE-69F5DE2E7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FD8B0-E62B-5807-84B4-571709F26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FF351-C4DA-560C-AF6F-CCBBC43A6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317EA-9A02-57C6-DE8B-3D9A63C5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C1200-CE6F-4BFA-66E6-52E30E42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F4AD7-3AFB-5337-BFAC-2538A84E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4789-8F07-D543-B930-7A2218B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EF25E-5D12-BFCE-B0CB-711EDE8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4F27-6C3B-6543-A5B7-79973666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0A141-CDF2-9133-E6C7-E2066C5A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7D9ED-7FF7-69A0-BC3B-0F72EE83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5ABC0-EDF7-0DAF-0C50-2B0E74D8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6C32-2238-6ABA-6170-53D26F68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A256-96BA-9CBD-E9FB-956A7ACF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03BF-96EE-7E66-E4AC-1CE60D57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8AB64-4564-CF49-F928-3A65B99F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AF17-2792-BEA0-DE0B-971B1EF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A5E21-6A49-EDF8-BA07-0DB41D8E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ECD8-1390-5A57-4F8E-99DD9763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4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3570-44B3-59AC-DC2E-F57189E1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FB517-99D9-45C8-67E7-B5D96C1AC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42F1E-913C-EEE2-CAA7-5029EA947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BCA9-AD79-B9B5-7E54-FBA8F137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29EBE-6D9D-BA85-C062-B64221E6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10835-2472-EEA5-144C-E5E51ED1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9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EDC9F-C76C-A7AA-001E-B83F1A08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48FD-7096-47A1-BF59-0B4AE2FB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EC88-88F5-E7BE-19E0-00D4A65E5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0DB7-C33B-7B41-BC51-272A1416C4B3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53EE-BFD3-3378-AE6B-8C31D8713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A5A7-16AE-75BA-9A30-16CD8DA08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B7D3-0EAA-B24C-A170-D05E310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C0DC5C2-6EAD-A81B-195C-D4202E46E733}"/>
              </a:ext>
            </a:extLst>
          </p:cNvPr>
          <p:cNvSpPr/>
          <p:nvPr/>
        </p:nvSpPr>
        <p:spPr>
          <a:xfrm>
            <a:off x="6898474" y="143691"/>
            <a:ext cx="5001789" cy="2575278"/>
          </a:xfrm>
          <a:prstGeom prst="roundRect">
            <a:avLst>
              <a:gd name="adj" fmla="val 503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1F91E2-93B1-2257-368E-7A140F473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9" y="420274"/>
            <a:ext cx="1062404" cy="106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2EEF3-3FF6-36DB-1987-F348199D8E10}"/>
              </a:ext>
            </a:extLst>
          </p:cNvPr>
          <p:cNvSpPr txBox="1"/>
          <p:nvPr/>
        </p:nvSpPr>
        <p:spPr>
          <a:xfrm>
            <a:off x="333644" y="1460972"/>
            <a:ext cx="207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eta_prediction.csv</a:t>
            </a:r>
            <a:endParaRPr lang="en-HK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BBCBCE-D0B2-64A9-EA6B-1D20E8C79AEE}"/>
              </a:ext>
            </a:extLst>
          </p:cNvPr>
          <p:cNvSpPr/>
          <p:nvPr/>
        </p:nvSpPr>
        <p:spPr>
          <a:xfrm>
            <a:off x="2569025" y="653143"/>
            <a:ext cx="1541418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Raw_clean</a:t>
            </a:r>
            <a:r>
              <a:rPr lang="en-US" dirty="0"/>
              <a:t>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CF5AA9-4E2C-BF2B-8EF6-19BDF8093650}"/>
              </a:ext>
            </a:extLst>
          </p:cNvPr>
          <p:cNvSpPr/>
          <p:nvPr/>
        </p:nvSpPr>
        <p:spPr>
          <a:xfrm>
            <a:off x="4969625" y="646124"/>
            <a:ext cx="1541418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Raw_clean</a:t>
            </a:r>
            <a:r>
              <a:rPr lang="en-US" dirty="0"/>
              <a:t>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7EEE0-1E6D-7907-85C6-04421EFFDB5A}"/>
              </a:ext>
            </a:extLst>
          </p:cNvPr>
          <p:cNvSpPr txBox="1"/>
          <p:nvPr/>
        </p:nvSpPr>
        <p:spPr>
          <a:xfrm>
            <a:off x="3858297" y="367979"/>
            <a:ext cx="13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HKG, &lt;5days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AA298-D167-A93D-6D4C-9B4A533279E1}"/>
              </a:ext>
            </a:extLst>
          </p:cNvPr>
          <p:cNvSpPr txBox="1"/>
          <p:nvPr/>
        </p:nvSpPr>
        <p:spPr>
          <a:xfrm>
            <a:off x="5156656" y="1307178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(2733 rows)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6E537-A381-1B6A-D5C5-EBBB27DE3C3E}"/>
              </a:ext>
            </a:extLst>
          </p:cNvPr>
          <p:cNvSpPr txBox="1"/>
          <p:nvPr/>
        </p:nvSpPr>
        <p:spPr>
          <a:xfrm>
            <a:off x="2787424" y="1322473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(1.8M rows)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FEEC6-D9E5-0078-9EA9-E859E75734BE}"/>
              </a:ext>
            </a:extLst>
          </p:cNvPr>
          <p:cNvSpPr txBox="1"/>
          <p:nvPr/>
        </p:nvSpPr>
        <p:spPr>
          <a:xfrm>
            <a:off x="1664542" y="283811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Drop_duplicate</a:t>
            </a:r>
            <a:endParaRPr lang="en-US" dirty="0"/>
          </a:p>
        </p:txBody>
      </p:sp>
      <p:pic>
        <p:nvPicPr>
          <p:cNvPr id="1030" name="Picture 6" descr="OR-Tools on Qarnot Cloud – documentation – Qarnot Blog">
            <a:extLst>
              <a:ext uri="{FF2B5EF4-FFF2-40B4-BE49-F238E27FC236}">
                <a16:creationId xmlns:a16="http://schemas.microsoft.com/office/drawing/2014/main" id="{C2346E55-81BB-D855-E780-C7FBF5CE1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79" y="226124"/>
            <a:ext cx="1579063" cy="88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ing OSMnx to Investigate OpenStreetMap Data - Data Science Prophet">
            <a:extLst>
              <a:ext uri="{FF2B5EF4-FFF2-40B4-BE49-F238E27FC236}">
                <a16:creationId xmlns:a16="http://schemas.microsoft.com/office/drawing/2014/main" id="{B4AACC28-F5BD-4468-7E40-4F342DE3E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81" y="953587"/>
            <a:ext cx="1160961" cy="11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A6F1BA-DA8B-59FD-3A2D-7041E2815664}"/>
              </a:ext>
            </a:extLst>
          </p:cNvPr>
          <p:cNvSpPr txBox="1"/>
          <p:nvPr/>
        </p:nvSpPr>
        <p:spPr>
          <a:xfrm>
            <a:off x="7558878" y="692666"/>
            <a:ext cx="181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Route</a:t>
            </a:r>
            <a:r>
              <a:rPr lang="zh-TW" altLang="en-US" dirty="0"/>
              <a:t> </a:t>
            </a:r>
            <a:r>
              <a:rPr lang="en-US" altLang="zh-TW" dirty="0"/>
              <a:t>Orders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FD46-0F90-9AD4-FC6F-5334EA3AB35D}"/>
              </a:ext>
            </a:extLst>
          </p:cNvPr>
          <p:cNvSpPr txBox="1"/>
          <p:nvPr/>
        </p:nvSpPr>
        <p:spPr>
          <a:xfrm>
            <a:off x="7998367" y="192988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Nodes</a:t>
            </a:r>
            <a:endParaRPr lang="en-US" dirty="0"/>
          </a:p>
        </p:txBody>
      </p:sp>
      <p:pic>
        <p:nvPicPr>
          <p:cNvPr id="1034" name="Picture 10" descr="TomTom Logo and symbol, meaning, history, PNG, brand">
            <a:extLst>
              <a:ext uri="{FF2B5EF4-FFF2-40B4-BE49-F238E27FC236}">
                <a16:creationId xmlns:a16="http://schemas.microsoft.com/office/drawing/2014/main" id="{9EBDD441-FA30-7816-4886-58CEEE680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894" y="1164299"/>
            <a:ext cx="1541418" cy="86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47E3E1-207E-3B12-A89C-7FD2267FC880}"/>
              </a:ext>
            </a:extLst>
          </p:cNvPr>
          <p:cNvSpPr txBox="1"/>
          <p:nvPr/>
        </p:nvSpPr>
        <p:spPr>
          <a:xfrm>
            <a:off x="9809667" y="1842827"/>
            <a:ext cx="1456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Traffic (Edge) </a:t>
            </a:r>
          </a:p>
          <a:p>
            <a:pPr algn="ctr"/>
            <a:r>
              <a:rPr lang="en-HK" dirty="0"/>
              <a:t>Speeds</a:t>
            </a:r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DCE8DAC-F6F6-91D6-B03C-E6E3EF495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08" y="247717"/>
            <a:ext cx="765797" cy="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9A99B6-95BD-F483-6CE8-2A11EC118773}"/>
              </a:ext>
            </a:extLst>
          </p:cNvPr>
          <p:cNvSpPr txBox="1"/>
          <p:nvPr/>
        </p:nvSpPr>
        <p:spPr>
          <a:xfrm>
            <a:off x="9560813" y="1003624"/>
            <a:ext cx="19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NCEI</a:t>
            </a:r>
            <a:r>
              <a:rPr lang="zh-TW" altLang="en-US" dirty="0"/>
              <a:t> </a:t>
            </a:r>
            <a:r>
              <a:rPr lang="en-US" altLang="zh-TW" dirty="0"/>
              <a:t>Weather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30E25-5BA3-2729-6137-2EEE93D1C8BE}"/>
              </a:ext>
            </a:extLst>
          </p:cNvPr>
          <p:cNvSpPr txBox="1"/>
          <p:nvPr/>
        </p:nvSpPr>
        <p:spPr>
          <a:xfrm>
            <a:off x="8274615" y="2725443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Time: 5.25hrs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56D29D-9855-3459-98B4-F31111865538}"/>
              </a:ext>
            </a:extLst>
          </p:cNvPr>
          <p:cNvSpPr/>
          <p:nvPr/>
        </p:nvSpPr>
        <p:spPr>
          <a:xfrm>
            <a:off x="3508396" y="2157587"/>
            <a:ext cx="1541418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8E49E-722E-4595-1F58-1B408059BD96}"/>
              </a:ext>
            </a:extLst>
          </p:cNvPr>
          <p:cNvSpPr txBox="1"/>
          <p:nvPr/>
        </p:nvSpPr>
        <p:spPr>
          <a:xfrm>
            <a:off x="300185" y="2050228"/>
            <a:ext cx="324319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Outlier Detection: </a:t>
            </a:r>
          </a:p>
          <a:p>
            <a:r>
              <a:rPr lang="en-HK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Q1 - 1.5*IQR to Q3 + 1.5*IQR</a:t>
            </a:r>
          </a:p>
          <a:p>
            <a:r>
              <a:rPr lang="en-HK" sz="1100" dirty="0">
                <a:solidFill>
                  <a:srgbClr val="6A9955"/>
                </a:solidFill>
                <a:latin typeface="Menlo" panose="020B0609030804020204" pitchFamily="49" charset="0"/>
              </a:rPr>
              <a:t>&amp;&amp; Drop the routing with too </a:t>
            </a:r>
          </a:p>
          <a:p>
            <a:r>
              <a:rPr lang="en-HK" sz="1100" dirty="0">
                <a:solidFill>
                  <a:srgbClr val="6A9955"/>
                </a:solidFill>
                <a:latin typeface="Menlo" panose="020B0609030804020204" pitchFamily="49" charset="0"/>
              </a:rPr>
              <a:t>long finishing time by k in [0.5, 8]</a:t>
            </a:r>
            <a:endParaRPr lang="en-HK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AEACAB-E162-7FBE-A86F-AA69FC66C056}"/>
              </a:ext>
            </a:extLst>
          </p:cNvPr>
          <p:cNvSpPr txBox="1"/>
          <p:nvPr/>
        </p:nvSpPr>
        <p:spPr>
          <a:xfrm>
            <a:off x="3607096" y="2711137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(1032 rows)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24E43E5-E85A-9070-F595-45D1DEFAD47E}"/>
              </a:ext>
            </a:extLst>
          </p:cNvPr>
          <p:cNvSpPr/>
          <p:nvPr/>
        </p:nvSpPr>
        <p:spPr>
          <a:xfrm>
            <a:off x="725328" y="3655396"/>
            <a:ext cx="1541418" cy="600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Truncated SVD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ABB0C8F-9468-6A05-8835-90A773112CE9}"/>
              </a:ext>
            </a:extLst>
          </p:cNvPr>
          <p:cNvSpPr/>
          <p:nvPr/>
        </p:nvSpPr>
        <p:spPr>
          <a:xfrm>
            <a:off x="6055407" y="3655395"/>
            <a:ext cx="1541418" cy="600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6A1AD8-007E-B582-7316-264E954A8079}"/>
              </a:ext>
            </a:extLst>
          </p:cNvPr>
          <p:cNvSpPr/>
          <p:nvPr/>
        </p:nvSpPr>
        <p:spPr>
          <a:xfrm>
            <a:off x="4284178" y="3655396"/>
            <a:ext cx="1541418" cy="600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t-SNE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EFB42D-8AB5-E11C-2E94-C33221446CBC}"/>
              </a:ext>
            </a:extLst>
          </p:cNvPr>
          <p:cNvSpPr/>
          <p:nvPr/>
        </p:nvSpPr>
        <p:spPr>
          <a:xfrm>
            <a:off x="2512949" y="3655396"/>
            <a:ext cx="1541418" cy="600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24" name="Picture 23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8A039AA4-DD6A-2309-8E09-2CCA500E0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627" y="4415463"/>
            <a:ext cx="6184900" cy="1587500"/>
          </a:xfrm>
          <a:prstGeom prst="rect">
            <a:avLst/>
          </a:prstGeom>
        </p:spPr>
      </p:pic>
      <p:sp>
        <p:nvSpPr>
          <p:cNvPr id="25" name="5-point Star 24">
            <a:extLst>
              <a:ext uri="{FF2B5EF4-FFF2-40B4-BE49-F238E27FC236}">
                <a16:creationId xmlns:a16="http://schemas.microsoft.com/office/drawing/2014/main" id="{D1657007-83A0-9417-AE6B-730F03AC302A}"/>
              </a:ext>
            </a:extLst>
          </p:cNvPr>
          <p:cNvSpPr/>
          <p:nvPr/>
        </p:nvSpPr>
        <p:spPr>
          <a:xfrm>
            <a:off x="2512949" y="3692298"/>
            <a:ext cx="258953" cy="209893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1CF7F-2419-20B4-8B75-E2D7C1E2F358}"/>
              </a:ext>
            </a:extLst>
          </p:cNvPr>
          <p:cNvSpPr txBox="1"/>
          <p:nvPr/>
        </p:nvSpPr>
        <p:spPr>
          <a:xfrm>
            <a:off x="2344667" y="5994239"/>
            <a:ext cx="410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(auto selected the model with lease MAE)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9ACFEA-8A9D-5048-F22C-5F9566356EEF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1709843" y="951476"/>
            <a:ext cx="859182" cy="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2BACBE-78BB-41DF-15E3-84E5CDC9EEB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10443" y="946570"/>
            <a:ext cx="859182" cy="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85F8E9-0A33-581C-994A-C6C784CBE3A8}"/>
              </a:ext>
            </a:extLst>
          </p:cNvPr>
          <p:cNvSpPr txBox="1"/>
          <p:nvPr/>
        </p:nvSpPr>
        <p:spPr>
          <a:xfrm>
            <a:off x="6990116" y="191074"/>
            <a:ext cx="22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VRP Time Calculation: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08F5A2-1964-8909-7284-A919DB9C06F3}"/>
              </a:ext>
            </a:extLst>
          </p:cNvPr>
          <p:cNvSpPr/>
          <p:nvPr/>
        </p:nvSpPr>
        <p:spPr>
          <a:xfrm>
            <a:off x="7998367" y="3439952"/>
            <a:ext cx="3901896" cy="3156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Work to be done:</a:t>
            </a:r>
          </a:p>
          <a:p>
            <a:pPr marL="342900" indent="-342900">
              <a:buAutoNum type="arabicPeriod"/>
            </a:pPr>
            <a:r>
              <a:rPr lang="en-US" dirty="0"/>
              <a:t>Try more models</a:t>
            </a:r>
          </a:p>
          <a:p>
            <a:pPr marL="342900" indent="-342900">
              <a:buAutoNum type="arabicPeriod"/>
            </a:pPr>
            <a:r>
              <a:rPr lang="en-US" dirty="0"/>
              <a:t>Save the model to proper place</a:t>
            </a:r>
          </a:p>
          <a:p>
            <a:pPr marL="342900" indent="-342900">
              <a:buAutoNum type="arabicPeriod"/>
            </a:pPr>
            <a:r>
              <a:rPr lang="en-US" dirty="0"/>
              <a:t>Flask Visualization (in process)</a:t>
            </a:r>
          </a:p>
          <a:p>
            <a:pPr marL="342900" indent="-342900">
              <a:buAutoNum type="arabicPeriod"/>
            </a:pPr>
            <a:r>
              <a:rPr lang="en-US" dirty="0"/>
              <a:t>Automate for more regions</a:t>
            </a:r>
          </a:p>
          <a:p>
            <a:pPr marL="342900" indent="-342900">
              <a:buAutoNum type="arabicPeriod"/>
            </a:pPr>
            <a:r>
              <a:rPr lang="en-US" dirty="0"/>
              <a:t>Auto run the process each day</a:t>
            </a:r>
          </a:p>
          <a:p>
            <a:pPr marL="342900" indent="-342900">
              <a:buAutoNum type="arabicPeriod"/>
            </a:pPr>
            <a:r>
              <a:rPr lang="en-US" dirty="0"/>
              <a:t>Do the math formulation for the FYP and reporting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CA81EB-667C-DDF0-1F82-B85008691FB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11043" y="946569"/>
            <a:ext cx="418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F860630-9188-A3EF-247D-9FB12AA26B7C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4279105" y="1764849"/>
            <a:ext cx="2960156" cy="39273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4367C1-DC44-BE7B-32A8-0263712D001D}"/>
              </a:ext>
            </a:extLst>
          </p:cNvPr>
          <p:cNvSpPr txBox="1"/>
          <p:nvPr/>
        </p:nvSpPr>
        <p:spPr>
          <a:xfrm>
            <a:off x="196472" y="2817672"/>
            <a:ext cx="320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Assumption: </a:t>
            </a:r>
          </a:p>
          <a:p>
            <a:r>
              <a:rPr lang="en-US" sz="1200" dirty="0"/>
              <a:t>actual time[T1] = function(calculated time)[T2]</a:t>
            </a:r>
          </a:p>
          <a:p>
            <a:r>
              <a:rPr lang="en-US" sz="1200" dirty="0"/>
              <a:t>&amp;&amp; T1 = k*T2 while the k would not be too high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B8B311A-F0E8-4522-222A-509196D9980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2588327" y="1988179"/>
            <a:ext cx="574927" cy="2759506"/>
          </a:xfrm>
          <a:prstGeom prst="bentConnector3">
            <a:avLst>
              <a:gd name="adj1" fmla="val 6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5EB6B19-57A7-F2BF-86BA-B4BBA8F24DC2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3482138" y="2881990"/>
            <a:ext cx="574927" cy="971885"/>
          </a:xfrm>
          <a:prstGeom prst="bentConnector3">
            <a:avLst>
              <a:gd name="adj1" fmla="val 6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CD994F8-8507-7777-E952-C9EC9D88E81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5253366" y="2082645"/>
            <a:ext cx="574926" cy="2570573"/>
          </a:xfrm>
          <a:prstGeom prst="bentConnector3">
            <a:avLst>
              <a:gd name="adj1" fmla="val 6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3ED19F8-2D19-CCED-39D1-AB4FC8177554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4367752" y="2968260"/>
            <a:ext cx="574927" cy="799344"/>
          </a:xfrm>
          <a:prstGeom prst="bentConnector3">
            <a:avLst>
              <a:gd name="adj1" fmla="val 6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3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175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Yu</dc:creator>
  <cp:lastModifiedBy>Tsang Yu</cp:lastModifiedBy>
  <cp:revision>1</cp:revision>
  <dcterms:created xsi:type="dcterms:W3CDTF">2023-04-13T03:06:22Z</dcterms:created>
  <dcterms:modified xsi:type="dcterms:W3CDTF">2023-04-13T03:33:57Z</dcterms:modified>
</cp:coreProperties>
</file>