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2" r:id="rId3"/>
    <p:sldId id="266" r:id="rId4"/>
    <p:sldId id="269" r:id="rId5"/>
    <p:sldId id="270" r:id="rId6"/>
    <p:sldId id="263" r:id="rId7"/>
    <p:sldId id="264" r:id="rId8"/>
    <p:sldId id="271" r:id="rId9"/>
    <p:sldId id="261" r:id="rId10"/>
    <p:sldId id="272" r:id="rId11"/>
    <p:sldId id="283" r:id="rId12"/>
    <p:sldId id="285" r:id="rId13"/>
    <p:sldId id="287" r:id="rId14"/>
    <p:sldId id="291" r:id="rId15"/>
    <p:sldId id="276" r:id="rId16"/>
    <p:sldId id="292" r:id="rId17"/>
    <p:sldId id="293" r:id="rId18"/>
    <p:sldId id="294" r:id="rId19"/>
    <p:sldId id="295" r:id="rId20"/>
    <p:sldId id="296" r:id="rId21"/>
    <p:sldId id="281" r:id="rId22"/>
    <p:sldId id="280" r:id="rId23"/>
    <p:sldId id="273" r:id="rId24"/>
    <p:sldId id="274" r:id="rId25"/>
    <p:sldId id="275" r:id="rId26"/>
    <p:sldId id="259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E12A82F-F0E3-4461-BE5B-707C8CA2F141}">
          <p14:sldIdLst>
            <p14:sldId id="256"/>
          </p14:sldIdLst>
        </p14:section>
        <p14:section name="Interval-Valued Quantum Probabilities" id="{B11F37AE-DE06-4D02-9F44-498792825247}">
          <p14:sldIdLst>
            <p14:sldId id="262"/>
            <p14:sldId id="266"/>
            <p14:sldId id="269"/>
            <p14:sldId id="270"/>
            <p14:sldId id="263"/>
            <p14:sldId id="264"/>
            <p14:sldId id="271"/>
            <p14:sldId id="261"/>
            <p14:sldId id="272"/>
          </p14:sldIdLst>
        </p14:section>
        <p14:section name="Recover QRVPM and CIVPM as a special case" id="{29E3FE5F-DDF6-45F0-BFB2-6070129DB129}">
          <p14:sldIdLst>
            <p14:sldId id="283"/>
            <p14:sldId id="285"/>
            <p14:sldId id="287"/>
            <p14:sldId id="291"/>
          </p14:sldIdLst>
        </p14:section>
        <p14:section name="Core and Gleason's theorem" id="{EB4A07DE-6FD2-458B-84FD-CF318EF1C82A}">
          <p14:sldIdLst>
            <p14:sldId id="276"/>
            <p14:sldId id="292"/>
            <p14:sldId id="293"/>
            <p14:sldId id="294"/>
            <p14:sldId id="295"/>
            <p14:sldId id="296"/>
          </p14:sldIdLst>
        </p14:section>
        <p14:section name="Expectation Value" id="{95A84B62-3EDD-4027-9F89-8BA5CDC87F1A}">
          <p14:sldIdLst>
            <p14:sldId id="281"/>
            <p14:sldId id="280"/>
          </p14:sldIdLst>
        </p14:section>
        <p14:section name="Kochen-Specker Theorem" id="{267E8203-33DC-4F7A-9CD7-887DDB8FDDB2}">
          <p14:sldIdLst>
            <p14:sldId id="273"/>
            <p14:sldId id="274"/>
            <p14:sldId id="275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147" autoAdjust="0"/>
  </p:normalViewPr>
  <p:slideViewPr>
    <p:cSldViewPr snapToGrid="0">
      <p:cViewPr varScale="1">
        <p:scale>
          <a:sx n="64" d="100"/>
          <a:sy n="64" d="100"/>
        </p:scale>
        <p:origin x="84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023B1-3AFF-46C4-97DC-7BEE883CD9D8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074A-D558-494B-A640-3D74B9A19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6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BE3C3-7DB8-44EE-9555-F40C087B77CA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141C9-E3AF-4773-84E5-4C6860670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46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9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XITS font is required</a:t>
            </a:r>
            <a:r>
              <a:rPr lang="en-US" baseline="0" dirty="0" smtClean="0"/>
              <a:t> to display Formal Script (\</a:t>
            </a:r>
            <a:r>
              <a:rPr lang="en-US" baseline="0" dirty="0" err="1" smtClean="0"/>
              <a:t>mathscr</a:t>
            </a:r>
            <a:r>
              <a:rPr lang="en-US" baseline="0" dirty="0" smtClean="0"/>
              <a:t>) font correctly.</a:t>
            </a:r>
            <a:endParaRPr lang="en-US" dirty="0" smtClean="0"/>
          </a:p>
          <a:p>
            <a:r>
              <a:rPr lang="en-US" dirty="0" smtClean="0"/>
              <a:t>https://www.ctan.org/tex-archive/fonts/xits/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9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0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0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3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141C9-E3AF-4773-84E5-4C6860670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6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6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2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3BEE1-3E90-49E5-9A2E-FAD1B5091927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44CAE-309C-44F6-9800-90D3D3782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12" Type="http://schemas.openxmlformats.org/officeDocument/2006/relationships/image" Target="../media/image1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0" Type="http://schemas.openxmlformats.org/officeDocument/2006/relationships/image" Target="../media/image110.png"/><Relationship Id="rId4" Type="http://schemas.openxmlformats.org/officeDocument/2006/relationships/image" Target="../media/image61.png"/><Relationship Id="rId9" Type="http://schemas.openxmlformats.org/officeDocument/2006/relationships/image" Target="../media/image10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Quantum</a:t>
            </a:r>
            <a:r>
              <a:rPr lang="en-US"/>
              <a:t> </a:t>
            </a:r>
            <a:r>
              <a:rPr lang="en-US" smtClean="0">
                <a:solidFill>
                  <a:schemeClr val="accent2"/>
                </a:solidFill>
              </a:rPr>
              <a:t>Interval</a:t>
            </a:r>
            <a:r>
              <a:rPr lang="en-US" smtClean="0"/>
              <a:t>-Valued Probabilities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Contextuality and the Born Rule</a:t>
            </a:r>
          </a:p>
        </p:txBody>
      </p:sp>
    </p:spTree>
    <p:extLst>
      <p:ext uri="{BB962C8B-B14F-4D97-AF65-F5344CB8AC3E}">
        <p14:creationId xmlns:p14="http://schemas.microsoft.com/office/powerpoint/2010/main" val="42347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Main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case of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</a:p>
          <a:p>
            <a:r>
              <a:rPr lang="en-US" dirty="0" smtClean="0"/>
              <a:t>Can we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Does a convex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</a:t>
            </a:r>
            <a:r>
              <a:rPr lang="en-US" dirty="0" smtClean="0"/>
              <a:t>have a </a:t>
            </a:r>
            <a:r>
              <a:rPr lang="en-US" dirty="0" smtClean="0">
                <a:solidFill>
                  <a:schemeClr val="accent2"/>
                </a:solidFill>
              </a:rPr>
              <a:t>nonempty core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2"/>
                </a:solidFill>
              </a:rPr>
              <a:t>expectation value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Can we define a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/>
              <a:t>Can we have </a:t>
            </a:r>
            <a:r>
              <a:rPr lang="en-US" dirty="0">
                <a:solidFill>
                  <a:srgbClr val="FF0000"/>
                </a:solidFill>
              </a:rPr>
              <a:t>Gleason’s theorem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  <a:p>
            <a:r>
              <a:rPr lang="en-US" dirty="0" smtClean="0"/>
              <a:t>Since there is a tension between </a:t>
            </a:r>
            <a:r>
              <a:rPr lang="en-US" dirty="0" smtClean="0">
                <a:solidFill>
                  <a:schemeClr val="accent2"/>
                </a:solidFill>
              </a:rPr>
              <a:t>finite precision measurement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contextuality</a:t>
            </a:r>
            <a:r>
              <a:rPr lang="en-US" dirty="0" smtClean="0"/>
              <a:t>, can we have a </a:t>
            </a:r>
            <a:r>
              <a:rPr lang="en-US" dirty="0" smtClean="0">
                <a:solidFill>
                  <a:srgbClr val="FF0000"/>
                </a:solidFill>
              </a:rPr>
              <a:t>Kochen-Specker theorem</a:t>
            </a:r>
            <a:r>
              <a:rPr lang="en-US" dirty="0" smtClean="0"/>
              <a:t> for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235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 and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-US" dirty="0"/>
              <a:t>VPM as a special </a:t>
            </a:r>
            <a:r>
              <a:rPr lang="en-US" dirty="0" smtClean="0"/>
              <a:t>case of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can define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as well.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Precise Limit: </a:t>
                </a:r>
                <a:br>
                  <a:rPr lang="en-US" dirty="0" smtClean="0"/>
                </a:b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</a:t>
            </a:r>
            <a:r>
              <a:rPr lang="en-US" dirty="0" smtClean="0"/>
              <a:t>(Q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Born rule and Gleason’s </a:t>
                </a:r>
                <a:r>
                  <a:rPr lang="en-US" dirty="0"/>
                  <a:t>theorem </a:t>
                </a:r>
                <a:r>
                  <a:rPr lang="en-US" dirty="0" smtClean="0"/>
                  <a:t>are </a:t>
                </a:r>
                <a:r>
                  <a:rPr lang="en-US" dirty="0"/>
                  <a:t>applied.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Quantum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XITS Math" panose="02000503000000000000" pitchFamily="50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XITS Math" panose="02000503000000000000" pitchFamily="50" charset="0"/>
                                <a:ea typeface="XITS Math" panose="02000503000000000000" pitchFamily="50" charset="0"/>
                                <a:cs typeface="XITS Math" panose="02000503000000000000" pitchFamily="50" charset="0"/>
                              </a:rPr>
                              <m:t>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/>
              </a:p>
              <a:p>
                <a:pPr>
                  <a:lnSpc>
                    <a:spcPct val="105000"/>
                  </a:lnSpc>
                </a:pPr>
                <a:endParaRPr lang="en-US" b="1" dirty="0" smtClean="0"/>
              </a:p>
              <a:p>
                <a:pPr>
                  <a:lnSpc>
                    <a:spcPct val="105000"/>
                  </a:lnSpc>
                </a:pPr>
                <a:r>
                  <a:rPr lang="en-US" dirty="0" smtClean="0"/>
                  <a:t>The </a:t>
                </a:r>
                <a:r>
                  <a:rPr lang="en-US" dirty="0"/>
                  <a:t>Born rule and </a:t>
                </a:r>
                <a:r>
                  <a:rPr lang="en-US" dirty="0" smtClean="0"/>
                  <a:t>Gleason’s theorem are applied.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199" y="2505075"/>
                <a:ext cx="5357814" cy="3684588"/>
              </a:xfrm>
              <a:blipFill rotWithShape="0">
                <a:blip r:embed="rId4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-Right Arrow 6"/>
          <p:cNvSpPr/>
          <p:nvPr/>
        </p:nvSpPr>
        <p:spPr>
          <a:xfrm>
            <a:off x="3335628" y="3155323"/>
            <a:ext cx="4790941" cy="1441061"/>
          </a:xfrm>
          <a:prstGeom prst="left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2"/>
                </a:solidFill>
              </a:rPr>
              <a:t>One-to-one correspondence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event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projectors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linear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subspace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dirty="0" smtClean="0"/>
                  <a:t>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sub-event space</a:t>
                </a:r>
                <a:r>
                  <a:rPr lang="en-US" dirty="0" smtClean="0"/>
                  <a:t> if: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each pair of orthogonal projections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</a:t>
                </a:r>
                <a:r>
                  <a:rPr lang="en-US" dirty="0"/>
                  <a:t>sub-event </a:t>
                </a:r>
                <a:r>
                  <a:rPr lang="en-US" dirty="0" smtClean="0"/>
                  <a:t>space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commuting</a:t>
                </a:r>
                <a:r>
                  <a:rPr lang="en-US" dirty="0"/>
                  <a:t> </a:t>
                </a:r>
                <a:r>
                  <a:rPr lang="en-US" dirty="0" smtClean="0"/>
                  <a:t>if all projectors in it are mutually commuting.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Limit:</a:t>
            </a:r>
            <a:br>
              <a:rPr lang="en-US" dirty="0"/>
            </a:br>
            <a:r>
              <a:rPr lang="en-US" dirty="0"/>
              <a:t>On a commuting sub-event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≥3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95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tx1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9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any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dirty="0"/>
                            <a:t>any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Above</a:t>
                          </a:r>
                          <a:r>
                            <a:rPr lang="en-US" baseline="0" dirty="0" smtClean="0"/>
                            <a:t> a</a:t>
                          </a:r>
                          <a:r>
                            <a:rPr lang="en-US" dirty="0" smtClean="0"/>
                            <a:t>pplied to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dirty="0" smtClean="0">
                                  <a:solidFill>
                                    <a:schemeClr val="tx1"/>
                                  </a:solidFill>
                                  <a:latin typeface="XITS Math" panose="02000503000000000000" pitchFamily="50" charset="0"/>
                                  <a:ea typeface="XITS Math" panose="02000503000000000000" pitchFamily="50" charset="0"/>
                                  <a:cs typeface="XITS Math" panose="02000503000000000000" pitchFamily="50" charset="0"/>
                                </a:rPr>
                                <m:t>ℐ</m:t>
                              </m:r>
                            </m:oMath>
                          </a14:m>
                          <a:r>
                            <a:rPr lang="en-US" dirty="0" smtClean="0"/>
                            <a:t> as well.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82016102"/>
                  </p:ext>
                </p:extLst>
              </p:nvPr>
            </p:nvGraphicFramePr>
            <p:xfrm>
              <a:off x="838200" y="1825625"/>
              <a:ext cx="10515600" cy="41251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846" r="-100521" b="-224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3846" r="-696" b="-224103"/>
                          </a:stretch>
                        </a:blipFill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20968" r="-200870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20968" r="-100521" b="-6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20968" r="-696" b="-604839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Radon-Nikodym derivative w.r.t.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 counting measure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07619" r="-696" b="-25714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701639" r="-200870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01639" r="-100521" b="-3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701639" r="-696" b="-342623"/>
                          </a:stretch>
                        </a:blipFill>
                      </a:tcPr>
                    </a:tc>
                  </a:tr>
                  <a:tr h="1182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Convexity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52062" r="-100521" b="-7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52062" r="-696" b="-77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Left-Right Arrow 6"/>
          <p:cNvSpPr/>
          <p:nvPr/>
        </p:nvSpPr>
        <p:spPr>
          <a:xfrm>
            <a:off x="7624293" y="340002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7624293" y="3888200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Left-Right Arrow 8"/>
          <p:cNvSpPr/>
          <p:nvPr/>
        </p:nvSpPr>
        <p:spPr>
          <a:xfrm>
            <a:off x="7624293" y="443131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7624293" y="5191043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>
            <a:off x="7624293" y="2633851"/>
            <a:ext cx="450761" cy="296214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unify the idea of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into the states consistent with a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3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Gleason’s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Infinitely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Precise “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Real”-valued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∣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"/>
                                        <m:ctrlPr>
                                          <a:rPr lang="en-US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XITS Math" panose="02000503000000000000" pitchFamily="50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2"/>
                                            </a:solidFill>
                                            <a:latin typeface="XITS Math" panose="02000503000000000000" pitchFamily="50" charset="0"/>
                                            <a:ea typeface="XITS Math" panose="02000503000000000000" pitchFamily="50" charset="0"/>
                                            <a:cs typeface="XITS Math" panose="02000503000000000000" pitchFamily="50" charset="0"/>
                                          </a:rPr>
                                          <m:t>ℐ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∀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∃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kern="120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nor/>
                                          </m:rPr>
                                          <a:rPr lang="en-US" sz="18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20807637"/>
                  </p:ext>
                </p:extLst>
              </p:nvPr>
            </p:nvGraphicFramePr>
            <p:xfrm>
              <a:off x="838200" y="1825625"/>
              <a:ext cx="10515600" cy="41525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16000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205714" r="-200870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205714" r="-100521" b="-35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205714" r="-696" b="-351429"/>
                          </a:stretch>
                        </a:blipFill>
                      </a:tcPr>
                    </a:tc>
                  </a:tr>
                  <a:tr h="499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Gleason’s Theorem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91463" r="-100521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91463" r="-696" b="-35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660656" r="-20087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660656" r="-10052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660656" r="-696" b="-37049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1905" r="-100521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82203" r="-100521" b="-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82203" r="-696" b="-254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>
          <a:xfrm>
            <a:off x="5547360" y="688530"/>
            <a:ext cx="1048512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93408" y="578129"/>
            <a:ext cx="389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Consistent State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145024" y="365125"/>
            <a:ext cx="304800" cy="11954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vs Consistent State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a:b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a 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commuting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sub-event space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Finite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Interval-valued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XITS Math" panose="02000503000000000000" pitchFamily="50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XITS Math" panose="02000503000000000000" pitchFamily="50" charset="0"/>
                                      <a:ea typeface="XITS Math" panose="02000503000000000000" pitchFamily="50" charset="0"/>
                                      <a:cs typeface="XITS Math" panose="02000503000000000000" pitchFamily="50" charset="0"/>
                                    </a:rPr>
                                    <m:t>ℐ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/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any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commuting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ℰ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if and only if</a:t>
                          </a:r>
                          <a:b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Sup>
                                  <m:sSubSupPr>
                                    <m:ctrlP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  <m:sup>
                                    <m:r>
                                      <m:rPr>
                                        <m:nor/>
                                      </m:rPr>
                                      <a:rPr lang="en-US" sz="18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b="0" dirty="0" smtClean="0"/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ba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ℰ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3153197"/>
                  </p:ext>
                </p:extLst>
              </p:nvPr>
            </p:nvGraphicFramePr>
            <p:xfrm>
              <a:off x="838200" y="1825625"/>
              <a:ext cx="10515600" cy="43947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“Classical”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000" r="-200870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000" r="-100521" b="-35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000" r="-696" b="-35066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354098" r="-200870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54098" r="-100521" b="-7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354098" r="-696" b="-762295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0043" t="-263810" r="-348" b="-34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Core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63810" r="-100521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accent2"/>
                              </a:solidFill>
                            </a:rPr>
                            <a:t> (Shapley)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798361" r="-100521" b="-3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7167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64407" r="-100521" b="-64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64407" r="-696" b="-64407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Theorem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Consistent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State</a:t>
                          </a:r>
                          <a:endParaRPr lang="en-US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091803" r="-100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091803" r="-696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931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Convex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 Without a Consistent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defined by: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otherwise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It is straightforward to verify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I</a:t>
                </a:r>
                <a:r>
                  <a:rPr lang="en-US" dirty="0" smtClean="0"/>
                  <a:t>VPM.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, it must </a:t>
                </a:r>
                <a:r>
                  <a:rPr lang="en-US" smtClean="0"/>
                  <a:t>satisfy an </a:t>
                </a:r>
                <a:r>
                  <a:rPr lang="en-US" dirty="0" smtClean="0"/>
                  <a:t>impossible condition: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∣+′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Similarly, there is no mixed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4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00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 Numbers to </a:t>
            </a:r>
            <a:r>
              <a:rPr lang="en-US" dirty="0" smtClean="0">
                <a:solidFill>
                  <a:schemeClr val="accent2"/>
                </a:solidFill>
              </a:rPr>
              <a:t>Intervals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called additive if it satisfies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then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lang="en-US" dirty="0" smtClean="0"/>
                  <a:t> is called convex if for </a:t>
                </a:r>
                <a:r>
                  <a:rPr lang="en-US" dirty="0"/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implies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5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dirty="0" smtClean="0"/>
                            <a:t>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5522292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7611413" y="1931832"/>
            <a:ext cx="540913" cy="206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2434107" y="4082603"/>
            <a:ext cx="373487" cy="476519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</a:t>
            </a:r>
            <a:r>
              <a:rPr lang="en-US" dirty="0" smtClean="0"/>
              <a:t>Limit (Continue)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4403671"/>
                  </p:ext>
                </p:extLst>
              </p:nvPr>
            </p:nvGraphicFramePr>
            <p:xfrm>
              <a:off x="838200" y="1825625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</m:oMathPara>
                          </a14:m>
                          <a:endParaRPr lang="en-US" sz="2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</m:oMath>
                          </a14:m>
                          <a:r>
                            <a:rPr lang="en-US" sz="2200" dirty="0" smtClean="0"/>
                            <a:t> is additive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VPM, but</a:t>
                          </a:r>
                          <a:r>
                            <a:rPr lang="en-US" sz="22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may or</a:t>
                          </a:r>
                          <a:r>
                            <a:rPr lang="en-US" sz="2200" baseline="0" dirty="0" smtClean="0"/>
                            <a:t> may not be 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endParaRPr lang="en-US" sz="2200" dirty="0" smtClean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</m:oMath>
                          </a14:m>
                          <a:r>
                            <a:rPr lang="en-US" sz="2200" dirty="0" smtClean="0"/>
                            <a:t> is convex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𝜄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2200" dirty="0" smtClean="0"/>
                            <a:t> is a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convex</a:t>
                          </a:r>
                          <a:r>
                            <a:rPr lang="en-US" sz="2200" dirty="0" smtClean="0"/>
                            <a:t> 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4403671"/>
                  </p:ext>
                </p:extLst>
              </p:nvPr>
            </p:nvGraphicFramePr>
            <p:xfrm>
              <a:off x="838200" y="1825625"/>
              <a:ext cx="10515600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10972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3333" r="-1005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Quantum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</a:t>
                          </a:r>
                          <a:r>
                            <a:rPr lang="en-US" sz="2200" dirty="0" smtClean="0"/>
                            <a:t>Probability Measure </a:t>
                          </a:r>
                          <a:r>
                            <a:rPr lang="en-US" sz="2200" dirty="0" smtClean="0"/>
                            <a:t>(Q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</a:t>
                          </a:r>
                          <a:r>
                            <a:rPr lang="en-US" sz="2200" dirty="0" smtClean="0"/>
                            <a:t>)</a:t>
                          </a:r>
                        </a:p>
                      </a:txBody>
                      <a:tcPr anchor="ctr"/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147619" r="-200870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147619" r="-100521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147619" r="-696" b="-71429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74" t="-445714" r="-20087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000" t="-445714" r="-100521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348" t="-445714" r="-696" b="-2857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54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</a:t>
            </a:r>
            <a:r>
              <a:rPr lang="en-US" dirty="0"/>
              <a:t>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a convex QIVPM has an expectation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Expectation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Classical</a:t>
            </a:r>
            <a:r>
              <a:rPr lang="en-US" dirty="0"/>
              <a:t> Interval-Valued Probability Measure (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IVPM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For every convex CIVPM</a:t>
                </a:r>
                <a:r>
                  <a:rPr lang="en-US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any random variable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2815" r="-3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Interval-Valued Probability 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IVPM)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every convex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and any </a:t>
                </a:r>
                <a:r>
                  <a:rPr lang="en-US" dirty="0" smtClean="0"/>
                  <a:t>observable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(spectral decomposition),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core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lim>
                            </m:limLow>
                          </m:fName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647" t="-2318" r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3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Yes, the Kochen-Specker Theorem still works even consider finite precision measurement modelled by QIVPM.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Kochen-Specker theorem claims quantum theory cannot be simulated by a non-contextual hidden variable theory, i.e.,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QIVPM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means the </a:t>
                </a:r>
                <a:r>
                  <a:rPr lang="en-US" dirty="0"/>
                  <a:t>hidden variable </a:t>
                </a:r>
                <a:r>
                  <a:rPr lang="en-US" dirty="0" smtClean="0"/>
                  <a:t>theory is deterministic.</a:t>
                </a:r>
              </a:p>
              <a:p>
                <a:r>
                  <a:rPr lang="en-US" dirty="0" smtClean="0"/>
                  <a:t>The definition of QIVPM, especially </a:t>
                </a:r>
              </a:p>
              <a:p>
                <a:pPr lvl="1"/>
                <a:r>
                  <a:rPr lang="en-US" dirty="0" smtClean="0"/>
                  <a:t>mapping every projectors to a value and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pPr>
                  <a:buFont typeface="Calibri" panose="020F0502020204030204" pitchFamily="34" charset="0"/>
                  <a:buChar char="‖"/>
                </a:pPr>
                <a:r>
                  <a:rPr lang="en-US" dirty="0" smtClean="0"/>
                  <a:t>means non-contextuality since it requires the measurement results is independent of the measurement basis.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Precision </a:t>
            </a:r>
            <a:r>
              <a:rPr lang="en-US" dirty="0" smtClean="0"/>
              <a:t>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</p:spPr>
            <p:txBody>
              <a:bodyPr/>
              <a:lstStyle/>
              <a:p>
                <a:r>
                  <a:rPr lang="en-US" dirty="0"/>
                  <a:t>Relax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to a set of intervals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i.e., given a small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we want 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either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587276"/>
              </a:xfrm>
              <a:blipFill rotWithShape="0">
                <a:blip r:embed="rId2"/>
                <a:stretch>
                  <a:fillRect l="-1043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838200" y="34129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Kochen-Specker Theorem</a:t>
            </a:r>
            <a:br>
              <a:rPr lang="en-US" dirty="0"/>
            </a:br>
            <a:r>
              <a:rPr lang="en-US" dirty="0"/>
              <a:t>with Finite Precision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There is no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73401"/>
                <a:ext cx="10515600" cy="1587276"/>
              </a:xfrm>
              <a:prstGeom prst="rect">
                <a:avLst/>
              </a:prstGeom>
              <a:blipFill rotWithShape="0">
                <a:blip r:embed="rId3"/>
                <a:stretch>
                  <a:fillRect l="-1217" t="-6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2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Kochen-Specker </a:t>
            </a:r>
            <a:r>
              <a:rPr lang="en-US" dirty="0" smtClean="0"/>
              <a:t>Theorem</a:t>
            </a:r>
            <a:br>
              <a:rPr lang="en-US" dirty="0" smtClean="0"/>
            </a:br>
            <a:r>
              <a:rPr lang="en-US" dirty="0" smtClean="0"/>
              <a:t>with Finite Precision Measurement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Proof by Contradiction!</a:t>
                </a:r>
              </a:p>
              <a:p>
                <a:r>
                  <a:rPr lang="en-US" dirty="0" smtClean="0"/>
                  <a:t>Assume there exists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&lt;1/3</m:t>
                    </m:r>
                  </m:oMath>
                </a14:m>
                <a:r>
                  <a:rPr lang="en-US" dirty="0" smtClean="0"/>
                  <a:t>, then we can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 smtClean="0"/>
                  <a:t> by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　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/>
                              <m:t>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 .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 essential part of the proof is to show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implies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any orthogonal </a:t>
                </a:r>
                <a:r>
                  <a:rPr lang="en-US" dirty="0" smtClean="0"/>
                  <a:t>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392" y="1825625"/>
                <a:ext cx="10515600" cy="4351338"/>
              </a:xfrm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3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m:rPr>
                          <m:nor/>
                        </m:rPr>
                        <a:rPr lang="en-US" sz="3600" dirty="0"/>
                        <m:t>	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9699"/>
              </a:xfrm>
              <a:blipFill rotWithShape="0">
                <a:blip r:embed="rId4"/>
                <a:stretch>
                  <a:fillRect b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803557" y="4077359"/>
            <a:ext cx="8757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726283" y="4031191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424148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5122013" y="4028023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786052" y="4031192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0483917" y="4028024"/>
            <a:ext cx="77274" cy="9233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996" y="4060119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93" y="4096490"/>
                <a:ext cx="37003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511" y="4120357"/>
                <a:ext cx="49827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92" y="3706443"/>
                <a:ext cx="77399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043" y="3709431"/>
                <a:ext cx="3658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1764920" y="3768264"/>
            <a:ext cx="3395729" cy="30592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64920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847177" y="4074190"/>
            <a:ext cx="1697864" cy="35526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in this area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741" y="3280841"/>
                <a:ext cx="251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8197" r="-12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should be in either one of these areas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360" y="4725965"/>
                <a:ext cx="4832028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8197" r="-2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20814"/>
                <a:ext cx="10515600" cy="9583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5" y="4082394"/>
                <a:ext cx="2226763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chemeClr val="accent2"/>
                </a:solidFill>
              </a:rPr>
              <a:t>Infinitely Precise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Finite-Precision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Real</a:t>
            </a:r>
            <a:r>
              <a:rPr lang="en-US" dirty="0" smtClean="0"/>
              <a:t>-Valued Probability </a:t>
            </a:r>
            <a:r>
              <a:rPr lang="en-US" dirty="0"/>
              <a:t>Measure (C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/>
              <a:t>VPM)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 any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dirty="0">
                    <a:solidFill>
                      <a:schemeClr val="tx1"/>
                    </a:solidFill>
                  </a:rPr>
                  <a:t>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Classical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</a:t>
            </a:r>
            <a:r>
              <a:rPr lang="en-US" dirty="0"/>
              <a:t>Probability </a:t>
            </a:r>
            <a:r>
              <a:rPr lang="en-US" dirty="0" smtClean="0"/>
              <a:t>Measure (C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any event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,1−ℓ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  <a:p>
                <a:pPr>
                  <a:lnSpc>
                    <a:spcPct val="105000"/>
                  </a:lnSpc>
                </a:pPr>
                <a:r>
                  <a:rPr lang="en-US" dirty="0"/>
                  <a:t>For disjoint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/>
                      <m:t>	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412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6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Inclusion and </a:t>
            </a:r>
            <a:r>
              <a:rPr lang="en-US" dirty="0" smtClean="0">
                <a:solidFill>
                  <a:schemeClr val="accent2"/>
                </a:solidFill>
              </a:rPr>
              <a:t>Convexity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Additivity:</a:t>
                          </a:r>
                          <a:endParaRPr lang="en-US" sz="22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disjoint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b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.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2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743200" algn="ctr"/>
                              <a:tab pos="5035550" algn="r"/>
                            </a:tabLst>
                            <a:defRPr/>
                          </a:pPr>
                          <a:r>
                            <a:rPr lang="en-US" sz="2200" dirty="0" smtClean="0"/>
                            <a:t>Why </a:t>
                          </a:r>
                          <a:r>
                            <a:rPr lang="en-US" sz="2200" dirty="0">
                              <a:solidFill>
                                <a:schemeClr val="accent2"/>
                              </a:solidFill>
                            </a:rPr>
                            <a:t>inclusion</a:t>
                          </a:r>
                          <a:r>
                            <a:rPr lang="en-US" sz="2200" dirty="0"/>
                            <a:t> in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400" dirty="0" smtClean="0"/>
                            <a:t>	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ba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200" dirty="0" smtClean="0"/>
                            <a:t>?</a:t>
                          </a:r>
                          <a:r>
                            <a:rPr lang="en-US" sz="2400" dirty="0" smtClean="0"/>
                            <a:t> 	(1)</a:t>
                          </a:r>
                          <a:r>
                            <a:rPr lang="en-US" sz="2200" dirty="0"/>
                            <a:t/>
                          </a:r>
                          <a:br>
                            <a:rPr lang="en-US" sz="2200" dirty="0"/>
                          </a:br>
                          <a:r>
                            <a:rPr lang="en-US" sz="2200" dirty="0"/>
                            <a:t>Since </a:t>
                          </a:r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⊊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,1−ℓ</m:t>
                                    </m:r>
                                  </m:e>
                                </m:d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2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/>
                            <a:t>when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ℓ&lt;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Additivity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dirty="0" smtClean="0"/>
                            <a:t>, and get the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inclusion-exclusion</a:t>
                          </a:r>
                          <a:r>
                            <a:rPr lang="en-US" sz="2200" baseline="0" dirty="0" smtClean="0">
                              <a:solidFill>
                                <a:schemeClr val="accent2"/>
                              </a:solidFill>
                            </a:rPr>
                            <a:t> principle</a:t>
                          </a:r>
                          <a:r>
                            <a:rPr lang="en-US" sz="2200" baseline="0" dirty="0" smtClean="0"/>
                            <a:t>:</a:t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/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200" dirty="0" smtClean="0"/>
                            <a:t>(1) can be extended for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sz="2200" baseline="0" dirty="0" smtClean="0"/>
                            <a:t>. This gives the </a:t>
                          </a:r>
                          <a:r>
                            <a:rPr lang="en-US" sz="2200" i="0" baseline="0" dirty="0" smtClean="0">
                              <a:solidFill>
                                <a:schemeClr val="accent2"/>
                              </a:solidFill>
                            </a:rPr>
                            <a:t>convexity</a:t>
                          </a:r>
                          <a:r>
                            <a:rPr lang="en-US" sz="2200" baseline="0" dirty="0" smtClean="0"/>
                            <a:t> </a:t>
                          </a:r>
                          <a:r>
                            <a:rPr lang="en-US" sz="2200" baseline="0" dirty="0" smtClean="0">
                              <a:solidFill>
                                <a:schemeClr val="tx1"/>
                              </a:solidFill>
                            </a:rPr>
                            <a:t>condition:</a:t>
                          </a:r>
                          <a:r>
                            <a:rPr lang="en-US" sz="2200" baseline="0" dirty="0" smtClean="0"/>
                            <a:t/>
                          </a:r>
                          <a:br>
                            <a:rPr lang="en-US" sz="2200" baseline="0" dirty="0" smtClean="0"/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sz="2200" dirty="0" smtClean="0"/>
                            <a:t/>
                          </a:r>
                          <a:br>
                            <a:rPr lang="en-US" sz="2200" dirty="0" smtClean="0"/>
                          </a:br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for any </a:t>
                          </a:r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200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en-US" sz="2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03593506"/>
                  </p:ext>
                </p:extLst>
              </p:nvPr>
            </p:nvGraphicFramePr>
            <p:xfrm>
              <a:off x="838200" y="1825625"/>
              <a:ext cx="10515600" cy="4320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/>
                    <a:gridCol w="5257800"/>
                  </a:tblGrid>
                  <a:tr h="7620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Real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R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200" dirty="0" smtClean="0"/>
                            <a:t>Classical 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Interval</a:t>
                          </a:r>
                          <a:r>
                            <a:rPr lang="en-US" sz="2200" dirty="0" smtClean="0"/>
                            <a:t>-Valued Probability Measure (C</a:t>
                          </a:r>
                          <a:r>
                            <a:rPr lang="en-US" sz="2200" dirty="0" smtClean="0">
                              <a:solidFill>
                                <a:schemeClr val="accent2"/>
                              </a:solidFill>
                            </a:rPr>
                            <a:t>I</a:t>
                          </a:r>
                          <a:r>
                            <a:rPr lang="en-US" sz="2200" dirty="0" smtClean="0"/>
                            <a:t>VPM)</a:t>
                          </a:r>
                        </a:p>
                      </a:txBody>
                      <a:tcPr/>
                    </a:tc>
                  </a:tr>
                  <a:tr h="2125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37429" r="-100463" b="-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37429" r="-463" b="-72857"/>
                          </a:stretch>
                        </a:blipFill>
                      </a:tcPr>
                    </a:tc>
                  </a:tr>
                  <a:tr h="1432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6" t="-204681" r="-100463" b="-85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116" t="-204681" r="-463" b="-851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2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Convexity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Core</a:t>
            </a:r>
            <a:endParaRPr 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a CRVPM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is called in the </a:t>
                </a:r>
                <a:r>
                  <a:rPr lang="en-US" i="1" dirty="0" smtClean="0">
                    <a:solidFill>
                      <a:schemeClr val="accent2"/>
                    </a:solidFill>
                  </a:rPr>
                  <a:t>core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 smtClean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core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Theorem</a:t>
                </a:r>
                <a:r>
                  <a:rPr lang="en-US" dirty="0" smtClean="0"/>
                  <a:t> (Shapley) Every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CIVPM has a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non-empty core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Given a CIVPM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 smtClean="0"/>
                  <a:t>, we can compute its Choquet integral or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expectation value</a:t>
                </a:r>
                <a:r>
                  <a:rPr lang="en-US" dirty="0" smtClean="0"/>
                  <a:t> on both end-points</a:t>
                </a:r>
                <a:r>
                  <a:rPr lang="en-US" dirty="0"/>
                  <a:t>, denoted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ⅆ</m:t>
                    </m:r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 smtClean="0"/>
                  <a:t>For every CIVPM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XITS Math" panose="02000503000000000000" pitchFamily="50" charset="0"/>
                          </a:rPr>
                        </m:ctrlPr>
                      </m:dPr>
                      <m:e>
                        <m:r>
                          <a:rPr lang="en-US" i="1">
                            <a:latin typeface="XITS Math" panose="02000503000000000000" pitchFamily="50" charset="0"/>
                            <a:ea typeface="XITS Math" panose="02000503000000000000" pitchFamily="50" charset="0"/>
                            <a:cs typeface="XITS Math" panose="02000503000000000000" pitchFamily="50" charset="0"/>
                          </a:rPr>
                          <m:t>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any random variable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ba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convex</a:t>
                </a:r>
                <a:r>
                  <a:rPr lang="en-US" dirty="0" smtClean="0"/>
                  <a:t> if and only if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ⅆ</m:t>
                      </m:r>
                      <m:bar>
                        <m:barPr>
                          <m:pos m:val="top"/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ax</m:t>
                                  </m:r>
                                </m:e>
                                <m:lim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core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bar>
                                    </m:e>
                                  </m:d>
                                </m:lim>
                              </m:limLow>
                            </m:fName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4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Quantum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Classical</a:t>
            </a:r>
            <a:r>
              <a:rPr lang="en-US" dirty="0" smtClean="0"/>
              <a:t> Real-Valued Probability Measure (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RVPM)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subsets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sample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space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dirty="0"/>
                  <a:t>For any </a:t>
                </a:r>
                <a:r>
                  <a:rPr lang="en-US" dirty="0" smtClean="0"/>
                  <a:t>event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disjoint</a:t>
                </a:r>
                <a:r>
                  <a:rPr lang="en-US" dirty="0"/>
                  <a:t>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95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655" t="-4305" b="-4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/>
              <a:t>Real-Valued </a:t>
            </a:r>
            <a:r>
              <a:rPr lang="en-US" dirty="0" smtClean="0"/>
              <a:t>Probability </a:t>
            </a:r>
            <a:r>
              <a:rPr lang="en-US" dirty="0"/>
              <a:t>Measure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RVPM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projectors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linear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subspace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</a:rPr>
                      <m:t>space</m:t>
                    </m:r>
                    <m:r>
                      <m:rPr>
                        <m:nor/>
                      </m:rPr>
                      <a:rPr lang="en-US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  <m:r>
                      <a:rPr lang="el-G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i="1" dirty="0" smtClean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/>
                  <a:t> is the zero </a:t>
                </a:r>
                <a:r>
                  <a:rPr lang="en-US" dirty="0" smtClean="0"/>
                  <a:t>projector.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𝟙</m:t>
                    </m:r>
                  </m:oMath>
                </a14:m>
                <a:r>
                  <a:rPr lang="en-US" dirty="0"/>
                  <a:t> is the identity projector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For 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orthogonal </a:t>
                </a:r>
                <a:r>
                  <a:rPr lang="en-US" dirty="0"/>
                  <a:t>projectors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𝟘</m:t>
                    </m:r>
                  </m:oMath>
                </a14:m>
                <a:r>
                  <a:rPr lang="en-US" dirty="0" smtClean="0"/>
                  <a:t>),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1059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Gleason’s Theorem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Born Rule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we haven’t heard about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RVPMs before?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(Gleason’s)</a:t>
                </a:r>
                <a:r>
                  <a:rPr lang="en-US" dirty="0" smtClean="0"/>
                  <a:t> When dimension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 smtClean="0"/>
                  <a:t>, given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</a:t>
                </a:r>
                <a:r>
                  <a:rPr lang="en-US" dirty="0" smtClean="0"/>
                  <a:t>RVPM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, there exists a unique mixed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Born rule</a:t>
                </a:r>
                <a:r>
                  <a:rPr lang="en-US" dirty="0" smtClean="0"/>
                  <a:t>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 smtClean="0"/>
                  <a:t>, or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when we deal with a normalized pure state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Models (Big Picture)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Sample Space: Finite Set 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Power Set 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Hilbert Space 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ℋ</m:t>
                              </m:r>
                            </m:oMath>
                          </a14:m>
                          <a:r>
                            <a:rPr lang="en-US" dirty="0" smtClean="0"/>
                            <a:t> with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&lt;∞</m:t>
                              </m:r>
                            </m:oMath>
                          </a14:m>
                          <a:endParaRPr lang="en-US" dirty="0" smtClean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Event Space: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ℰ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all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projectors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linear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subspace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of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effectLst/>
                                    </a:rPr>
                                    <m:t> </m:t>
                                  </m:r>
                                  <m:r>
                                    <a:rPr lang="el-G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Infinitely</a:t>
                          </a:r>
                          <a:r>
                            <a:rPr lang="en-US" baseline="0" dirty="0" smtClean="0"/>
                            <a:t> Precise </a:t>
                          </a:r>
                          <a:r>
                            <a:rPr lang="en-US" dirty="0" smtClean="0"/>
                            <a:t>Real-valued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Finite</a:t>
                          </a:r>
                          <a:r>
                            <a:rPr lang="en-US" baseline="0" dirty="0" smtClean="0"/>
                            <a:t>-Precision </a:t>
                          </a:r>
                          <a:r>
                            <a:rPr lang="en-US" dirty="0" smtClean="0"/>
                            <a:t>Interval-valued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XITS Math" panose="02000503000000000000" pitchFamily="50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XITS Math" panose="02000503000000000000" pitchFamily="50" charset="0"/>
                                        <a:ea typeface="XITS Math" panose="02000503000000000000" pitchFamily="50" charset="0"/>
                                        <a:cs typeface="XITS Math" panose="02000503000000000000" pitchFamily="50" charset="0"/>
                                      </a:rPr>
                                      <m:t>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ℓ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⊆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disjoint</a:t>
                          </a:r>
                          <a:r>
                            <a:rPr lang="en-US" baseline="0" dirty="0" smtClean="0"/>
                            <a:t> events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lang="en-US" dirty="0" smtClean="0">
                                    <a:solidFill>
                                      <a:schemeClr val="accent2"/>
                                    </a:solidFill>
                                    <a:latin typeface="XITS Math" panose="02000503000000000000" pitchFamily="50" charset="0"/>
                                    <a:ea typeface="XITS Math" panose="02000503000000000000" pitchFamily="50" charset="0"/>
                                    <a:cs typeface="XITS Math" panose="02000503000000000000" pitchFamily="50" charset="0"/>
                                  </a:rPr>
                                  <m:t>ℐ</m:t>
                                </m:r>
                              </m:oMath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⊆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r>
                            <a:rPr lang="en-US" dirty="0" smtClean="0"/>
                            <a:t/>
                          </a:r>
                          <a:br>
                            <a:rPr lang="en-US" dirty="0" smtClean="0"/>
                          </a:br>
                          <a:r>
                            <a:rPr lang="en-US" dirty="0" smtClean="0"/>
                            <a:t>for </a:t>
                          </a:r>
                          <a:r>
                            <a:rPr lang="en-US" i="0" dirty="0" smtClean="0">
                              <a:solidFill>
                                <a:srgbClr val="FF0000"/>
                              </a:solidFill>
                            </a:rPr>
                            <a:t>orthogonal</a:t>
                          </a:r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dirty="0" smtClean="0"/>
                            <a:t>projectors</a:t>
                          </a:r>
                          <a:r>
                            <a:rPr lang="en-US" dirty="0"/>
                            <a:t>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 smtClean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𝟘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4425728"/>
                  </p:ext>
                </p:extLst>
              </p:nvPr>
            </p:nvGraphicFramePr>
            <p:xfrm>
              <a:off x="838200" y="1825625"/>
              <a:ext cx="10515600" cy="366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Classical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Quantum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44000" r="-100521" b="-27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44000" r="-696" b="-270667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110204" r="-200870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110204" r="-100521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110204" r="-696" b="-107143"/>
                          </a:stretch>
                        </a:blipFill>
                      </a:tcPr>
                    </a:tc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4" t="-211282" r="-20087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000" t="-211282" r="-100521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348" t="-211282" r="-696" b="-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Right Arrow 2"/>
          <p:cNvSpPr/>
          <p:nvPr/>
        </p:nvSpPr>
        <p:spPr>
          <a:xfrm>
            <a:off x="6091707" y="4288666"/>
            <a:ext cx="1738647" cy="11996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9131121" y="3554569"/>
            <a:ext cx="940158" cy="73409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0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Quantum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Interval</a:t>
            </a:r>
            <a:r>
              <a:rPr lang="en-US" dirty="0" smtClean="0"/>
              <a:t>-Valued Probability Measure (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chemeClr val="accent2"/>
                </a:solidFill>
              </a:rPr>
              <a:t>I</a:t>
            </a:r>
            <a:r>
              <a:rPr lang="en-US" dirty="0" smtClean="0"/>
              <a:t>VPM)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QIVPM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chemeClr val="accent2"/>
                        </a:solidFill>
                        <a:latin typeface="XITS Math" panose="02000503000000000000" pitchFamily="50" charset="0"/>
                        <a:ea typeface="XITS Math" panose="02000503000000000000" pitchFamily="50" charset="0"/>
                        <a:cs typeface="XITS Math" panose="02000503000000000000" pitchFamily="50" charset="0"/>
                      </a:rPr>
                      <m:t>ℐ</m:t>
                    </m:r>
                  </m:oMath>
                </a14:m>
                <a:r>
                  <a:rPr lang="en-US" dirty="0" smtClean="0"/>
                  <a:t> satisfies the following axioms: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projector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𝟙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any </a:t>
                </a:r>
                <a:r>
                  <a:rPr lang="en-US" dirty="0" smtClean="0"/>
                  <a:t>orthogonal projectors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 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83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694</Words>
  <Application>Microsoft Office PowerPoint</Application>
  <PresentationFormat>Widescreen</PresentationFormat>
  <Paragraphs>248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XITS Math</vt:lpstr>
      <vt:lpstr>Office Theme</vt:lpstr>
      <vt:lpstr>Quantum Interval-Valued Probabilities</vt:lpstr>
      <vt:lpstr>Probability Models (Big Picture)</vt:lpstr>
      <vt:lpstr>From Infinitely Precise to Finite-Precision</vt:lpstr>
      <vt:lpstr>Inclusion and Convexity</vt:lpstr>
      <vt:lpstr>Convexity and Core</vt:lpstr>
      <vt:lpstr>From Classical to Quantum</vt:lpstr>
      <vt:lpstr>Gleason’s Theorem and the Born Rule</vt:lpstr>
      <vt:lpstr>Probability Models (Big Picture)</vt:lpstr>
      <vt:lpstr>Quantum Interval-Valued Probability Measure (QIVPM)</vt:lpstr>
      <vt:lpstr>Our Main Questions</vt:lpstr>
      <vt:lpstr>Recover QRVPM and CIVPM as a special case of QIVPM</vt:lpstr>
      <vt:lpstr>Precise Limit:  When ├ I┤_∞={[x,x]∣x∈[0,1]}</vt:lpstr>
      <vt:lpstr>Classical Limit: On a commuting sub-event space</vt:lpstr>
      <vt:lpstr>Classical Limit: On a commuting sub-event space</vt:lpstr>
      <vt:lpstr>Core and Gleason’s theorem</vt:lpstr>
      <vt:lpstr>Core Gleason’s theorem</vt:lpstr>
      <vt:lpstr>Convexity vs Consistent State</vt:lpstr>
      <vt:lpstr>A Convex QIVPM Without a Consistent State</vt:lpstr>
      <vt:lpstr>From Real Numbers to Intervals</vt:lpstr>
      <vt:lpstr>Precise Limit (Continue)</vt:lpstr>
      <vt:lpstr>Expectation Value</vt:lpstr>
      <vt:lpstr>Expectation Value</vt:lpstr>
      <vt:lpstr>Kochen-Specker Theorem with Finite Precision Measurement</vt:lpstr>
      <vt:lpstr>Kochen-Specker Theorem</vt:lpstr>
      <vt:lpstr>Finite Precision Measurement</vt:lpstr>
      <vt:lpstr>Kochen-Specker Theorem with Finite Precision Measurement</vt:lpstr>
      <vt:lpstr>μ ̅^"D"  (P_0 )=μ ̅^"D"  (P_1 )=[0,0]⇒μ ̅^"D"  (P_0+P_1 )=[0,0]" "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戴淯琮</dc:creator>
  <cp:lastModifiedBy>戴淯琮</cp:lastModifiedBy>
  <cp:revision>424</cp:revision>
  <dcterms:created xsi:type="dcterms:W3CDTF">2017-06-19T21:48:31Z</dcterms:created>
  <dcterms:modified xsi:type="dcterms:W3CDTF">2017-07-16T20:40:23Z</dcterms:modified>
</cp:coreProperties>
</file>