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2" r:id="rId3"/>
    <p:sldId id="266" r:id="rId4"/>
    <p:sldId id="269" r:id="rId5"/>
    <p:sldId id="270" r:id="rId6"/>
    <p:sldId id="263" r:id="rId7"/>
    <p:sldId id="264" r:id="rId8"/>
    <p:sldId id="271" r:id="rId9"/>
    <p:sldId id="261" r:id="rId10"/>
    <p:sldId id="272" r:id="rId11"/>
    <p:sldId id="276" r:id="rId12"/>
    <p:sldId id="277" r:id="rId13"/>
    <p:sldId id="278" r:id="rId14"/>
    <p:sldId id="273" r:id="rId15"/>
    <p:sldId id="274" r:id="rId16"/>
    <p:sldId id="275" r:id="rId17"/>
    <p:sldId id="259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E12A82F-F0E3-4461-BE5B-707C8CA2F141}">
          <p14:sldIdLst>
            <p14:sldId id="256"/>
          </p14:sldIdLst>
        </p14:section>
        <p14:section name="Interval-Valued Quantum Probabilities" id="{B11F37AE-DE06-4D02-9F44-498792825247}">
          <p14:sldIdLst>
            <p14:sldId id="262"/>
            <p14:sldId id="266"/>
            <p14:sldId id="269"/>
            <p14:sldId id="270"/>
            <p14:sldId id="263"/>
            <p14:sldId id="264"/>
            <p14:sldId id="271"/>
            <p14:sldId id="261"/>
            <p14:sldId id="272"/>
          </p14:sldIdLst>
        </p14:section>
        <p14:section name="Convexity and Expectation Value" id="{EB4A07DE-6FD2-458B-84FD-CF318EF1C82A}">
          <p14:sldIdLst>
            <p14:sldId id="276"/>
            <p14:sldId id="277"/>
            <p14:sldId id="278"/>
          </p14:sldIdLst>
        </p14:section>
        <p14:section name="Kochen-Specker Theorem" id="{267E8203-33DC-4F7A-9CD7-887DDB8FDDB2}">
          <p14:sldIdLst>
            <p14:sldId id="273"/>
            <p14:sldId id="274"/>
            <p14:sldId id="275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0147" autoAdjust="0"/>
  </p:normalViewPr>
  <p:slideViewPr>
    <p:cSldViewPr snapToGrid="0">
      <p:cViewPr varScale="1">
        <p:scale>
          <a:sx n="79" d="100"/>
          <a:sy n="79" d="100"/>
        </p:scale>
        <p:origin x="696" y="84"/>
      </p:cViewPr>
      <p:guideLst/>
    </p:cSldViewPr>
  </p:slideViewPr>
  <p:outlineViewPr>
    <p:cViewPr>
      <p:scale>
        <a:sx n="33" d="100"/>
        <a:sy n="33" d="100"/>
      </p:scale>
      <p:origin x="0" y="-28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023B1-3AFF-46C4-97DC-7BEE883CD9D8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2074A-D558-494B-A640-3D74B9A1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66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BE3C3-7DB8-44EE-9555-F40C087B77CA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141C9-E3AF-4773-84E5-4C686067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6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95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XITS font is required</a:t>
            </a:r>
            <a:r>
              <a:rPr lang="en-US" baseline="0" dirty="0" smtClean="0"/>
              <a:t> to display Formal Script (\</a:t>
            </a:r>
            <a:r>
              <a:rPr lang="en-US" baseline="0" dirty="0" err="1" smtClean="0"/>
              <a:t>mathscr</a:t>
            </a:r>
            <a:r>
              <a:rPr lang="en-US" baseline="0" dirty="0" smtClean="0"/>
              <a:t>) font correctly.</a:t>
            </a:r>
            <a:endParaRPr lang="en-US" dirty="0" smtClean="0"/>
          </a:p>
          <a:p>
            <a:r>
              <a:rPr lang="en-US" dirty="0" smtClean="0"/>
              <a:t>https://www.ctan.org/tex-archive/fonts/xits/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41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1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36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6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3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1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3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6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0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6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0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2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BEE1-3E90-49E5-9A2E-FAD1B5091927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50.png"/><Relationship Id="rId7" Type="http://schemas.openxmlformats.org/officeDocument/2006/relationships/image" Target="../media/image8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61.png"/><Relationship Id="rId9" Type="http://schemas.openxmlformats.org/officeDocument/2006/relationships/image" Target="../media/image100.png"/><Relationship Id="rId14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Interval-Valued Quantum </a:t>
            </a:r>
            <a:r>
              <a:rPr lang="en-US" dirty="0" smtClean="0"/>
              <a:t>Probabilities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Contextuality and the Born Rule</a:t>
            </a:r>
          </a:p>
        </p:txBody>
      </p:sp>
    </p:spTree>
    <p:extLst>
      <p:ext uri="{BB962C8B-B14F-4D97-AF65-F5344CB8AC3E}">
        <p14:creationId xmlns:p14="http://schemas.microsoft.com/office/powerpoint/2010/main" val="42347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Main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define convexity and core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 smtClean="0"/>
              <a:t>Does a convex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</a:t>
            </a:r>
            <a:r>
              <a:rPr lang="en-US" dirty="0" smtClean="0"/>
              <a:t>have a nonempty core and a expectation value?</a:t>
            </a:r>
          </a:p>
          <a:p>
            <a:r>
              <a:rPr lang="en-US" dirty="0" smtClean="0"/>
              <a:t>Can we define a Born rule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/>
              <a:t>Can we have Gleason’s theorem </a:t>
            </a:r>
            <a:r>
              <a:rPr lang="en-US" dirty="0" smtClean="0"/>
              <a:t>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 smtClean="0"/>
              <a:t>Can we recover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R</a:t>
            </a:r>
            <a:r>
              <a:rPr lang="en-US" dirty="0" smtClean="0"/>
              <a:t>VPM and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 as a special case of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 smtClean="0"/>
              <a:t>Since there is a tension between finite precision measurement and contextuality, can we have a Kochen-Specker theorem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235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Convexity </a:t>
            </a:r>
            <a:r>
              <a:rPr lang="en-US" dirty="0"/>
              <a:t>and Expectation 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we can define convexity and a convex QIVPM has an expectation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3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Inclusion and Convexity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7151303"/>
                  </p:ext>
                </p:extLst>
              </p:nvPr>
            </p:nvGraphicFramePr>
            <p:xfrm>
              <a:off x="838200" y="1825625"/>
              <a:ext cx="10515600" cy="48127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20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743200" algn="ctr"/>
                              <a:tab pos="5035550" algn="r"/>
                            </a:tabLst>
                            <a:defRPr/>
                          </a:pPr>
                          <a:r>
                            <a:rPr lang="en-US" sz="2200" i="1" baseline="0" dirty="0" smtClean="0">
                              <a:solidFill>
                                <a:schemeClr val="accent2"/>
                              </a:solidFill>
                            </a:rPr>
                            <a:t>convexity</a:t>
                          </a:r>
                          <a:r>
                            <a:rPr lang="en-US" sz="2200" baseline="0" dirty="0" smtClean="0"/>
                            <a:t> </a:t>
                          </a:r>
                          <a:r>
                            <a:rPr lang="en-US" sz="2200" baseline="0" dirty="0" smtClean="0">
                              <a:solidFill>
                                <a:schemeClr val="tx1"/>
                              </a:solidFill>
                            </a:rPr>
                            <a:t>condition:</a:t>
                          </a:r>
                          <a:r>
                            <a:rPr lang="en-US" sz="2200" baseline="0" dirty="0" smtClean="0"/>
                            <a:t/>
                          </a:r>
                          <a:br>
                            <a:rPr lang="en-US" sz="2200" baseline="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any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743200" algn="ctr"/>
                              <a:tab pos="5035550" algn="r"/>
                            </a:tabLst>
                            <a:defRPr/>
                          </a:pPr>
                          <a:endParaRPr lang="en-US" sz="220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400" dirty="0" smtClean="0"/>
                            <a:t>For every </a:t>
                          </a:r>
                          <a:r>
                            <a:rPr lang="en-US" sz="2400" dirty="0" smtClean="0">
                              <a:solidFill>
                                <a:schemeClr val="accent2"/>
                              </a:solidFill>
                            </a:rPr>
                            <a:t>convex</a:t>
                          </a:r>
                          <a:r>
                            <a:rPr lang="en-US" sz="2400" dirty="0" smtClean="0"/>
                            <a:t> CIVPM</a:t>
                          </a:r>
                          <a:r>
                            <a:rPr lang="en-US" sz="2400" dirty="0"/>
                            <a:t> 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  <m: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XITS Math" panose="02000503000000000000" pitchFamily="50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ℐ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</a:t>
                          </a:r>
                          <a:r>
                            <a:rPr lang="en-US" sz="2400" dirty="0" smtClean="0"/>
                            <a:t>and any random variable</a:t>
                          </a:r>
                          <a:r>
                            <a:rPr lang="en-US" sz="2400" dirty="0"/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oMath>
                          </a14:m>
                          <a:r>
                            <a:rPr lang="en-US" sz="2400" dirty="0" smtClean="0"/>
                            <a:t>, </a:t>
                          </a:r>
                          <a:br>
                            <a:rPr lang="en-US" sz="240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nary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4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limLow>
                                          <m:limLow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limLow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b="0" i="0" smtClean="0">
                                                <a:latin typeface="Cambria Math" panose="02040503050406030204" pitchFamily="18" charset="0"/>
                                              </a:rPr>
                                              <m:t>min</m:t>
                                            </m:r>
                                          </m:e>
                                          <m:lim>
                                            <m:r>
                                              <a:rPr lang="en-US" sz="240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  <m:r>
                                              <a:rPr lang="en-US" sz="240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∈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sz="240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core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bar>
                                                  <m:barPr>
                                                    <m:pos m:val="top"/>
                                                    <m:ctrlPr>
                                                      <a:rPr lang="en-US" sz="2400" i="1">
                                                        <a:solidFill>
                                                          <a:schemeClr val="accent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barPr>
                                                  <m:e>
                                                    <m:r>
                                                      <a:rPr lang="en-US" sz="2400" i="1">
                                                        <a:solidFill>
                                                          <a:schemeClr val="accent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𝜇</m:t>
                                                    </m:r>
                                                  </m:e>
                                                </m:bar>
                                              </m:e>
                                            </m:d>
                                          </m:lim>
                                        </m:limLow>
                                      </m:fName>
                                      <m:e>
                                        <m:nary>
                                          <m:naryPr>
                                            <m:limLoc m:val="undOvr"/>
                                            <m:subHide m:val="on"/>
                                            <m:supHide m:val="on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nary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ⅆ</m:t>
                                        </m:r>
                                        <m:r>
                                          <a:rPr lang="en-US" sz="240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func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unc>
                                      <m:func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limLow>
                                          <m:limLow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limLow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>
                                                <a:latin typeface="Cambria Math" panose="02040503050406030204" pitchFamily="18" charset="0"/>
                                              </a:rPr>
                                              <m:t>m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b="0" i="0" smtClean="0">
                                                <a:latin typeface="Cambria Math" panose="02040503050406030204" pitchFamily="18" charset="0"/>
                                              </a:rPr>
                                              <m:t>ax</m:t>
                                            </m:r>
                                          </m:e>
                                          <m:lim>
                                            <m:r>
                                              <a:rPr lang="en-US" sz="240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  <m:r>
                                              <a:rPr lang="en-US" sz="240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∈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sz="240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core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bar>
                                                  <m:barPr>
                                                    <m:pos m:val="top"/>
                                                    <m:ctrlPr>
                                                      <a:rPr lang="en-US" sz="2400" i="1">
                                                        <a:solidFill>
                                                          <a:schemeClr val="accent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barPr>
                                                  <m:e>
                                                    <m:r>
                                                      <a:rPr lang="en-US" sz="2400" i="1">
                                                        <a:solidFill>
                                                          <a:schemeClr val="accent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𝜇</m:t>
                                                    </m:r>
                                                  </m:e>
                                                </m:bar>
                                              </m:e>
                                            </m:d>
                                          </m:lim>
                                        </m:limLow>
                                      </m:fName>
                                      <m:e>
                                        <m:nary>
                                          <m:naryPr>
                                            <m:limLoc m:val="undOvr"/>
                                            <m:subHide m:val="on"/>
                                            <m:supHide m:val="on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nary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ⅆ</m:t>
                                        </m:r>
                                        <m:r>
                                          <a:rPr lang="en-US" sz="240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7151303"/>
                  </p:ext>
                </p:extLst>
              </p:nvPr>
            </p:nvGraphicFramePr>
            <p:xfrm>
              <a:off x="838200" y="1825625"/>
              <a:ext cx="10515600" cy="48127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762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200" dirty="0" smtClean="0"/>
                        </a:p>
                      </a:txBody>
                      <a:tcPr/>
                    </a:tc>
                  </a:tr>
                  <a:tr h="1097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" t="-72778" r="-100463" b="-2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743200" algn="ctr"/>
                              <a:tab pos="5035550" algn="r"/>
                            </a:tabLst>
                            <a:defRPr/>
                          </a:pPr>
                          <a:endParaRPr lang="en-US" sz="2200" dirty="0" smtClean="0"/>
                        </a:p>
                      </a:txBody>
                      <a:tcPr/>
                    </a:tc>
                  </a:tr>
                  <a:tr h="29535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" t="-64124" r="-100463" b="-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3318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Classical</a:t>
            </a:r>
            <a:r>
              <a:rPr lang="en-US" dirty="0"/>
              <a:t> Interval-Valued Probability Measure (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IVPM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subsets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sample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space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 smtClean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endParaRPr lang="en-US" i="1" dirty="0" smtClean="0">
                  <a:solidFill>
                    <a:schemeClr val="tx1"/>
                  </a:solidFill>
                  <a:latin typeface="XITS Math" panose="02000503000000000000" pitchFamily="50" charset="0"/>
                  <a:ea typeface="XITS Math" panose="02000503000000000000" pitchFamily="50" charset="0"/>
                  <a:cs typeface="XITS Math" panose="02000503000000000000" pitchFamily="50" charset="0"/>
                </a:endParaRPr>
              </a:p>
              <a:p>
                <a:pPr>
                  <a:lnSpc>
                    <a:spcPct val="95000"/>
                  </a:lnSpc>
                </a:pPr>
                <a:r>
                  <a:rPr lang="en-US" i="1" dirty="0" smtClean="0">
                    <a:solidFill>
                      <a:schemeClr val="tx1"/>
                    </a:solidFill>
                  </a:rPr>
                  <a:t>convexity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condition: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/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for any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/>
              <a:t>Interval-Valued Probability Measure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IVPM)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projectors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linear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subspace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Hilbert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en-US" i="1" dirty="0"/>
                  <a:t>convexity</a:t>
                </a:r>
                <a:r>
                  <a:rPr lang="en-US" dirty="0"/>
                  <a:t> condition: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for any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8" b="-1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0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Theorem</a:t>
            </a:r>
            <a:br>
              <a:rPr lang="en-US" dirty="0"/>
            </a:br>
            <a:r>
              <a:rPr lang="en-US" dirty="0"/>
              <a:t>with Finite Precision Measurement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the Kochen-Specker Theorem still works even consider finite precision measurement modelled by QIVPM.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4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Kochen-Specker theorem claims quantum theory cannot be simulated by a non-contextual hidden variable theory, i.e.,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There is no QIVPM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means the </a:t>
                </a:r>
                <a:r>
                  <a:rPr lang="en-US" dirty="0"/>
                  <a:t>hidden variable </a:t>
                </a:r>
                <a:r>
                  <a:rPr lang="en-US" dirty="0" smtClean="0"/>
                  <a:t>theory is deterministic.</a:t>
                </a:r>
              </a:p>
              <a:p>
                <a:r>
                  <a:rPr lang="en-US" dirty="0" smtClean="0"/>
                  <a:t>The definition of QIVPM, especially </a:t>
                </a:r>
              </a:p>
              <a:p>
                <a:pPr lvl="1"/>
                <a:r>
                  <a:rPr lang="en-US" dirty="0" smtClean="0"/>
                  <a:t>mapping every projectors to a value and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</a:t>
                </a:r>
              </a:p>
              <a:p>
                <a:pPr>
                  <a:buFont typeface="Calibri" panose="020F0502020204030204" pitchFamily="34" charset="0"/>
                  <a:buChar char="‖"/>
                </a:pPr>
                <a:r>
                  <a:rPr lang="en-US" dirty="0" smtClean="0"/>
                  <a:t>means non-contextuality since it requires the measurement results is independent of the measurement basis.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7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Precision </a:t>
            </a:r>
            <a:r>
              <a:rPr lang="en-US" dirty="0" smtClean="0"/>
              <a:t>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587276"/>
              </a:xfrm>
            </p:spPr>
            <p:txBody>
              <a:bodyPr/>
              <a:lstStyle/>
              <a:p>
                <a:r>
                  <a:rPr lang="en-US" dirty="0"/>
                  <a:t>Relax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to a set of intervals 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/>
                  <a:t> close 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i.e., given a small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we want 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either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or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587276"/>
              </a:xfrm>
              <a:blipFill rotWithShape="0">
                <a:blip r:embed="rId2"/>
                <a:stretch>
                  <a:fillRect l="-1043" t="-6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838200" y="34129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Kochen-Specker Theorem</a:t>
            </a:r>
            <a:br>
              <a:rPr lang="en-US" dirty="0"/>
            </a:br>
            <a:r>
              <a:rPr lang="en-US" dirty="0"/>
              <a:t>with Finite Precision 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4873401"/>
                <a:ext cx="10515600" cy="15872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There is no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73401"/>
                <a:ext cx="10515600" cy="1587276"/>
              </a:xfrm>
              <a:prstGeom prst="rect">
                <a:avLst/>
              </a:prstGeom>
              <a:blipFill rotWithShape="0">
                <a:blip r:embed="rId3"/>
                <a:stretch>
                  <a:fillRect l="-1217" t="-6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29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</a:t>
            </a:r>
            <a:r>
              <a:rPr lang="en-US" dirty="0" smtClean="0"/>
              <a:t>Theorem</a:t>
            </a:r>
            <a:br>
              <a:rPr lang="en-US" dirty="0" smtClean="0"/>
            </a:br>
            <a:r>
              <a:rPr lang="en-US" dirty="0" smtClean="0"/>
              <a:t>with Finite Precision 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Proof by Contradiction!</a:t>
                </a:r>
              </a:p>
              <a:p>
                <a:r>
                  <a:rPr lang="en-US" dirty="0" smtClean="0"/>
                  <a:t>Assume there exists 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 smtClean="0"/>
                  <a:t>, then we can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dirty="0" smtClean="0"/>
                  <a:t> by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　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.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 essential part of the proof is to show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implies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for </a:t>
                </a:r>
                <a:r>
                  <a:rPr lang="en-US" dirty="0"/>
                  <a:t>any orthogonal </a:t>
                </a:r>
                <a:r>
                  <a:rPr lang="en-US" dirty="0" smtClean="0"/>
                  <a:t>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3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m:rPr>
                          <m:nor/>
                        </m:rPr>
                        <a:rPr lang="en-US" sz="3600" dirty="0"/>
                        <m:t>	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  <a:blipFill rotWithShape="0">
                <a:blip r:embed="rId4"/>
                <a:stretch>
                  <a:fillRect b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803557" y="4077359"/>
            <a:ext cx="8757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1726283" y="4031191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3424148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5122013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8786052" y="4031192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0483917" y="4028024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1764920" y="3768264"/>
            <a:ext cx="3395729" cy="30592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64920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847177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in this area</a:t>
                </a:r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8197" r="-12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should be in either one of these areas</a:t>
                </a:r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8197" r="-2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/>
              <p:cNvSpPr txBox="1">
                <a:spLocks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Models (Big Picture)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4425728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Infinitely</a:t>
                          </a:r>
                          <a:r>
                            <a:rPr lang="en-US" baseline="0" dirty="0" smtClean="0"/>
                            <a:t> Precise </a:t>
                          </a:r>
                          <a:r>
                            <a:rPr lang="en-US" dirty="0" smtClean="0"/>
                            <a:t>Real-valued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Finite</a:t>
                          </a:r>
                          <a:r>
                            <a:rPr lang="en-US" baseline="0" dirty="0" smtClean="0"/>
                            <a:t>-Precision </a:t>
                          </a:r>
                          <a:r>
                            <a:rPr lang="en-US" dirty="0" smtClean="0"/>
                            <a:t>Interval-valued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⊆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4425728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44000" r="-100521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44000" r="-696" b="-270667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110204" r="-20087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10204" r="-10052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110204" r="-696" b="-107143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211282" r="-20087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11282" r="-100521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211282" r="-696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ight Arrow 2"/>
          <p:cNvSpPr/>
          <p:nvPr/>
        </p:nvSpPr>
        <p:spPr>
          <a:xfrm>
            <a:off x="7611413" y="1931832"/>
            <a:ext cx="540913" cy="20606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2434107" y="4082603"/>
            <a:ext cx="373487" cy="47651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>
                <a:solidFill>
                  <a:schemeClr val="accent2"/>
                </a:solidFill>
              </a:rPr>
              <a:t>Infinitely Precise</a:t>
            </a:r>
            <a:r>
              <a:rPr lang="en-US" dirty="0"/>
              <a:t> to </a:t>
            </a:r>
            <a:r>
              <a:rPr lang="en-US" dirty="0">
                <a:solidFill>
                  <a:schemeClr val="accent2"/>
                </a:solidFill>
              </a:rPr>
              <a:t>Finite-Precision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Classical </a:t>
            </a:r>
            <a:r>
              <a:rPr lang="en-US" dirty="0" smtClean="0">
                <a:solidFill>
                  <a:schemeClr val="accent2"/>
                </a:solidFill>
              </a:rPr>
              <a:t>Real</a:t>
            </a:r>
            <a:r>
              <a:rPr lang="en-US" dirty="0" smtClean="0"/>
              <a:t>-Valued Probability </a:t>
            </a:r>
            <a:r>
              <a:rPr lang="en-US" dirty="0"/>
              <a:t>Measure (C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VPM)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For any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event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:r>
                  <a:rPr lang="en-US" dirty="0">
                    <a:solidFill>
                      <a:schemeClr val="tx1"/>
                    </a:solidFill>
                  </a:rPr>
                  <a:t>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Classical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</a:t>
            </a:r>
            <a:r>
              <a:rPr lang="en-US" dirty="0"/>
              <a:t>Probability </a:t>
            </a:r>
            <a:r>
              <a:rPr lang="en-US" dirty="0" smtClean="0"/>
              <a:t>Measure (C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For any event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,1−ℓ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For 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br>
                  <a:rPr lang="en-US" dirty="0" smtClean="0"/>
                </a:b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412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6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Inclusion and Convexity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70195092"/>
                  </p:ext>
                </p:extLst>
              </p:nvPr>
            </p:nvGraphicFramePr>
            <p:xfrm>
              <a:off x="838200" y="1825625"/>
              <a:ext cx="10515600" cy="43204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Additivity:</a:t>
                          </a:r>
                          <a:endParaRPr lang="en-US" sz="2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disjoint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b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.</m:t>
                                </m:r>
                              </m:oMath>
                            </m:oMathPara>
                          </a14:m>
                          <a:endParaRPr lang="en-US" sz="2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sz="2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743200" algn="ctr"/>
                              <a:tab pos="5035550" algn="r"/>
                            </a:tabLst>
                            <a:defRPr/>
                          </a:pPr>
                          <a:r>
                            <a:rPr lang="en-US" sz="2200" dirty="0" smtClean="0"/>
                            <a:t>Why </a:t>
                          </a:r>
                          <a:r>
                            <a:rPr lang="en-US" sz="2200" dirty="0">
                              <a:solidFill>
                                <a:schemeClr val="accent2"/>
                              </a:solidFill>
                            </a:rPr>
                            <a:t>inclusion</a:t>
                          </a:r>
                          <a:r>
                            <a:rPr lang="en-US" sz="2200" dirty="0"/>
                            <a:t> in </a:t>
                          </a:r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400" dirty="0" smtClean="0"/>
                            <a:t>	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2200" dirty="0" smtClean="0"/>
                            <a:t>?</a:t>
                          </a:r>
                          <a:r>
                            <a:rPr lang="en-US" sz="2400" dirty="0" smtClean="0"/>
                            <a:t> 	(1)</a:t>
                          </a:r>
                          <a:r>
                            <a:rPr lang="en-US" sz="2200" dirty="0"/>
                            <a:t/>
                          </a:r>
                          <a:br>
                            <a:rPr lang="en-US" sz="2200" dirty="0"/>
                          </a:br>
                          <a:r>
                            <a:rPr lang="en-US" sz="2200" dirty="0"/>
                            <a:t>Since </a:t>
                          </a:r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⊊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,1−ℓ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en-US" sz="22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\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/>
                            <a:t>when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ℓ&lt;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sz="2200" dirty="0" smtClean="0"/>
                            <a:t>.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200" dirty="0" smtClean="0"/>
                            <a:t>Additivity can be extended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dirty="0" smtClean="0"/>
                            <a:t>, and get the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inclusion-exclusion</a:t>
                          </a:r>
                          <a:r>
                            <a:rPr lang="en-US" sz="2200" baseline="0" dirty="0" smtClean="0">
                              <a:solidFill>
                                <a:schemeClr val="accent2"/>
                              </a:solidFill>
                            </a:rPr>
                            <a:t> principle</a:t>
                          </a:r>
                          <a:r>
                            <a:rPr lang="en-US" sz="2200" baseline="0" dirty="0" smtClean="0"/>
                            <a:t>:</a:t>
                          </a:r>
                          <a:br>
                            <a:rPr lang="en-US" sz="2200" baseline="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any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/>
                            <a:t>.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200" dirty="0" smtClean="0"/>
                            <a:t>(1) can be extended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baseline="0" dirty="0" smtClean="0"/>
                            <a:t>. This gives the </a:t>
                          </a:r>
                          <a:r>
                            <a:rPr lang="en-US" sz="2200" i="1" baseline="0" dirty="0" smtClean="0">
                              <a:solidFill>
                                <a:schemeClr val="accent2"/>
                              </a:solidFill>
                            </a:rPr>
                            <a:t>convexity</a:t>
                          </a:r>
                          <a:r>
                            <a:rPr lang="en-US" sz="2200" baseline="0" dirty="0" smtClean="0"/>
                            <a:t> </a:t>
                          </a:r>
                          <a:r>
                            <a:rPr lang="en-US" sz="2200" baseline="0" dirty="0" smtClean="0">
                              <a:solidFill>
                                <a:schemeClr val="tx1"/>
                              </a:solidFill>
                            </a:rPr>
                            <a:t>condition:</a:t>
                          </a:r>
                          <a:r>
                            <a:rPr lang="en-US" sz="2200" baseline="0" dirty="0" smtClean="0"/>
                            <a:t/>
                          </a:r>
                          <a:br>
                            <a:rPr lang="en-US" sz="2200" baseline="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any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sz="2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70195092"/>
                  </p:ext>
                </p:extLst>
              </p:nvPr>
            </p:nvGraphicFramePr>
            <p:xfrm>
              <a:off x="838200" y="1825625"/>
              <a:ext cx="10515600" cy="43204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762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</a:tr>
                  <a:tr h="2125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" t="-37429" r="-100463" b="-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116" t="-37429" r="-463" b="-72857"/>
                          </a:stretch>
                        </a:blipFill>
                      </a:tcPr>
                    </a:tc>
                  </a:tr>
                  <a:tr h="1432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" t="-204681" r="-100463" b="-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116" t="-204681" r="-463" b="-851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442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Convexity and Core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Given a CIVPM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 smtClean="0"/>
                  <a:t>, a CRVPM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 is called in the </a:t>
                </a:r>
                <a:r>
                  <a:rPr lang="en-US" i="1" dirty="0" smtClean="0">
                    <a:solidFill>
                      <a:schemeClr val="accent2"/>
                    </a:solidFill>
                  </a:rPr>
                  <a:t>core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accent2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</m:oMath>
                </a14:m>
                <a:r>
                  <a:rPr lang="en-US" dirty="0" smtClean="0"/>
                  <a:t>, denoted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core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 smtClean="0"/>
                  <a:t>Theorem</a:t>
                </a:r>
                <a:r>
                  <a:rPr lang="en-US" dirty="0" smtClean="0"/>
                  <a:t> (Shapley) Every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CIVPM has a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non-empty core</a:t>
                </a:r>
                <a:r>
                  <a:rPr lang="en-US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Given a CIVPM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 smtClean="0"/>
                  <a:t>, we can compute its </a:t>
                </a:r>
                <a:r>
                  <a:rPr lang="en-US" i="1" dirty="0" smtClean="0"/>
                  <a:t>Choquet integral</a:t>
                </a:r>
                <a:r>
                  <a:rPr lang="en-US" dirty="0" smtClean="0"/>
                  <a:t> or </a:t>
                </a:r>
                <a:r>
                  <a:rPr lang="en-US" i="1" dirty="0" smtClean="0">
                    <a:solidFill>
                      <a:schemeClr val="accent2"/>
                    </a:solidFill>
                  </a:rPr>
                  <a:t>expectation value</a:t>
                </a:r>
                <a:r>
                  <a:rPr lang="en-US" dirty="0" smtClean="0"/>
                  <a:t> on both end-points</a:t>
                </a:r>
                <a:r>
                  <a:rPr lang="en-US" dirty="0"/>
                  <a:t>, denoted </a:t>
                </a:r>
                <a:r>
                  <a:rPr lang="en-US" dirty="0" smtClean="0"/>
                  <a:t>by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ⅆ</m:t>
                    </m:r>
                    <m:bar>
                      <m:barPr>
                        <m:pos m:val="top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</a:t>
                </a:r>
                <a:r>
                  <a:rPr lang="en-US" dirty="0" smtClean="0"/>
                  <a:t>For every CIVPM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any random variable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if and only if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ⅆ</m:t>
                      </m:r>
                      <m:bar>
                        <m:barPr>
                          <m:pos m:val="top"/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ax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4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>
                <a:solidFill>
                  <a:srgbClr val="FF0000"/>
                </a:solidFill>
              </a:rPr>
              <a:t>Classical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Quantum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Classical</a:t>
            </a:r>
            <a:r>
              <a:rPr lang="en-US" dirty="0" smtClean="0"/>
              <a:t> Real-Valued Probability Measure (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RVPM)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subsets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sample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space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:r>
                  <a:rPr lang="en-US" dirty="0"/>
                  <a:t>For any </a:t>
                </a:r>
                <a:r>
                  <a:rPr lang="en-US" dirty="0" smtClean="0"/>
                  <a:t>event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disjoint</a:t>
                </a:r>
                <a:r>
                  <a:rPr lang="en-US" dirty="0"/>
                  <a:t>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655" t="-4305" b="-4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/>
              <a:t>Real-Valued </a:t>
            </a:r>
            <a:r>
              <a:rPr lang="en-US" dirty="0" smtClean="0"/>
              <a:t>Probability </a:t>
            </a:r>
            <a:r>
              <a:rPr lang="en-US" dirty="0"/>
              <a:t>Measure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RVPM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projectors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linear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subspace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of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the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Hilbert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/>
                  <a:t> is the zero </a:t>
                </a:r>
                <a:r>
                  <a:rPr lang="en-US" dirty="0" smtClean="0"/>
                  <a:t>projector.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𝟙</m:t>
                    </m:r>
                  </m:oMath>
                </a14:m>
                <a:r>
                  <a:rPr lang="en-US" dirty="0"/>
                  <a:t> is the identity projector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orthogonal </a:t>
                </a:r>
                <a:r>
                  <a:rPr lang="en-US" dirty="0"/>
                  <a:t>projectors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059" t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04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Gleason’s Theorem and the Born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we haven’t heard about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/>
                  <a:t>RVPMs before?</a:t>
                </a:r>
              </a:p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</a:t>
                </a:r>
                <a:r>
                  <a:rPr lang="en-US" dirty="0" smtClean="0"/>
                  <a:t>(Gleason’s) When dimension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 smtClean="0"/>
                  <a:t>, given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/>
                  <a:t>RVPM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, there exists a unique mixed state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such that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 is called the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Born rule</a:t>
                </a:r>
                <a:r>
                  <a:rPr lang="en-US" dirty="0" smtClean="0"/>
                  <a:t> denoted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, or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when we deal with a normalized pure state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3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Models (Big Picture)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Infinitely</a:t>
                          </a:r>
                          <a:r>
                            <a:rPr lang="en-US" baseline="0" dirty="0" smtClean="0"/>
                            <a:t> Precise </a:t>
                          </a:r>
                          <a:r>
                            <a:rPr lang="en-US" dirty="0" smtClean="0"/>
                            <a:t>Real-valued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Finite</a:t>
                          </a:r>
                          <a:r>
                            <a:rPr lang="en-US" baseline="0" dirty="0" smtClean="0"/>
                            <a:t>-Precision </a:t>
                          </a:r>
                          <a:r>
                            <a:rPr lang="en-US" dirty="0" smtClean="0"/>
                            <a:t>Interval-valued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⊆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4425728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44000" r="-100521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44000" r="-696" b="-270667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110204" r="-20087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10204" r="-10052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110204" r="-696" b="-107143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211282" r="-20087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11282" r="-100521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211282" r="-696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ight Arrow 2"/>
          <p:cNvSpPr/>
          <p:nvPr/>
        </p:nvSpPr>
        <p:spPr>
          <a:xfrm>
            <a:off x="6091707" y="4288666"/>
            <a:ext cx="1738647" cy="11996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9131121" y="3554569"/>
            <a:ext cx="940158" cy="73409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0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Probability Measure 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accent2"/>
                        </a:solidFill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satisfies the following axioms: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</a:t>
                </a:r>
                <a:r>
                  <a:rPr lang="en-US" dirty="0" smtClean="0"/>
                  <a:t>orthogonal 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8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</TotalTime>
  <Words>456</Words>
  <Application>Microsoft Office PowerPoint</Application>
  <PresentationFormat>Widescreen</PresentationFormat>
  <Paragraphs>142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XITS Math</vt:lpstr>
      <vt:lpstr>Office Theme</vt:lpstr>
      <vt:lpstr>Interval-Valued Quantum Probabilities</vt:lpstr>
      <vt:lpstr>Probability Models (Big Picture)</vt:lpstr>
      <vt:lpstr>From Infinitely Precise to Finite-Precision</vt:lpstr>
      <vt:lpstr>Inclusion and Convexity</vt:lpstr>
      <vt:lpstr>Convexity and Core</vt:lpstr>
      <vt:lpstr>From Classical to Quantum</vt:lpstr>
      <vt:lpstr>Gleason’s Theorem and the Born Rule</vt:lpstr>
      <vt:lpstr>Probability Models (Big Picture)</vt:lpstr>
      <vt:lpstr>Quantum Interval-Valued Probability Measure (QIVPM)</vt:lpstr>
      <vt:lpstr>Our Main Questions</vt:lpstr>
      <vt:lpstr>Convexity and Expectation Value</vt:lpstr>
      <vt:lpstr>Inclusion and Convexity</vt:lpstr>
      <vt:lpstr>Convexity</vt:lpstr>
      <vt:lpstr>Kochen-Specker Theorem with Finite Precision Measurement</vt:lpstr>
      <vt:lpstr>Kochen-Specker Theorem</vt:lpstr>
      <vt:lpstr>Finite Precision Measurement</vt:lpstr>
      <vt:lpstr>Kochen-Specker Theorem with Finite Precision Measurement</vt:lpstr>
      <vt:lpstr>μ ̅^"D"  (P_0 )=μ ̅^"D"  (P_1 )=[0,0]⇒μ ̅^"D"  (P_0+P_1 )=[0,0]" "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戴淯琮</dc:creator>
  <cp:lastModifiedBy>戴淯琮</cp:lastModifiedBy>
  <cp:revision>251</cp:revision>
  <dcterms:created xsi:type="dcterms:W3CDTF">2017-06-19T21:48:31Z</dcterms:created>
  <dcterms:modified xsi:type="dcterms:W3CDTF">2017-07-06T07:26:55Z</dcterms:modified>
</cp:coreProperties>
</file>