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4" autoAdjust="0"/>
    <p:restoredTop sz="90219" autoAdjust="0"/>
  </p:normalViewPr>
  <p:slideViewPr>
    <p:cSldViewPr snapToGrid="0">
      <p:cViewPr varScale="1">
        <p:scale>
          <a:sx n="79" d="100"/>
          <a:sy n="79" d="100"/>
        </p:scale>
        <p:origin x="696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3023B1-3AFF-46C4-97DC-7BEE883CD9D8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B2074A-D558-494B-A640-3D74B9A19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1662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4BE3C3-7DB8-44EE-9555-F40C087B77CA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3141C9-E3AF-4773-84E5-4C6860670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69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141C9-E3AF-4773-84E5-4C6860670B5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846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XITS font is required</a:t>
            </a:r>
            <a:r>
              <a:rPr lang="en-US" baseline="0" dirty="0" smtClean="0"/>
              <a:t> to display Formal Script (\</a:t>
            </a:r>
            <a:r>
              <a:rPr lang="en-US" baseline="0" dirty="0" err="1" smtClean="0"/>
              <a:t>mathscr</a:t>
            </a:r>
            <a:r>
              <a:rPr lang="en-US" baseline="0" dirty="0" smtClean="0"/>
              <a:t>) font correctly.</a:t>
            </a:r>
            <a:endParaRPr lang="en-US" dirty="0" smtClean="0"/>
          </a:p>
          <a:p>
            <a:r>
              <a:rPr lang="en-US" dirty="0" smtClean="0"/>
              <a:t>https://www.ctan.org/tex-archive/fonts/xits/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141C9-E3AF-4773-84E5-4C6860670B5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2412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141C9-E3AF-4773-84E5-4C6860670B5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903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XITS font is required</a:t>
            </a:r>
            <a:r>
              <a:rPr lang="en-US" baseline="0" dirty="0" smtClean="0"/>
              <a:t> to display Formal Script (\</a:t>
            </a:r>
            <a:r>
              <a:rPr lang="en-US" baseline="0" dirty="0" err="1" smtClean="0"/>
              <a:t>mathscr</a:t>
            </a:r>
            <a:r>
              <a:rPr lang="en-US" baseline="0" dirty="0" smtClean="0"/>
              <a:t>) font correctly.</a:t>
            </a:r>
            <a:endParaRPr lang="en-US" dirty="0" smtClean="0"/>
          </a:p>
          <a:p>
            <a:r>
              <a:rPr lang="en-US" dirty="0" smtClean="0"/>
              <a:t>https://www.ctan.org/tex-archive/fonts/xits/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141C9-E3AF-4773-84E5-4C6860670B5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2943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141C9-E3AF-4773-84E5-4C6860670B5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361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141C9-E3AF-4773-84E5-4C6860670B5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366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935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811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331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668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703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666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000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357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513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228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882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3BEE1-3E90-49E5-9A2E-FAD1B5091927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837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Kochen-Specker Theorem in QIVPM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71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Quantum Interval-Valued Probability Measure (QIVPM)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A QIVPM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m:rPr>
                        <m:nor/>
                      </m:rPr>
                      <a:rPr lang="en-US" dirty="0">
                        <a:latin typeface="XITS Math" panose="02000503000000000000" pitchFamily="50" charset="0"/>
                        <a:ea typeface="XITS Math" panose="02000503000000000000" pitchFamily="50" charset="0"/>
                        <a:cs typeface="XITS Math" panose="02000503000000000000" pitchFamily="50" charset="0"/>
                      </a:rPr>
                      <m:t>ℐ</m:t>
                    </m:r>
                  </m:oMath>
                </a14:m>
                <a:r>
                  <a:rPr lang="en-US" dirty="0" smtClean="0"/>
                  <a:t> satisfies the following axioms: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</m:oMath>
                </a14:m>
                <a:r>
                  <a:rPr lang="en-US" dirty="0" smtClean="0"/>
                  <a:t>.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1,1</m:t>
                        </m:r>
                      </m:e>
                    </m:d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For </a:t>
                </a:r>
                <a:r>
                  <a:rPr lang="en-US" dirty="0"/>
                  <a:t>any projector 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 smtClean="0"/>
                  <a:t>, if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dirty="0" smtClean="0"/>
                  <a:t>, then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1,1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,1−ℓ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 .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For </a:t>
                </a:r>
                <a:r>
                  <a:rPr lang="en-US" dirty="0"/>
                  <a:t>any </a:t>
                </a:r>
                <a:r>
                  <a:rPr lang="en-US" i="1" dirty="0" smtClean="0"/>
                  <a:t>orthogonal</a:t>
                </a:r>
                <a:r>
                  <a:rPr lang="en-US" dirty="0" smtClean="0"/>
                  <a:t> projectors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if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, </a:t>
                </a:r>
                <a:r>
                  <a:rPr lang="en-US" dirty="0"/>
                  <a:t>then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m:rPr>
                        <m:nor/>
                      </m:rPr>
                      <a:rPr lang="en-US" dirty="0"/>
                      <m:t>	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 .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083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Kochen-Specker Theorem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There is no </a:t>
                </a:r>
                <a:r>
                  <a:rPr lang="en-US" dirty="0" smtClean="0">
                    <a:effectLst/>
                  </a:rPr>
                  <a:t>cryptodeterministic measure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 smtClean="0"/>
                  <a:t>,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</m:oMath>
                </a14:m>
                <a:r>
                  <a:rPr lang="en-US" dirty="0" smtClean="0"/>
                  <a:t> is the set of projectors on a Hilbert space,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</m:oMath>
                </a14:m>
                <a:r>
                  <a:rPr lang="en-US" dirty="0" smtClean="0"/>
                  <a:t> satisfies the following axioms: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 smtClean="0"/>
                  <a:t>,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𝟘</m:t>
                    </m:r>
                  </m:oMath>
                </a14:m>
                <a:r>
                  <a:rPr lang="en-US" dirty="0" smtClean="0"/>
                  <a:t> is the zero matrix.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where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𝟙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is the </a:t>
                </a:r>
                <a:r>
                  <a:rPr lang="en-US" dirty="0" smtClean="0"/>
                  <a:t>identity </a:t>
                </a:r>
                <a:r>
                  <a:rPr lang="en-US" dirty="0"/>
                  <a:t>matrix</a:t>
                </a:r>
                <a:r>
                  <a:rPr lang="en-US" dirty="0" smtClean="0"/>
                  <a:t>.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</m:oMath>
                </a14:m>
                <a:r>
                  <a:rPr lang="en-US" dirty="0" smtClean="0"/>
                  <a:t> for any projector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lvl="1"/>
                <a:r>
                  <a:rPr lang="en-US" dirty="0" smtClean="0"/>
                  <a:t>For </a:t>
                </a:r>
                <a:r>
                  <a:rPr lang="en-US" dirty="0"/>
                  <a:t>any </a:t>
                </a:r>
                <a:r>
                  <a:rPr lang="en-US" i="1" dirty="0" smtClean="0"/>
                  <a:t>orthogonal</a:t>
                </a:r>
                <a:r>
                  <a:rPr lang="en-US" dirty="0" smtClean="0"/>
                  <a:t> projector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, we have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 .</m:t>
                    </m:r>
                    <m:r>
                      <m:rPr>
                        <m:nor/>
                      </m:rPr>
                      <a:rPr lang="en-US" dirty="0"/>
                      <m:t>	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700" r="-1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5564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Finite Precision Measurement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Relax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 smtClean="0"/>
                  <a:t> to a set of intervals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latin typeface="XITS Math" panose="02000503000000000000" pitchFamily="50" charset="0"/>
                        <a:ea typeface="XITS Math" panose="02000503000000000000" pitchFamily="50" charset="0"/>
                        <a:cs typeface="XITS Math" panose="02000503000000000000" pitchFamily="50" charset="0"/>
                      </a:rPr>
                      <m:t>ℐ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closed to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 smtClean="0"/>
                  <a:t>, i.e., given </a:t>
                </a:r>
                <a:r>
                  <a:rPr lang="en-US" dirty="0"/>
                  <a:t>a small 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, we want for any projector 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,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either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⊆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/>
                      <m:t>or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⊆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 .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QIVPM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m:rPr>
                        <m:nor/>
                      </m:rPr>
                      <a:rPr lang="en-US" dirty="0">
                        <a:latin typeface="XITS Math" panose="02000503000000000000" pitchFamily="50" charset="0"/>
                        <a:ea typeface="XITS Math" panose="02000503000000000000" pitchFamily="50" charset="0"/>
                        <a:cs typeface="XITS Math" panose="02000503000000000000" pitchFamily="50" charset="0"/>
                      </a:rPr>
                      <m:t>ℐ</m:t>
                    </m:r>
                  </m:oMath>
                </a14:m>
                <a:r>
                  <a:rPr lang="en-US" dirty="0" smtClean="0"/>
                  <a:t> satisfies the following axioms: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</m:oMath>
                </a14:m>
                <a:r>
                  <a:rPr lang="en-US" dirty="0" smtClean="0"/>
                  <a:t>.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1,1</m:t>
                        </m:r>
                      </m:e>
                    </m:d>
                  </m:oMath>
                </a14:m>
                <a:r>
                  <a:rPr lang="en-US" dirty="0" smtClean="0"/>
                  <a:t>.</a:t>
                </a:r>
              </a:p>
              <a:p>
                <a:pPr lvl="1"/>
                <a:r>
                  <a:rPr lang="en-US" dirty="0" smtClean="0"/>
                  <a:t>For </a:t>
                </a:r>
                <a:r>
                  <a:rPr lang="en-US" dirty="0"/>
                  <a:t>any projector 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 smtClean="0"/>
                  <a:t>, if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dirty="0" smtClean="0"/>
                  <a:t>, then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1,1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,1−ℓ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 .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For </a:t>
                </a:r>
                <a:r>
                  <a:rPr lang="en-US" dirty="0"/>
                  <a:t>any </a:t>
                </a:r>
                <a:r>
                  <a:rPr lang="en-US" i="1" dirty="0" smtClean="0"/>
                  <a:t>orthogonal</a:t>
                </a:r>
                <a:r>
                  <a:rPr lang="en-US" dirty="0" smtClean="0"/>
                  <a:t> projectors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if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, </a:t>
                </a:r>
                <a:r>
                  <a:rPr lang="en-US" dirty="0"/>
                  <a:t>then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m:rPr>
                        <m:nor/>
                      </m:rPr>
                      <a:rPr lang="en-US" dirty="0"/>
                      <m:t>	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 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61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Kochen-Specker </a:t>
            </a:r>
            <a:r>
              <a:rPr lang="en-US" dirty="0" smtClean="0"/>
              <a:t>Theorem</a:t>
            </a:r>
            <a:br>
              <a:rPr lang="en-US" dirty="0" smtClean="0"/>
            </a:br>
            <a:r>
              <a:rPr lang="en-US" dirty="0" smtClean="0"/>
              <a:t>with Finite Precision Measurement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50392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Theorem</a:t>
                </a:r>
                <a:r>
                  <a:rPr lang="en-US" dirty="0" smtClean="0"/>
                  <a:t> There is no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</m:oMath>
                </a14:m>
                <a:r>
                  <a:rPr lang="en-US" dirty="0" smtClean="0"/>
                  <a:t> when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&lt;1/3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b="1" dirty="0" smtClean="0"/>
                  <a:t>Proof</a:t>
                </a:r>
              </a:p>
              <a:p>
                <a:r>
                  <a:rPr lang="en-US" dirty="0" smtClean="0"/>
                  <a:t>Assume there exists a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</m:oMath>
                </a14:m>
                <a:r>
                  <a:rPr lang="en-US" dirty="0"/>
                  <a:t> when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&lt;1/3</m:t>
                    </m:r>
                  </m:oMath>
                </a14:m>
                <a:r>
                  <a:rPr lang="en-US" dirty="0" smtClean="0"/>
                  <a:t>, then we can define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</m:oMath>
                </a14:m>
                <a:r>
                  <a:rPr lang="en-US" dirty="0" smtClean="0"/>
                  <a:t> by</a:t>
                </a:r>
                <a:r>
                  <a:rPr lang="en-US" dirty="0"/>
                  <a:t/>
                </a:r>
                <a:br>
                  <a:rPr lang="en-US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 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m:rPr>
                                <m:nor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m:rPr>
                                <m:nor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 </m:t>
                            </m:r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⊆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 ;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　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&amp;1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 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m:rPr>
                                <m:nor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⊆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,1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 .</m:t>
                            </m:r>
                          </m:e>
                        </m:eqArr>
                      </m:e>
                    </m:d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</a:rPr>
                      <m:t>	</m:t>
                    </m:r>
                  </m:oMath>
                </a14:m>
                <a:endParaRPr lang="en-US" dirty="0"/>
              </a:p>
              <a:p>
                <a:r>
                  <a:rPr lang="en-US" dirty="0" smtClean="0"/>
                  <a:t>The essential part of the proof is to show 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implies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m:rPr>
                        <m:nor/>
                      </m:rPr>
                      <a:rPr lang="en-US" dirty="0"/>
                      <m:t>	</m:t>
                    </m:r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for </a:t>
                </a:r>
                <a:r>
                  <a:rPr lang="en-US" dirty="0"/>
                  <a:t>any orthogonal projector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0392" y="1825625"/>
                <a:ext cx="10515600" cy="4351338"/>
              </a:xfrm>
              <a:blipFill rotWithShape="0"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032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D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D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=0 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implies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D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  <m:r>
                        <m:rPr>
                          <m:nor/>
                        </m:rPr>
                        <a:rPr lang="en-US" dirty="0"/>
                        <m:t>	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32969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D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D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and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⇒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329699"/>
              </a:xfrm>
              <a:blipFill rotWithShape="0">
                <a:blip r:embed="rId4"/>
                <a:stretch>
                  <a:fillRect b="-1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>
            <a:off x="1803557" y="4077359"/>
            <a:ext cx="87576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Connector 9"/>
          <p:cNvSpPr/>
          <p:nvPr/>
        </p:nvSpPr>
        <p:spPr>
          <a:xfrm>
            <a:off x="1726283" y="4031191"/>
            <a:ext cx="77274" cy="9233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/>
          <p:cNvSpPr/>
          <p:nvPr/>
        </p:nvSpPr>
        <p:spPr>
          <a:xfrm>
            <a:off x="3424148" y="4028023"/>
            <a:ext cx="77274" cy="9233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Connector 11"/>
          <p:cNvSpPr/>
          <p:nvPr/>
        </p:nvSpPr>
        <p:spPr>
          <a:xfrm>
            <a:off x="5122013" y="4028023"/>
            <a:ext cx="77274" cy="9233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Connector 13"/>
          <p:cNvSpPr/>
          <p:nvPr/>
        </p:nvSpPr>
        <p:spPr>
          <a:xfrm>
            <a:off x="8786052" y="4031192"/>
            <a:ext cx="77274" cy="9233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Connector 14"/>
          <p:cNvSpPr/>
          <p:nvPr/>
        </p:nvSpPr>
        <p:spPr>
          <a:xfrm>
            <a:off x="10483917" y="4028024"/>
            <a:ext cx="77274" cy="9233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/>
              <p:cNvSpPr/>
              <p:nvPr/>
            </p:nvSpPr>
            <p:spPr>
              <a:xfrm>
                <a:off x="1447996" y="4060119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996" y="4060119"/>
                <a:ext cx="365806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/>
              <p:cNvSpPr/>
              <p:nvPr/>
            </p:nvSpPr>
            <p:spPr>
              <a:xfrm>
                <a:off x="3434393" y="4096490"/>
                <a:ext cx="3700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4393" y="4096490"/>
                <a:ext cx="370037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/>
              <p:cNvSpPr/>
              <p:nvPr/>
            </p:nvSpPr>
            <p:spPr>
              <a:xfrm>
                <a:off x="4911511" y="4120357"/>
                <a:ext cx="4982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1511" y="4120357"/>
                <a:ext cx="498277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/>
              <p:cNvSpPr/>
              <p:nvPr/>
            </p:nvSpPr>
            <p:spPr>
              <a:xfrm>
                <a:off x="8437692" y="3706443"/>
                <a:ext cx="7739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7692" y="3706443"/>
                <a:ext cx="773994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/>
              <p:cNvSpPr/>
              <p:nvPr/>
            </p:nvSpPr>
            <p:spPr>
              <a:xfrm>
                <a:off x="10324043" y="3709431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4043" y="3709431"/>
                <a:ext cx="365806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/>
          <p:cNvSpPr/>
          <p:nvPr/>
        </p:nvSpPr>
        <p:spPr>
          <a:xfrm>
            <a:off x="1764920" y="3768264"/>
            <a:ext cx="3395729" cy="305926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764920" y="4074190"/>
            <a:ext cx="1697864" cy="355261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8847177" y="4074190"/>
            <a:ext cx="1697864" cy="355261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tangle 25"/>
              <p:cNvSpPr/>
              <p:nvPr/>
            </p:nvSpPr>
            <p:spPr>
              <a:xfrm>
                <a:off x="2205741" y="3280841"/>
                <a:ext cx="25140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is in this area</a:t>
                </a:r>
                <a:endParaRPr lang="en-US" dirty="0"/>
              </a:p>
            </p:txBody>
          </p:sp>
        </mc:Choice>
        <mc:Fallback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5741" y="3280841"/>
                <a:ext cx="2514086" cy="369332"/>
              </a:xfrm>
              <a:prstGeom prst="rect">
                <a:avLst/>
              </a:prstGeom>
              <a:blipFill rotWithShape="0">
                <a:blip r:embed="rId10"/>
                <a:stretch>
                  <a:fillRect t="-8197" r="-121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ectangle 26"/>
              <p:cNvSpPr/>
              <p:nvPr/>
            </p:nvSpPr>
            <p:spPr>
              <a:xfrm>
                <a:off x="3766360" y="4725965"/>
                <a:ext cx="48320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should be in either one of these areas</a:t>
                </a:r>
                <a:endParaRPr lang="en-US" dirty="0"/>
              </a:p>
            </p:txBody>
          </p:sp>
        </mc:Choice>
        <mc:Fallback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6360" y="4725965"/>
                <a:ext cx="4832028" cy="369332"/>
              </a:xfrm>
              <a:prstGeom prst="rect">
                <a:avLst/>
              </a:prstGeom>
              <a:blipFill rotWithShape="0">
                <a:blip r:embed="rId11"/>
                <a:stretch>
                  <a:fillRect t="-8197" r="-25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ontent Placeholder 2"/>
              <p:cNvSpPr txBox="1">
                <a:spLocks/>
              </p:cNvSpPr>
              <p:nvPr/>
            </p:nvSpPr>
            <p:spPr>
              <a:xfrm>
                <a:off x="838200" y="5220814"/>
                <a:ext cx="10515600" cy="95834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D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2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220814"/>
                <a:ext cx="10515600" cy="958343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tangle 28"/>
              <p:cNvSpPr/>
              <p:nvPr/>
            </p:nvSpPr>
            <p:spPr>
              <a:xfrm>
                <a:off x="5890055" y="4082394"/>
                <a:ext cx="2226763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&lt;1−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0055" y="4082394"/>
                <a:ext cx="2226763" cy="61273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80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1304</TotalTime>
  <Words>85</Words>
  <Application>Microsoft Office PowerPoint</Application>
  <PresentationFormat>Widescreen</PresentationFormat>
  <Paragraphs>46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XITS Math</vt:lpstr>
      <vt:lpstr>Office Theme</vt:lpstr>
      <vt:lpstr>Kochen-Specker Theorem in QIVPM</vt:lpstr>
      <vt:lpstr>Quantum Interval-Valued Probability Measure (QIVPM)</vt:lpstr>
      <vt:lpstr>Kochen-Specker Theorem</vt:lpstr>
      <vt:lpstr>Finite Precision Measurement</vt:lpstr>
      <vt:lpstr>Kochen-Specker Theorem with Finite Precision Measurement</vt:lpstr>
      <vt:lpstr>μ^"D"  (P_0 )=μ^"D"  (P_1 )=0 "implies " μ^"D"  (P_0+P_1 )=0" "</vt:lpstr>
    </vt:vector>
  </TitlesOfParts>
  <Company>Indiana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戴淯琮</dc:creator>
  <cp:lastModifiedBy>戴淯琮</cp:lastModifiedBy>
  <cp:revision>63</cp:revision>
  <dcterms:created xsi:type="dcterms:W3CDTF">2017-06-19T21:48:31Z</dcterms:created>
  <dcterms:modified xsi:type="dcterms:W3CDTF">2017-06-21T17:46:18Z</dcterms:modified>
</cp:coreProperties>
</file>