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2" r:id="rId3"/>
    <p:sldId id="266" r:id="rId4"/>
    <p:sldId id="269" r:id="rId5"/>
    <p:sldId id="270" r:id="rId6"/>
    <p:sldId id="263" r:id="rId7"/>
    <p:sldId id="264" r:id="rId8"/>
    <p:sldId id="271" r:id="rId9"/>
    <p:sldId id="261" r:id="rId10"/>
    <p:sldId id="272" r:id="rId11"/>
    <p:sldId id="283" r:id="rId12"/>
    <p:sldId id="285" r:id="rId13"/>
    <p:sldId id="287" r:id="rId14"/>
    <p:sldId id="291" r:id="rId15"/>
    <p:sldId id="276" r:id="rId16"/>
    <p:sldId id="292" r:id="rId17"/>
    <p:sldId id="293" r:id="rId18"/>
    <p:sldId id="294" r:id="rId19"/>
    <p:sldId id="297" r:id="rId20"/>
    <p:sldId id="295" r:id="rId21"/>
    <p:sldId id="281" r:id="rId22"/>
    <p:sldId id="299" r:id="rId23"/>
    <p:sldId id="280" r:id="rId24"/>
    <p:sldId id="274" r:id="rId25"/>
    <p:sldId id="301" r:id="rId26"/>
    <p:sldId id="304" r:id="rId27"/>
    <p:sldId id="275" r:id="rId28"/>
    <p:sldId id="259" r:id="rId29"/>
    <p:sldId id="260" r:id="rId30"/>
    <p:sldId id="302" r:id="rId31"/>
    <p:sldId id="30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1E12A82F-F0E3-4461-BE5B-707C8CA2F141}">
          <p14:sldIdLst>
            <p14:sldId id="256"/>
          </p14:sldIdLst>
        </p14:section>
        <p14:section name="Interval-Valued Quantum Probabilities" id="{B11F37AE-DE06-4D02-9F44-498792825247}">
          <p14:sldIdLst>
            <p14:sldId id="262"/>
            <p14:sldId id="266"/>
            <p14:sldId id="269"/>
            <p14:sldId id="270"/>
            <p14:sldId id="263"/>
            <p14:sldId id="264"/>
            <p14:sldId id="271"/>
            <p14:sldId id="261"/>
            <p14:sldId id="272"/>
          </p14:sldIdLst>
        </p14:section>
        <p14:section name="Recover QRVPM and CIVPM as a special case" id="{29E3FE5F-DDF6-45F0-BFB2-6070129DB129}">
          <p14:sldIdLst>
            <p14:sldId id="283"/>
            <p14:sldId id="285"/>
            <p14:sldId id="287"/>
            <p14:sldId id="291"/>
          </p14:sldIdLst>
        </p14:section>
        <p14:section name="Core and Gleason's theorem" id="{EB4A07DE-6FD2-458B-84FD-CF318EF1C82A}">
          <p14:sldIdLst>
            <p14:sldId id="276"/>
            <p14:sldId id="292"/>
            <p14:sldId id="293"/>
            <p14:sldId id="294"/>
            <p14:sldId id="297"/>
            <p14:sldId id="295"/>
          </p14:sldIdLst>
        </p14:section>
        <p14:section name="Expectation Value and Kochen-Specker Theorem" id="{95A84B62-3EDD-4027-9F89-8BA5CDC87F1A}">
          <p14:sldIdLst>
            <p14:sldId id="281"/>
            <p14:sldId id="299"/>
            <p14:sldId id="280"/>
            <p14:sldId id="274"/>
            <p14:sldId id="301"/>
            <p14:sldId id="304"/>
            <p14:sldId id="275"/>
            <p14:sldId id="259"/>
            <p14:sldId id="260"/>
          </p14:sldIdLst>
        </p14:section>
        <p14:section name="Conclusion and Further Questions" id="{CFF8BD1D-81B0-44F7-8ABC-AB02DAFA59B8}">
          <p14:sldIdLst>
            <p14:sldId id="302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0147" autoAdjust="0"/>
  </p:normalViewPr>
  <p:slideViewPr>
    <p:cSldViewPr snapToGrid="0">
      <p:cViewPr varScale="1">
        <p:scale>
          <a:sx n="64" d="100"/>
          <a:sy n="64" d="100"/>
        </p:scale>
        <p:origin x="84" y="5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82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023B1-3AFF-46C4-97DC-7BEE883CD9D8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2074A-D558-494B-A640-3D74B9A19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66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BE3C3-7DB8-44EE-9555-F40C087B77CA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141C9-E3AF-4773-84E5-4C6860670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46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47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95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XITS font is required</a:t>
            </a:r>
            <a:r>
              <a:rPr lang="en-US" baseline="0" dirty="0" smtClean="0"/>
              <a:t> to display Formal Script (\</a:t>
            </a:r>
            <a:r>
              <a:rPr lang="en-US" baseline="0" dirty="0" err="1" smtClean="0"/>
              <a:t>mathscr</a:t>
            </a:r>
            <a:r>
              <a:rPr lang="en-US" baseline="0" dirty="0" smtClean="0"/>
              <a:t>) font correctly.</a:t>
            </a:r>
            <a:endParaRPr lang="en-US" dirty="0" smtClean="0"/>
          </a:p>
          <a:p>
            <a:r>
              <a:rPr lang="en-US" dirty="0" smtClean="0"/>
              <a:t>https://www.ctan.org/tex-archive/fonts/xits/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41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56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79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07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</a:t>
            </a:r>
            <a:r>
              <a:rPr lang="en-US" baseline="0" dirty="0" smtClean="0"/>
              <a:t> </a:t>
            </a:r>
            <a:r>
              <a:rPr lang="en-US" dirty="0" smtClean="0"/>
              <a:t>cryptodeterministic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22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36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6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3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1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3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68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0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6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0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5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1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2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8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3BEE1-3E90-49E5-9A2E-FAD1B5091927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NUL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50.png"/><Relationship Id="rId7" Type="http://schemas.openxmlformats.org/officeDocument/2006/relationships/image" Target="../media/image80.png"/><Relationship Id="rId12" Type="http://schemas.openxmlformats.org/officeDocument/2006/relationships/image" Target="../media/image1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20.png"/><Relationship Id="rId5" Type="http://schemas.openxmlformats.org/officeDocument/2006/relationships/image" Target="../media/image60.png"/><Relationship Id="rId10" Type="http://schemas.openxmlformats.org/officeDocument/2006/relationships/image" Target="../media/image110.png"/><Relationship Id="rId4" Type="http://schemas.openxmlformats.org/officeDocument/2006/relationships/image" Target="../media/image61.png"/><Relationship Id="rId9" Type="http://schemas.openxmlformats.org/officeDocument/2006/relationships/image" Target="../media/image100.png"/><Relationship Id="rId14" Type="http://schemas.openxmlformats.org/officeDocument/2006/relationships/image" Target="../media/image1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Quantum</a:t>
            </a:r>
            <a:r>
              <a:rPr lang="en-US"/>
              <a:t> </a:t>
            </a:r>
            <a:r>
              <a:rPr lang="en-US" smtClean="0">
                <a:solidFill>
                  <a:schemeClr val="accent2"/>
                </a:solidFill>
              </a:rPr>
              <a:t>Interval</a:t>
            </a:r>
            <a:r>
              <a:rPr lang="en-US" smtClean="0"/>
              <a:t>-Valued Probabilities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Contextuality and the Born Rule</a:t>
            </a:r>
          </a:p>
        </p:txBody>
      </p:sp>
    </p:spTree>
    <p:extLst>
      <p:ext uri="{BB962C8B-B14F-4D97-AF65-F5344CB8AC3E}">
        <p14:creationId xmlns:p14="http://schemas.microsoft.com/office/powerpoint/2010/main" val="42347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Main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recover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/>
              <a:t>VPM and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 as a special case of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</a:p>
          <a:p>
            <a:r>
              <a:rPr lang="en-US" dirty="0" smtClean="0"/>
              <a:t>Can we define </a:t>
            </a:r>
            <a:r>
              <a:rPr lang="en-US" dirty="0" smtClean="0">
                <a:solidFill>
                  <a:schemeClr val="accent2"/>
                </a:solidFill>
              </a:rPr>
              <a:t>convexity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2"/>
                </a:solidFill>
              </a:rPr>
              <a:t>core</a:t>
            </a:r>
            <a:r>
              <a:rPr lang="en-US" dirty="0" smtClean="0"/>
              <a:t> 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 smtClean="0"/>
              <a:t>Does a convex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 </a:t>
            </a:r>
            <a:r>
              <a:rPr lang="en-US" dirty="0" smtClean="0"/>
              <a:t>have a </a:t>
            </a:r>
            <a:r>
              <a:rPr lang="en-US" dirty="0" smtClean="0">
                <a:solidFill>
                  <a:schemeClr val="accent2"/>
                </a:solidFill>
              </a:rPr>
              <a:t>nonempty core</a:t>
            </a:r>
            <a:r>
              <a:rPr lang="en-US" dirty="0" smtClean="0"/>
              <a:t> and a </a:t>
            </a:r>
            <a:r>
              <a:rPr lang="en-US" dirty="0" smtClean="0">
                <a:solidFill>
                  <a:schemeClr val="accent2"/>
                </a:solidFill>
              </a:rPr>
              <a:t>expectation value (</a:t>
            </a:r>
            <a:r>
              <a:rPr lang="en-US" dirty="0">
                <a:solidFill>
                  <a:schemeClr val="accent2"/>
                </a:solidFill>
              </a:rPr>
              <a:t>Choquet integral)</a:t>
            </a:r>
            <a:r>
              <a:rPr lang="en-US" dirty="0" smtClean="0"/>
              <a:t>?</a:t>
            </a:r>
          </a:p>
          <a:p>
            <a:r>
              <a:rPr lang="en-US" dirty="0" smtClean="0"/>
              <a:t>Can we define a </a:t>
            </a:r>
            <a:r>
              <a:rPr lang="en-US" dirty="0" smtClean="0">
                <a:solidFill>
                  <a:srgbClr val="FF0000"/>
                </a:solidFill>
              </a:rPr>
              <a:t>Born rule</a:t>
            </a:r>
            <a:r>
              <a:rPr lang="en-US" dirty="0" smtClean="0"/>
              <a:t> 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/>
              <a:t>Can we have </a:t>
            </a:r>
            <a:r>
              <a:rPr lang="en-US" dirty="0">
                <a:solidFill>
                  <a:srgbClr val="FF0000"/>
                </a:solidFill>
              </a:rPr>
              <a:t>Gleason’s theorem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 smtClean="0"/>
              <a:t>Since there is a tension between </a:t>
            </a:r>
            <a:r>
              <a:rPr lang="en-US" dirty="0" smtClean="0">
                <a:solidFill>
                  <a:schemeClr val="accent2"/>
                </a:solidFill>
              </a:rPr>
              <a:t>finite precision measurement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contextuality</a:t>
            </a:r>
            <a:r>
              <a:rPr lang="en-US" dirty="0" smtClean="0"/>
              <a:t>, can we have a </a:t>
            </a:r>
            <a:r>
              <a:rPr lang="en-US" dirty="0" smtClean="0">
                <a:solidFill>
                  <a:srgbClr val="FF0000"/>
                </a:solidFill>
              </a:rPr>
              <a:t>Kochen-Specker theorem</a:t>
            </a:r>
            <a:r>
              <a:rPr lang="en-US" dirty="0" smtClean="0"/>
              <a:t> 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235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/>
              <a:t>VPM and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 as a special </a:t>
            </a:r>
            <a:r>
              <a:rPr lang="en-US" dirty="0" smtClean="0"/>
              <a:t>case of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we can define </a:t>
            </a:r>
            <a:r>
              <a:rPr lang="en-US" dirty="0" smtClean="0">
                <a:solidFill>
                  <a:schemeClr val="accent2"/>
                </a:solidFill>
              </a:rPr>
              <a:t>convexity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 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53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Precise Limit: </a:t>
                </a:r>
                <a:br>
                  <a:rPr lang="en-US" dirty="0" smtClean="0"/>
                </a:br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XITS Math" panose="02000503000000000000" pitchFamily="50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XITS Math" panose="02000503000000000000" pitchFamily="50" charset="0"/>
                                <a:ea typeface="XITS Math" panose="02000503000000000000" pitchFamily="50" charset="0"/>
                                <a:cs typeface="XITS Math" panose="02000503000000000000" pitchFamily="50" charset="0"/>
                              </a:rPr>
                              <m:t>ℐ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Quantum </a:t>
            </a:r>
            <a:r>
              <a:rPr lang="en-US" dirty="0" smtClean="0">
                <a:solidFill>
                  <a:schemeClr val="accent2"/>
                </a:solidFill>
              </a:rPr>
              <a:t>Real</a:t>
            </a:r>
            <a:r>
              <a:rPr lang="en-US" dirty="0" smtClean="0"/>
              <a:t>-Valued Probability </a:t>
            </a:r>
            <a:r>
              <a:rPr lang="en-US" dirty="0"/>
              <a:t>Measure </a:t>
            </a:r>
            <a:r>
              <a:rPr lang="en-US" dirty="0" smtClean="0"/>
              <a:t>(Q</a:t>
            </a:r>
            <a:r>
              <a:rPr lang="en-US" dirty="0" smtClean="0">
                <a:solidFill>
                  <a:schemeClr val="accent2"/>
                </a:solidFill>
              </a:rPr>
              <a:t>R</a:t>
            </a:r>
            <a:r>
              <a:rPr lang="en-US" dirty="0" smtClean="0"/>
              <a:t>VPM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endParaRPr lang="en-US" b="1" dirty="0" smtClean="0"/>
              </a:p>
              <a:p>
                <a:pPr>
                  <a:lnSpc>
                    <a:spcPct val="105000"/>
                  </a:lnSpc>
                </a:pPr>
                <a:r>
                  <a:rPr lang="en-US" dirty="0" smtClean="0"/>
                  <a:t>The Born rule and Gleason’s </a:t>
                </a:r>
                <a:r>
                  <a:rPr lang="en-US" dirty="0"/>
                  <a:t>theorem </a:t>
                </a:r>
                <a:r>
                  <a:rPr lang="en-US" dirty="0" smtClean="0"/>
                  <a:t>are </a:t>
                </a:r>
                <a:r>
                  <a:rPr lang="en-US" dirty="0"/>
                  <a:t>applied.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Quantum </a:t>
            </a:r>
            <a:r>
              <a:rPr lang="en-US" dirty="0" smtClean="0">
                <a:solidFill>
                  <a:schemeClr val="accent2"/>
                </a:solidFill>
              </a:rPr>
              <a:t>Interval</a:t>
            </a:r>
            <a:r>
              <a:rPr lang="en-US" dirty="0" smtClean="0"/>
              <a:t>-Valued </a:t>
            </a:r>
            <a:r>
              <a:rPr lang="en-US" dirty="0"/>
              <a:t>Probability </a:t>
            </a:r>
            <a:r>
              <a:rPr lang="en-US" dirty="0" smtClean="0"/>
              <a:t>Measure (Q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199" y="2505075"/>
                <a:ext cx="5357814" cy="368458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"/>
                            <m:ctrlPr>
                              <a:rPr lang="en-US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XITS Math" panose="02000503000000000000" pitchFamily="50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XITS Math" panose="02000503000000000000" pitchFamily="50" charset="0"/>
                                <a:ea typeface="XITS Math" panose="02000503000000000000" pitchFamily="50" charset="0"/>
                                <a:cs typeface="XITS Math" panose="02000503000000000000" pitchFamily="50" charset="0"/>
                              </a:rPr>
                              <m:t>ℐ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∞</m:t>
                        </m:r>
                      </m:sub>
                    </m:sSub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endParaRPr lang="en-US" b="1" dirty="0" smtClean="0"/>
              </a:p>
              <a:p>
                <a:pPr>
                  <a:lnSpc>
                    <a:spcPct val="105000"/>
                  </a:lnSpc>
                </a:pPr>
                <a:r>
                  <a:rPr lang="en-US" dirty="0" smtClean="0"/>
                  <a:t>The </a:t>
                </a:r>
                <a:r>
                  <a:rPr lang="en-US" dirty="0"/>
                  <a:t>Born rule and </a:t>
                </a:r>
                <a:r>
                  <a:rPr lang="en-US" dirty="0" smtClean="0"/>
                  <a:t>Gleason’s theorem are applied.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199" y="2505075"/>
                <a:ext cx="5357814" cy="3684588"/>
              </a:xfrm>
              <a:blipFill rotWithShape="0">
                <a:blip r:embed="rId4"/>
                <a:stretch>
                  <a:fillRect l="-1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-Right Arrow 6"/>
          <p:cNvSpPr/>
          <p:nvPr/>
        </p:nvSpPr>
        <p:spPr>
          <a:xfrm>
            <a:off x="3335628" y="3155323"/>
            <a:ext cx="4790941" cy="1441061"/>
          </a:xfrm>
          <a:prstGeom prst="leftRightArrow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</a:rPr>
              <a:t>One-to-one correspondence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75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Limit:</a:t>
            </a:r>
            <a:br>
              <a:rPr lang="en-US" dirty="0"/>
            </a:br>
            <a:r>
              <a:rPr lang="en-US" dirty="0"/>
              <a:t>On a commuting sub-event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Consider event space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all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projectors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on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linear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subspace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US" dirty="0" smtClean="0"/>
                  <a:t> is called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sub-event space</a:t>
                </a:r>
                <a:r>
                  <a:rPr lang="en-US" dirty="0" smtClean="0"/>
                  <a:t> if: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any projector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, we have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each pair of orthogonal projections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A </a:t>
                </a:r>
                <a:r>
                  <a:rPr lang="en-US" dirty="0"/>
                  <a:t>sub-event </a:t>
                </a:r>
                <a:r>
                  <a:rPr lang="en-US" dirty="0" smtClean="0"/>
                  <a:t>space is called </a:t>
                </a:r>
                <a:r>
                  <a:rPr lang="en-US" dirty="0">
                    <a:solidFill>
                      <a:srgbClr val="FF0000"/>
                    </a:solidFill>
                  </a:rPr>
                  <a:t>commuting</a:t>
                </a:r>
                <a:r>
                  <a:rPr lang="en-US" dirty="0"/>
                  <a:t> </a:t>
                </a:r>
                <a:r>
                  <a:rPr lang="en-US" dirty="0" smtClean="0"/>
                  <a:t>if all projectors in it are mutually commuting.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98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Limit:</a:t>
            </a:r>
            <a:br>
              <a:rPr lang="en-US" dirty="0"/>
            </a:br>
            <a:r>
              <a:rPr lang="en-US" dirty="0"/>
              <a:t>On a commuting sub-event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82016102"/>
                  </p:ext>
                </p:extLst>
              </p:nvPr>
            </p:nvGraphicFramePr>
            <p:xfrm>
              <a:off x="838200" y="1825625"/>
              <a:ext cx="10515600" cy="41251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Space: Finite Set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≥3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Power Set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/>
                          </a:r>
                          <a:b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a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commuting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sub-event space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Infinitely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Precise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Real-valued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Gleason’s Theorem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Radon-Nikodym derivative w.r.t.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 counting measure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∀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𝜇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∃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1800" b="0" i="1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Finite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-Precision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Interval-valued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XITS Math" panose="02000503000000000000" pitchFamily="50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XITS Math" panose="02000503000000000000" pitchFamily="50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ℐ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5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Convexity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9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/>
                          </a:r>
                          <a:br>
                            <a:rPr lang="en-US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for any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dirty="0"/>
                            <a:t>any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commuting</a:t>
                          </a:r>
                          <a:r>
                            <a:rPr 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.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Above</a:t>
                          </a:r>
                          <a:r>
                            <a:rPr lang="en-US" baseline="0" dirty="0" smtClean="0"/>
                            <a:t> a</a:t>
                          </a:r>
                          <a:r>
                            <a:rPr lang="en-US" dirty="0" smtClean="0"/>
                            <a:t>pplied to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nor/>
                                </m:rPr>
                                <a:rPr lang="en-US" dirty="0" smtClean="0">
                                  <a:solidFill>
                                    <a:schemeClr val="tx1"/>
                                  </a:solidFill>
                                  <a:latin typeface="XITS Math" panose="02000503000000000000" pitchFamily="50" charset="0"/>
                                  <a:ea typeface="XITS Math" panose="02000503000000000000" pitchFamily="50" charset="0"/>
                                  <a:cs typeface="XITS Math" panose="02000503000000000000" pitchFamily="50" charset="0"/>
                                </a:rPr>
                                <m:t>ℐ</m:t>
                              </m:r>
                            </m:oMath>
                          </a14:m>
                          <a:r>
                            <a:rPr lang="en-US" dirty="0" smtClean="0"/>
                            <a:t> as well.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82016102"/>
                  </p:ext>
                </p:extLst>
              </p:nvPr>
            </p:nvGraphicFramePr>
            <p:xfrm>
              <a:off x="838200" y="1825625"/>
              <a:ext cx="10515600" cy="41251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33846" r="-100521" b="-224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33846" r="-696" b="-224103"/>
                          </a:stretch>
                        </a:blipFill>
                      </a:tcPr>
                    </a:tc>
                  </a:tr>
                  <a:tr h="3722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420968" r="-200870" b="-6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20968" r="-100521" b="-6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20968" r="-696" b="-604839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Gleason’s Theorem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Radon-Nikodym derivative w.r.t.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 counting measure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307619" r="-696" b="-25714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701639" r="-200870" b="-3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701639" r="-100521" b="-3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701639" r="-696" b="-342623"/>
                          </a:stretch>
                        </a:blipFill>
                      </a:tcPr>
                    </a:tc>
                  </a:tr>
                  <a:tr h="11824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Convexity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252062" r="-100521" b="-77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252062" r="-696" b="-773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Left-Right Arrow 6"/>
          <p:cNvSpPr/>
          <p:nvPr/>
        </p:nvSpPr>
        <p:spPr>
          <a:xfrm>
            <a:off x="7624293" y="3400023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7624293" y="3888200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7624293" y="4431311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Left-Right Arrow 9"/>
          <p:cNvSpPr/>
          <p:nvPr/>
        </p:nvSpPr>
        <p:spPr>
          <a:xfrm>
            <a:off x="7624293" y="5191043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Left-Right Arrow 10"/>
          <p:cNvSpPr/>
          <p:nvPr/>
        </p:nvSpPr>
        <p:spPr>
          <a:xfrm>
            <a:off x="7624293" y="2633851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65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Core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Gleason’s theorem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unify the idea of </a:t>
            </a:r>
            <a:r>
              <a:rPr lang="en-US" dirty="0" smtClean="0">
                <a:solidFill>
                  <a:schemeClr val="accent2"/>
                </a:solidFill>
              </a:rPr>
              <a:t>core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Gleason’s theorem</a:t>
            </a:r>
            <a:r>
              <a:rPr lang="en-US" dirty="0" smtClean="0"/>
              <a:t> into the states consistent with a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3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Core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Gleason’s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20807637"/>
                  </p:ext>
                </p:extLst>
              </p:nvPr>
            </p:nvGraphicFramePr>
            <p:xfrm>
              <a:off x="838200" y="1825625"/>
              <a:ext cx="10515600" cy="41525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“Classical”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/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is a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commuting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sub-event space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Infinitely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Precise “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Real”-valued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"/>
                                        <m:endChr m:val=""/>
                                        <m:ctrlPr>
                                          <a:rPr lang="en-US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XITS Math" panose="02000503000000000000" pitchFamily="50" charset="0"/>
                                            <a:ea typeface="XITS Math" panose="02000503000000000000" pitchFamily="50" charset="0"/>
                                            <a:cs typeface="XITS Math" panose="02000503000000000000" pitchFamily="50" charset="0"/>
                                          </a:rPr>
                                          <m:t>ℐ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∞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∣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"/>
                                        <m:endChr m:val=""/>
                                        <m:ctrlPr>
                                          <a:rPr lang="en-US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XITS Math" panose="02000503000000000000" pitchFamily="50" charset="0"/>
                                            <a:ea typeface="XITS Math" panose="02000503000000000000" pitchFamily="50" charset="0"/>
                                            <a:cs typeface="XITS Math" panose="02000503000000000000" pitchFamily="50" charset="0"/>
                                          </a:rPr>
                                          <m:t>ℐ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"/>
                                        <m:endChr m:val=""/>
                                        <m:ctrlPr>
                                          <a:rPr lang="en-US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XITS Math" panose="02000503000000000000" pitchFamily="50" charset="0"/>
                                            <a:ea typeface="XITS Math" panose="02000503000000000000" pitchFamily="50" charset="0"/>
                                            <a:cs typeface="XITS Math" panose="02000503000000000000" pitchFamily="50" charset="0"/>
                                          </a:rPr>
                                          <m:t>ℐ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Gleason’s Theorem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∀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∃</m:t>
                                </m: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kern="120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nor/>
                                          </m:rPr>
                                          <a:rPr lang="en-US" sz="1800" b="0" i="0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B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∀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∃!</m:t>
                                </m: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kern="120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nor/>
                                          </m:rPr>
                                          <a:rPr lang="en-US" sz="1800" b="0" i="0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B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Finite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-Precision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Interval-valued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XITS Math" panose="02000503000000000000" pitchFamily="50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XITS Math" panose="02000503000000000000" pitchFamily="50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ℐ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Core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20807637"/>
                  </p:ext>
                </p:extLst>
              </p:nvPr>
            </p:nvGraphicFramePr>
            <p:xfrm>
              <a:off x="838200" y="1825625"/>
              <a:ext cx="10515600" cy="41525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“Classical”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44000" r="-200870" b="-3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4000" r="-100521" b="-3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4000" r="-696" b="-316000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205714" r="-200870" b="-3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205714" r="-100521" b="-3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205714" r="-696" b="-351429"/>
                          </a:stretch>
                        </a:blipFill>
                      </a:tcPr>
                    </a:tc>
                  </a:tr>
                  <a:tr h="4994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Gleason’s Theorem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391463" r="-100521" b="-3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391463" r="-696" b="-35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660656" r="-200870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660656" r="-100521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660656" r="-696" b="-370492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Core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41905" r="-100521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7167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82203" r="-100521" b="-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82203" r="-696" b="-25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Right Arrow 11"/>
          <p:cNvSpPr/>
          <p:nvPr/>
        </p:nvSpPr>
        <p:spPr>
          <a:xfrm>
            <a:off x="5547360" y="688530"/>
            <a:ext cx="1048512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93408" y="578129"/>
            <a:ext cx="38901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Consistent State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5145024" y="365125"/>
            <a:ext cx="304800" cy="11954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1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Convexity</a:t>
            </a:r>
            <a:r>
              <a:rPr lang="en-US" dirty="0" smtClean="0"/>
              <a:t> vs Consistent State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43153197"/>
                  </p:ext>
                </p:extLst>
              </p:nvPr>
            </p:nvGraphicFramePr>
            <p:xfrm>
              <a:off x="838200" y="1825625"/>
              <a:ext cx="10515600" cy="43947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“Classical”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/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is a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commuting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sub-event space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Finite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-Precision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Interval-valued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XITS Math" panose="02000503000000000000" pitchFamily="50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XITS Math" panose="02000503000000000000" pitchFamily="50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ℐ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Convexity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/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for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any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commuting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Core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Theorem</a:t>
                          </a:r>
                          <a:r>
                            <a:rPr lang="en-US" baseline="0" dirty="0" smtClean="0">
                              <a:solidFill>
                                <a:schemeClr val="accent2"/>
                              </a:solidFill>
                            </a:rPr>
                            <a:t> (Shapley)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If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is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convex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, then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Theorem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for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If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is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convex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, then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∃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convex</a:t>
                          </a:r>
                          <a:r>
                            <a:rPr lang="en-US" b="0" dirty="0" smtClean="0"/>
                            <a:t>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43153197"/>
                  </p:ext>
                </p:extLst>
              </p:nvPr>
            </p:nvGraphicFramePr>
            <p:xfrm>
              <a:off x="838200" y="1825625"/>
              <a:ext cx="10515600" cy="43947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“Classical”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44000" r="-200870" b="-3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4000" r="-100521" b="-3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4000" r="-696" b="-35066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354098" r="-200870" b="-7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354098" r="-100521" b="-7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354098" r="-696" b="-762295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Convexity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0043" t="-263810" r="-348" b="-3428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Core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363810" r="-100521" b="-2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Theorem</a:t>
                          </a:r>
                          <a:r>
                            <a:rPr lang="en-US" baseline="0" dirty="0" smtClean="0">
                              <a:solidFill>
                                <a:schemeClr val="accent2"/>
                              </a:solidFill>
                            </a:rPr>
                            <a:t> (Shapley)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798361" r="-100521" b="-3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7167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64407" r="-100521" b="-64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64407" r="-696" b="-6440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Theorem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for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1091803" r="-10052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1091803" r="-696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6931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2"/>
                </a:solidFill>
              </a:rPr>
              <a:t>Convex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 Without a Consistent State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accent2"/>
                        </a:solidFill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defined by: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+′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+′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+′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+′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otherwise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It is straightforward to verify that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 is a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convex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I</a:t>
                </a:r>
                <a:r>
                  <a:rPr lang="en-US" dirty="0" smtClean="0"/>
                  <a:t>VPM.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Suppose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ba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</m:d>
                  </m:oMath>
                </a14:m>
                <a:r>
                  <a:rPr lang="en-US" dirty="0" smtClean="0"/>
                  <a:t>, it must satisfy an impossible condition: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sepChr m:val="∣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sepChr m:val="∣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.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Similarly, there is no mixed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ba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40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00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Approximating </a:t>
            </a:r>
            <a:r>
              <a:rPr lang="en-US" dirty="0" smtClean="0">
                <a:solidFill>
                  <a:srgbClr val="FF0000"/>
                </a:solidFill>
              </a:rPr>
              <a:t>Gleason’s Theorem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Although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Gleason’s theorem</a:t>
                </a:r>
                <a:r>
                  <a:rPr lang="en-US" dirty="0" smtClean="0"/>
                  <a:t> does not hold for every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I</a:t>
                </a:r>
                <a:r>
                  <a:rPr lang="en-US" dirty="0" smtClean="0"/>
                  <a:t>VPM, for certain class of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I</a:t>
                </a:r>
                <a:r>
                  <a:rPr lang="en-US" dirty="0" smtClean="0"/>
                  <a:t>VPMs, we can still approximate it.</a:t>
                </a:r>
              </a:p>
              <a:p>
                <a:r>
                  <a:rPr lang="en-US" dirty="0" smtClean="0"/>
                  <a:t>A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 is called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totally mixed state</a:t>
                </a:r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 smtClean="0"/>
                  <a:t>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norm</a:t>
                </a:r>
                <a:r>
                  <a:rPr lang="en-US" dirty="0" smtClean="0"/>
                  <a:t> of 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sepChr m:val="∣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Consider the following collection of intervals: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XITS Math" panose="02000503000000000000" pitchFamily="50" charset="0"/>
                                <a:ea typeface="XITS Math" panose="02000503000000000000" pitchFamily="50" charset="0"/>
                                <a:cs typeface="XITS Math" panose="02000503000000000000" pitchFamily="50" charset="0"/>
                              </a:rPr>
                              <m:t>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=0,…,2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which are overlapping intervals with length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 smtClean="0"/>
                  <a:t> except end points.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62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Models (Big Picture)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5522292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Space: Finite Set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Power Set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Infinitely</a:t>
                          </a:r>
                          <a:r>
                            <a:rPr lang="en-US" baseline="0" dirty="0" smtClean="0"/>
                            <a:t> Precise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dirty="0" smtClean="0"/>
                            <a:t>-valued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Finite</a:t>
                          </a:r>
                          <a:r>
                            <a:rPr lang="en-US" baseline="0" dirty="0" smtClean="0"/>
                            <a:t>-Precision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dirty="0" smtClean="0"/>
                            <a:t>-valued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XITS Math" panose="02000503000000000000" pitchFamily="50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ℐ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ℓ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⊆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5522292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44000" r="-100521" b="-2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44000" r="-696" b="-270667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110204" r="-20087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110204" r="-100521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110204" r="-696" b="-107143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211282" r="-200870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211282" r="-100521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211282" r="-696" b="-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ight Arrow 2"/>
          <p:cNvSpPr/>
          <p:nvPr/>
        </p:nvSpPr>
        <p:spPr>
          <a:xfrm>
            <a:off x="7611413" y="1931832"/>
            <a:ext cx="540913" cy="20606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2434107" y="4082603"/>
            <a:ext cx="373487" cy="476519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Approximating </a:t>
            </a:r>
            <a:r>
              <a:rPr lang="en-US" dirty="0">
                <a:solidFill>
                  <a:srgbClr val="FF0000"/>
                </a:solidFill>
              </a:rPr>
              <a:t>Gleason’s Theorem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𝜄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XITS Math" panose="02000503000000000000" pitchFamily="50" charset="0"/>
                                <a:ea typeface="XITS Math" panose="02000503000000000000" pitchFamily="50" charset="0"/>
                                <a:cs typeface="XITS Math" panose="02000503000000000000" pitchFamily="50" charset="0"/>
                              </a:rPr>
                              <m:t>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is defined by: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𝜄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b="0" dirty="0" smtClean="0"/>
                  <a:t> </a:t>
                </a:r>
                <a:br>
                  <a:rPr lang="en-US" b="0" dirty="0" smtClean="0"/>
                </a:br>
                <a:r>
                  <a:rPr lang="en-US" b="0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 smtClean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𝜄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 </m:t>
                    </m:r>
                  </m:oMath>
                </a14:m>
                <a:r>
                  <a:rPr lang="en-US" dirty="0" smtClean="0"/>
                  <a:t>, where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satisfies one of the following.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even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+0.5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odd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+0.5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Given a </a:t>
                </a:r>
                <a:r>
                  <a:rPr lang="en-US" dirty="0">
                    <a:solidFill>
                      <a:srgbClr val="FF0000"/>
                    </a:solidFill>
                  </a:rPr>
                  <a:t>totally mixed state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on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-dimensional Hilbert space, </a:t>
                </a:r>
                <a:r>
                  <a:rPr lang="en-US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𝜄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∘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rgbClr val="FF0000"/>
                    </a:solidFill>
                  </a:rPr>
                  <a:t>Q</a:t>
                </a:r>
                <a:r>
                  <a:rPr lang="en-US" dirty="0">
                    <a:solidFill>
                      <a:schemeClr val="accent2"/>
                    </a:solidFill>
                  </a:rPr>
                  <a:t>I</a:t>
                </a:r>
                <a:r>
                  <a:rPr lang="en-US" dirty="0"/>
                  <a:t>VPM.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𝑑𝑛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𝜄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∘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B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𝜄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∘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B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59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Expectation Value</a:t>
            </a:r>
            <a:r>
              <a:rPr lang="en-US" dirty="0" smtClean="0"/>
              <a:t> </a:t>
            </a:r>
            <a:r>
              <a:rPr lang="en-US" dirty="0"/>
              <a:t>and the </a:t>
            </a:r>
            <a:r>
              <a:rPr lang="en-US" dirty="0" smtClean="0">
                <a:solidFill>
                  <a:srgbClr val="FF0000"/>
                </a:solidFill>
              </a:rPr>
              <a:t>Kochen-Specker </a:t>
            </a:r>
            <a:r>
              <a:rPr lang="en-US" dirty="0">
                <a:solidFill>
                  <a:srgbClr val="FF0000"/>
                </a:solidFill>
              </a:rPr>
              <a:t>theorem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Yes, a </a:t>
            </a:r>
            <a:r>
              <a:rPr lang="en-US" dirty="0" smtClean="0">
                <a:solidFill>
                  <a:schemeClr val="accent2"/>
                </a:solidFill>
              </a:rPr>
              <a:t>convex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 has </a:t>
            </a:r>
            <a:r>
              <a:rPr lang="en-US" dirty="0" smtClean="0"/>
              <a:t>an </a:t>
            </a:r>
            <a:r>
              <a:rPr lang="en-US" dirty="0" smtClean="0">
                <a:solidFill>
                  <a:schemeClr val="accent2"/>
                </a:solidFill>
              </a:rPr>
              <a:t>expectation value</a:t>
            </a:r>
            <a:r>
              <a:rPr lang="en-US" dirty="0"/>
              <a:t>, and </a:t>
            </a:r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Kochen-Specker Theorem</a:t>
            </a:r>
            <a:r>
              <a:rPr lang="en-US" dirty="0"/>
              <a:t> still works even consider finite precision measurement modelled by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Observable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Sub-event Space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an </a:t>
                </a:r>
                <a:r>
                  <a:rPr lang="en-US" dirty="0">
                    <a:solidFill>
                      <a:srgbClr val="FF0000"/>
                    </a:solidFill>
                  </a:rPr>
                  <a:t>observable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𝐎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with spectral decomposition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sub-event space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US" dirty="0" smtClean="0"/>
                  <a:t> is called a </a:t>
                </a:r>
                <a:r>
                  <a:rPr lang="en-US" dirty="0">
                    <a:solidFill>
                      <a:srgbClr val="FF0000"/>
                    </a:solidFill>
                  </a:rPr>
                  <a:t>sub-event space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induced by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𝐎</m:t>
                    </m:r>
                  </m:oMath>
                </a14:m>
                <a:r>
                  <a:rPr lang="en-US" dirty="0" smtClean="0"/>
                  <a:t> if it is the minimal sub-event space containing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must be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commuting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2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Expectation Value (Choquet integral)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Classical</a:t>
            </a:r>
            <a:r>
              <a:rPr lang="en-US" dirty="0"/>
              <a:t> Interval-Valued Probability Measure (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IVPM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95000"/>
                  </a:lnSpc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For every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convex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IVPM</a:t>
                </a:r>
                <a:r>
                  <a:rPr lang="en-US" dirty="0">
                    <a:solidFill>
                      <a:schemeClr val="tx1"/>
                    </a:solidFill>
                  </a:rPr>
                  <a:t>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any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random variable 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then</a:t>
                </a:r>
                <a:r>
                  <a:rPr lang="en-US" dirty="0">
                    <a:solidFill>
                      <a:schemeClr val="tx1"/>
                    </a:solidFill>
                  </a:rPr>
                  <a:t/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ⅆ</m:t>
                      </m:r>
                      <m:bar>
                        <m:barPr>
                          <m:pos m:val="top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ba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core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</m:e>
                                  </m:d>
                                </m:lim>
                              </m:limLow>
                            </m:fNam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nary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func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core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</m:e>
                                  </m:d>
                                </m:lim>
                              </m:limLow>
                            </m:fNam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nary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891" t="-2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/>
              <a:t>Interval-Valued Probability Measure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IVPM)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For every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convex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/>
                  <a:t>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/>
                  <a:t> and any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observable</a:t>
                </a:r>
                <a:r>
                  <a:rPr lang="en-US" dirty="0">
                    <a:solidFill>
                      <a:srgbClr val="FF0000"/>
                    </a:solidFill>
                  </a:rPr>
                  <a:t> 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𝐎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inducing a sub-event 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, then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𝐎</m:t>
                              </m:r>
                            </m:e>
                          </m:d>
                        </m:e>
                        <m:sub>
                          <m:bar>
                            <m:barPr>
                              <m:pos m:val="to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ba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ℰ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𝐎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ℰ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𝐎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471" t="-1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38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Kochen-Specker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Kochen-Specker theorem</a:t>
                </a:r>
                <a:r>
                  <a:rPr lang="en-US" dirty="0" smtClean="0"/>
                  <a:t> claims quantum theory cannot be simulated by a non-contextual hidden variable theory, i.e.,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There is no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I</a:t>
                </a:r>
                <a:r>
                  <a:rPr lang="en-US" dirty="0" smtClean="0"/>
                  <a:t>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means the </a:t>
                </a:r>
                <a:r>
                  <a:rPr lang="en-US" dirty="0"/>
                  <a:t>hidden variable </a:t>
                </a:r>
                <a:r>
                  <a:rPr lang="en-US" dirty="0" smtClean="0"/>
                  <a:t>theory is deterministic so that this kind of </a:t>
                </a:r>
                <a:r>
                  <a:rPr lang="en-US" dirty="0">
                    <a:solidFill>
                      <a:srgbClr val="FF0000"/>
                    </a:solidFill>
                  </a:rPr>
                  <a:t>Q</a:t>
                </a:r>
                <a:r>
                  <a:rPr lang="en-US" dirty="0">
                    <a:solidFill>
                      <a:schemeClr val="accent2"/>
                    </a:solidFill>
                  </a:rPr>
                  <a:t>I</a:t>
                </a:r>
                <a:r>
                  <a:rPr lang="en-US" dirty="0"/>
                  <a:t>VPM </a:t>
                </a:r>
                <a:r>
                  <a:rPr lang="en-US" dirty="0" smtClean="0"/>
                  <a:t>is called cryptodeterministic.</a:t>
                </a:r>
              </a:p>
              <a:p>
                <a:r>
                  <a:rPr lang="en-US" dirty="0" smtClean="0"/>
                  <a:t>The definition of </a:t>
                </a:r>
                <a:r>
                  <a:rPr lang="en-US" dirty="0">
                    <a:solidFill>
                      <a:srgbClr val="FF0000"/>
                    </a:solidFill>
                  </a:rPr>
                  <a:t>Q</a:t>
                </a:r>
                <a:r>
                  <a:rPr lang="en-US" dirty="0">
                    <a:solidFill>
                      <a:schemeClr val="accent2"/>
                    </a:solidFill>
                  </a:rPr>
                  <a:t>I</a:t>
                </a:r>
                <a:r>
                  <a:rPr lang="en-US" dirty="0"/>
                  <a:t>VPM, </a:t>
                </a:r>
                <a:r>
                  <a:rPr lang="en-US" dirty="0" smtClean="0"/>
                  <a:t>especially </a:t>
                </a:r>
              </a:p>
              <a:p>
                <a:pPr lvl="1"/>
                <a:r>
                  <a:rPr lang="en-US" dirty="0" smtClean="0"/>
                  <a:t>mapping every projectors to a value and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</a:t>
                </a:r>
              </a:p>
              <a:p>
                <a:pPr>
                  <a:buFont typeface="Calibri" panose="020F0502020204030204" pitchFamily="34" charset="0"/>
                  <a:buChar char="‖"/>
                </a:pPr>
                <a:r>
                  <a:rPr lang="en-US" dirty="0" smtClean="0"/>
                  <a:t>means non-contextuality since it requires the measurement results independent of the measurement basis.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77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Cryptodeterministic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99000"/>
                  </a:lnSpc>
                </a:pPr>
                <a:r>
                  <a:rPr lang="en-US" dirty="0" smtClean="0"/>
                  <a:t>Given an observable </a:t>
                </a:r>
                <a:r>
                  <a:rPr lang="en-US" dirty="0">
                    <a:solidFill>
                      <a:srgbClr val="FF0000"/>
                    </a:solidFill>
                  </a:rPr>
                  <a:t>observable 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and a cryptodeterministic </a:t>
                </a:r>
                <a:r>
                  <a:rPr lang="en-US" dirty="0">
                    <a:solidFill>
                      <a:srgbClr val="FF0000"/>
                    </a:solidFill>
                  </a:rPr>
                  <a:t>Q</a:t>
                </a:r>
                <a:r>
                  <a:rPr lang="en-US" dirty="0">
                    <a:solidFill>
                      <a:schemeClr val="accent2"/>
                    </a:solidFill>
                  </a:rPr>
                  <a:t>I</a:t>
                </a:r>
                <a:r>
                  <a:rPr lang="en-US" dirty="0"/>
                  <a:t>VPM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, their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expectation value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𝐎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p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D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 smtClean="0"/>
                  <a:t> must be a singleton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is an eigenvalue of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lnSpc>
                    <a:spcPct val="99000"/>
                  </a:lnSpc>
                </a:pPr>
                <a:r>
                  <a:rPr lang="en-US" dirty="0" smtClean="0"/>
                  <a:t>If the multiplication of two singleton sets is defined as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then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sup>
                            </m:sSup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p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D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for any set of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commuting observables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86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 the </a:t>
            </a:r>
            <a:r>
              <a:rPr lang="en-US" dirty="0">
                <a:solidFill>
                  <a:srgbClr val="FF0000"/>
                </a:solidFill>
              </a:rPr>
              <a:t>Kochen-Specker </a:t>
            </a:r>
            <a:r>
              <a:rPr lang="en-US" smtClean="0">
                <a:solidFill>
                  <a:srgbClr val="FF0000"/>
                </a:solidFill>
              </a:rPr>
              <a:t>Theorem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>with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Mermin-Peres Square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sz="half" idx="2"/>
                <p:extLst/>
              </p:nvPr>
            </p:nvGraphicFramePr>
            <p:xfrm>
              <a:off x="839788" y="2505075"/>
              <a:ext cx="5157789" cy="1371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719263"/>
                    <a:gridCol w="1719263"/>
                    <a:gridCol w="171926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𝟙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⊗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91020" marR="910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91020" marR="9102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⊗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91020" marR="9102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91020" marR="910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𝟙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⊗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91020" marR="9102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⊗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91020" marR="9102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⊗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91020" marR="910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⊗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91020" marR="9102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⊗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91020" marR="9102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414613084"/>
                  </p:ext>
                </p:extLst>
              </p:nvPr>
            </p:nvGraphicFramePr>
            <p:xfrm>
              <a:off x="839788" y="2505075"/>
              <a:ext cx="5157789" cy="13716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719263"/>
                    <a:gridCol w="1719263"/>
                    <a:gridCol w="1719263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020" marR="91020" anchor="ctr">
                        <a:blipFill rotWithShape="0">
                          <a:blip r:embed="rId2"/>
                          <a:stretch>
                            <a:fillRect l="-355" t="-1333" r="-201064" b="-2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020" marR="91020" anchor="ctr">
                        <a:blipFill rotWithShape="0">
                          <a:blip r:embed="rId2"/>
                          <a:stretch>
                            <a:fillRect l="-100000" t="-1333" r="-100353" b="-2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020" marR="91020" anchor="ctr">
                        <a:blipFill rotWithShape="0">
                          <a:blip r:embed="rId2"/>
                          <a:stretch>
                            <a:fillRect l="-200709" t="-1333" r="-709" b="-212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020" marR="91020" anchor="ctr">
                        <a:blipFill rotWithShape="0">
                          <a:blip r:embed="rId2"/>
                          <a:stretch>
                            <a:fillRect l="-355" t="-100000" r="-201064" b="-10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020" marR="91020" anchor="ctr">
                        <a:blipFill rotWithShape="0">
                          <a:blip r:embed="rId2"/>
                          <a:stretch>
                            <a:fillRect l="-100000" t="-100000" r="-100353" b="-10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020" marR="91020" anchor="ctr">
                        <a:blipFill rotWithShape="0">
                          <a:blip r:embed="rId2"/>
                          <a:stretch>
                            <a:fillRect l="-200709" t="-100000" r="-709" b="-109211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020" marR="91020" anchor="ctr">
                        <a:blipFill rotWithShape="0">
                          <a:blip r:embed="rId2"/>
                          <a:stretch>
                            <a:fillRect l="-355" t="-202667" r="-201064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020" marR="91020" anchor="ctr">
                        <a:blipFill rotWithShape="0">
                          <a:blip r:embed="rId2"/>
                          <a:stretch>
                            <a:fillRect l="-100000" t="-202667" r="-100353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020" marR="91020" anchor="ctr">
                        <a:blipFill rotWithShape="0">
                          <a:blip r:embed="rId2"/>
                          <a:stretch>
                            <a:fillRect l="-200709" t="-202667" r="-709" b="-10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Proof by Contradiction</a:t>
            </a:r>
            <a:r>
              <a:rPr lang="en-US" dirty="0" smtClean="0"/>
              <a:t>!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Assume there is a cryptodeterministic </a:t>
                </a:r>
                <a:r>
                  <a:rPr lang="en-US" dirty="0">
                    <a:solidFill>
                      <a:srgbClr val="FF0000"/>
                    </a:solidFill>
                  </a:rPr>
                  <a:t>Q</a:t>
                </a:r>
                <a:r>
                  <a:rPr lang="en-US" dirty="0">
                    <a:solidFill>
                      <a:schemeClr val="accent2"/>
                    </a:solidFill>
                  </a:rPr>
                  <a:t>I</a:t>
                </a:r>
                <a:r>
                  <a:rPr lang="en-US" dirty="0"/>
                  <a:t>VPM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dirty="0" smtClean="0"/>
                  <a:t>,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observables</a:t>
                </a:r>
                <a:r>
                  <a:rPr lang="en-US" dirty="0" smtClean="0"/>
                  <a:t> in the Mermin-Peres square must have the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expectation value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By the properties on the left, it is impossible to satisfy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sup>
                            </m:sSup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p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D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118" t="-2815" r="-3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7"/>
              <p:cNvSpPr txBox="1">
                <a:spLocks/>
              </p:cNvSpPr>
              <p:nvPr/>
            </p:nvSpPr>
            <p:spPr>
              <a:xfrm>
                <a:off x="839787" y="3876675"/>
                <a:ext cx="5157787" cy="23129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/>
                  <a:t>In each row and column, the operators commute, and </a:t>
                </a:r>
                <a:r>
                  <a:rPr lang="en-US" dirty="0"/>
                  <a:t>each operator is the product of two others, except in </a:t>
                </a:r>
                <a:r>
                  <a:rPr lang="en-US" dirty="0" smtClean="0"/>
                  <a:t>the  third </a:t>
                </a:r>
                <a:r>
                  <a:rPr lang="en-US" dirty="0"/>
                  <a:t>column, </a:t>
                </a:r>
                <a:r>
                  <a:rPr lang="en-US" dirty="0" smtClean="0"/>
                  <a:t>where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sub>
                              </m:sSub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d>
                        <m:dPr>
                          <m:begChr m:val=""/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1" i="1" dirty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Conten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87" y="3876675"/>
                <a:ext cx="5157787" cy="2312988"/>
              </a:xfrm>
              <a:prstGeom prst="rect">
                <a:avLst/>
              </a:prstGeom>
              <a:blipFill rotWithShape="0">
                <a:blip r:embed="rId4"/>
                <a:stretch>
                  <a:fillRect l="-12411" t="-3958" b="-57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628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Finite Precision </a:t>
            </a:r>
            <a:r>
              <a:rPr lang="en-US" dirty="0" smtClean="0">
                <a:solidFill>
                  <a:schemeClr val="accent2"/>
                </a:solidFill>
              </a:rPr>
              <a:t>Measurement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587276"/>
              </a:xfrm>
            </p:spPr>
            <p:txBody>
              <a:bodyPr/>
              <a:lstStyle/>
              <a:p>
                <a:r>
                  <a:rPr lang="en-US" dirty="0"/>
                  <a:t>Relax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to a set of intervals 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/>
                  <a:t> close 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i.e., given a small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we want for 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either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or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587276"/>
              </a:xfrm>
              <a:blipFill rotWithShape="0">
                <a:blip r:embed="rId2"/>
                <a:stretch>
                  <a:fillRect l="-1043" t="-6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838200" y="34129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Kochen-Specker Theorem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with </a:t>
            </a:r>
            <a:r>
              <a:rPr lang="en-US" dirty="0">
                <a:solidFill>
                  <a:schemeClr val="accent2"/>
                </a:solidFill>
              </a:rPr>
              <a:t>Finite Precision Measurement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200" y="4873401"/>
                <a:ext cx="10515600" cy="15872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There is no </a:t>
                </a:r>
                <a:r>
                  <a:rPr lang="en-US" dirty="0">
                    <a:solidFill>
                      <a:srgbClr val="FF0000"/>
                    </a:solidFill>
                  </a:rPr>
                  <a:t>Q</a:t>
                </a:r>
                <a:r>
                  <a:rPr lang="en-US" dirty="0">
                    <a:solidFill>
                      <a:schemeClr val="accent2"/>
                    </a:solidFill>
                  </a:rPr>
                  <a:t>I</a:t>
                </a:r>
                <a:r>
                  <a:rPr lang="en-US" dirty="0"/>
                  <a:t>VPM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&lt;1/3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73401"/>
                <a:ext cx="10515600" cy="1587276"/>
              </a:xfrm>
              <a:prstGeom prst="rect">
                <a:avLst/>
              </a:prstGeom>
              <a:blipFill rotWithShape="0">
                <a:blip r:embed="rId3"/>
                <a:stretch>
                  <a:fillRect l="-1217" t="-6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29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Kochen-Specker </a:t>
            </a:r>
            <a:r>
              <a:rPr lang="en-US" dirty="0" smtClean="0">
                <a:solidFill>
                  <a:srgbClr val="FF0000"/>
                </a:solidFill>
              </a:rPr>
              <a:t>Theorem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smtClean="0">
                <a:solidFill>
                  <a:schemeClr val="accent2"/>
                </a:solidFill>
              </a:rPr>
              <a:t>Finite Precision Measurement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Proof by Contradiction!</a:t>
                </a:r>
              </a:p>
              <a:p>
                <a:r>
                  <a:rPr lang="en-US" dirty="0" smtClean="0"/>
                  <a:t>Assume there exists 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&lt;1/3</m:t>
                    </m:r>
                  </m:oMath>
                </a14:m>
                <a:r>
                  <a:rPr lang="en-US" dirty="0" smtClean="0"/>
                  <a:t>, then we can 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dirty="0" smtClean="0"/>
                  <a:t> by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/>
                              <m:t> 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　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/>
                              <m:t>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.</m:t>
                            </m:r>
                          </m:e>
                        </m:eqArr>
                      </m:e>
                    </m:d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The essential part of the proof is to show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implies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for </a:t>
                </a:r>
                <a:r>
                  <a:rPr lang="en-US" dirty="0"/>
                  <a:t>any orthogonal </a:t>
                </a:r>
                <a:r>
                  <a:rPr lang="en-US" dirty="0" smtClean="0"/>
                  <a:t>projectors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3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m:rPr>
                          <m:nor/>
                        </m:rPr>
                        <a:rPr lang="en-US" sz="3600" dirty="0"/>
                        <m:t>	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296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29699"/>
              </a:xfrm>
              <a:blipFill rotWithShape="0">
                <a:blip r:embed="rId4"/>
                <a:stretch>
                  <a:fillRect b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1803557" y="4077359"/>
            <a:ext cx="8757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/>
          <p:cNvSpPr/>
          <p:nvPr/>
        </p:nvSpPr>
        <p:spPr>
          <a:xfrm>
            <a:off x="1726283" y="4031191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3424148" y="4028023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5122013" y="4028023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8786052" y="4031192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10483917" y="4028024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447996" y="406011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996" y="4060119"/>
                <a:ext cx="36580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434393" y="4096490"/>
                <a:ext cx="3700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393" y="4096490"/>
                <a:ext cx="37003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911511" y="4120357"/>
                <a:ext cx="498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511" y="4120357"/>
                <a:ext cx="49827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437692" y="3706443"/>
                <a:ext cx="7739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692" y="3706443"/>
                <a:ext cx="77399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324043" y="3709431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043" y="3709431"/>
                <a:ext cx="36580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1764920" y="3768264"/>
            <a:ext cx="3395729" cy="30592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764920" y="4074190"/>
            <a:ext cx="1697864" cy="3552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847177" y="4074190"/>
            <a:ext cx="1697864" cy="3552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205741" y="3280841"/>
                <a:ext cx="2514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in this area</a:t>
                </a:r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741" y="3280841"/>
                <a:ext cx="2514086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8197" r="-12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766360" y="4725965"/>
                <a:ext cx="48320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should be in either one of these areas</a:t>
                </a:r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360" y="4725965"/>
                <a:ext cx="4832028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8197" r="-2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/>
              <p:cNvSpPr txBox="1">
                <a:spLocks/>
              </p:cNvSpPr>
              <p:nvPr/>
            </p:nvSpPr>
            <p:spPr>
              <a:xfrm>
                <a:off x="838200" y="5220814"/>
                <a:ext cx="10515600" cy="9583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2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20814"/>
                <a:ext cx="10515600" cy="9583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890055" y="4082394"/>
                <a:ext cx="2226763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055" y="4082394"/>
                <a:ext cx="2226763" cy="6127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>
                <a:solidFill>
                  <a:schemeClr val="accent2"/>
                </a:solidFill>
              </a:rPr>
              <a:t>Infinitely Precise</a:t>
            </a:r>
            <a:r>
              <a:rPr lang="en-US" dirty="0"/>
              <a:t> to </a:t>
            </a:r>
            <a:r>
              <a:rPr lang="en-US" dirty="0">
                <a:solidFill>
                  <a:schemeClr val="accent2"/>
                </a:solidFill>
              </a:rPr>
              <a:t>Finite-Precision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Classical </a:t>
            </a:r>
            <a:r>
              <a:rPr lang="en-US" dirty="0" smtClean="0">
                <a:solidFill>
                  <a:schemeClr val="accent2"/>
                </a:solidFill>
              </a:rPr>
              <a:t>Real</a:t>
            </a:r>
            <a:r>
              <a:rPr lang="en-US" dirty="0" smtClean="0"/>
              <a:t>-Valued Probability </a:t>
            </a:r>
            <a:r>
              <a:rPr lang="en-US" dirty="0"/>
              <a:t>Measure (C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/>
              <a:t>VPM)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For any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event 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:r>
                  <a:rPr lang="en-US" dirty="0">
                    <a:solidFill>
                      <a:schemeClr val="tx1"/>
                    </a:solidFill>
                  </a:rPr>
                  <a:t>disjoint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Classical </a:t>
            </a:r>
            <a:r>
              <a:rPr lang="en-US" dirty="0" smtClean="0">
                <a:solidFill>
                  <a:schemeClr val="accent2"/>
                </a:solidFill>
              </a:rPr>
              <a:t>Interval</a:t>
            </a:r>
            <a:r>
              <a:rPr lang="en-US" dirty="0" smtClean="0"/>
              <a:t>-Valued </a:t>
            </a:r>
            <a:r>
              <a:rPr lang="en-US" dirty="0"/>
              <a:t>Probability </a:t>
            </a:r>
            <a:r>
              <a:rPr lang="en-US" dirty="0" smtClean="0"/>
              <a:t>Measure (C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5000"/>
                  </a:lnSpc>
                </a:pPr>
                <a:r>
                  <a:rPr lang="en-US" dirty="0"/>
                  <a:t>For any event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/>
                  <a:t>, then</a:t>
                </a:r>
                <a:br>
                  <a:rPr lang="en-US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,1−ℓ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  <a:p>
                <a:pPr>
                  <a:lnSpc>
                    <a:spcPct val="105000"/>
                  </a:lnSpc>
                </a:pPr>
                <a:r>
                  <a:rPr lang="en-US" dirty="0"/>
                  <a:t>For disjoint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br>
                  <a:rPr lang="en-US" dirty="0" smtClean="0"/>
                </a:b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then</a:t>
                </a:r>
                <a:br>
                  <a:rPr lang="en-US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412" t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63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04620799"/>
                  </p:ext>
                </p:extLst>
              </p:nvPr>
            </p:nvGraphicFramePr>
            <p:xfrm>
              <a:off x="838200" y="2365249"/>
              <a:ext cx="10515600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 smtClean="0">
                              <a:solidFill>
                                <a:srgbClr val="FF0000"/>
                              </a:solidFill>
                            </a:rPr>
                            <a:t>Kochen-Specker Theorem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rgbClr val="FF0000"/>
                              </a:solidFill>
                            </a:rPr>
                            <a:t>Gleason’s</a:t>
                          </a:r>
                          <a:r>
                            <a:rPr lang="en-US" sz="2400" baseline="0" dirty="0" smtClean="0">
                              <a:solidFill>
                                <a:srgbClr val="FF0000"/>
                              </a:solidFill>
                            </a:rPr>
                            <a:t> Theorem</a:t>
                          </a:r>
                          <a:endParaRPr lang="en-US" sz="24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In General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Not</a:t>
                          </a:r>
                          <a:r>
                            <a:rPr lang="en-US" sz="2400" baseline="0" dirty="0" smtClean="0"/>
                            <a:t> Hold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Not</a:t>
                          </a:r>
                          <a:r>
                            <a:rPr lang="en-US" sz="2400" baseline="0" dirty="0" smtClean="0"/>
                            <a:t> Hold</a:t>
                          </a:r>
                          <a:endParaRPr lang="en-US" sz="2400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Exact Version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Recovered</a:t>
                          </a:r>
                          <a:r>
                            <a:rPr lang="en-US" sz="2400" baseline="0" dirty="0" smtClean="0"/>
                            <a:t> for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0,0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Recovered</a:t>
                          </a:r>
                          <a:r>
                            <a:rPr lang="en-US" sz="2400" baseline="0" dirty="0" smtClean="0"/>
                            <a:t> for </a:t>
                          </a:r>
                          <a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a:t/>
                          </a:r>
                          <a:b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sz="24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∣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Approximation Version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Recovered when either</a:t>
                          </a:r>
                          <a:br>
                            <a:rPr lang="en-US" sz="2400" dirty="0" smtClean="0"/>
                          </a:b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,ℓ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 smtClean="0"/>
                            <a:t> or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,ℓ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 smtClean="0"/>
                            <a:t> for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&lt;1/3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Recovered</a:t>
                          </a:r>
                          <a:r>
                            <a:rPr lang="en-US" sz="2400" baseline="0" dirty="0" smtClean="0"/>
                            <a:t> asymptotically under good conditions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04620799"/>
                  </p:ext>
                </p:extLst>
              </p:nvPr>
            </p:nvGraphicFramePr>
            <p:xfrm>
              <a:off x="838200" y="2365249"/>
              <a:ext cx="10515600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 smtClean="0">
                              <a:solidFill>
                                <a:srgbClr val="FF0000"/>
                              </a:solidFill>
                            </a:rPr>
                            <a:t>Kochen-Specker </a:t>
                          </a:r>
                          <a:r>
                            <a:rPr lang="en-US" sz="2400" baseline="0" dirty="0" smtClean="0">
                              <a:solidFill>
                                <a:srgbClr val="FF0000"/>
                              </a:solidFill>
                            </a:rPr>
                            <a:t>Theorem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rgbClr val="FF0000"/>
                              </a:solidFill>
                            </a:rPr>
                            <a:t>Gleason’s</a:t>
                          </a:r>
                          <a:r>
                            <a:rPr lang="en-US" sz="2400" baseline="0" dirty="0" smtClean="0">
                              <a:solidFill>
                                <a:srgbClr val="FF0000"/>
                              </a:solidFill>
                            </a:rPr>
                            <a:t> Theorem</a:t>
                          </a:r>
                          <a:endParaRPr lang="en-US" sz="24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In General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Not</a:t>
                          </a:r>
                          <a:r>
                            <a:rPr lang="en-US" sz="2400" baseline="0" dirty="0" smtClean="0"/>
                            <a:t> Hold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Not</a:t>
                          </a:r>
                          <a:r>
                            <a:rPr lang="en-US" sz="2400" baseline="0" dirty="0" smtClean="0"/>
                            <a:t> Hold</a:t>
                          </a:r>
                          <a:endParaRPr lang="en-US" sz="2400" dirty="0" smtClean="0"/>
                        </a:p>
                      </a:txBody>
                      <a:tcPr/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Exact Version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116176" r="-100521" b="-1595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348" t="-116176" r="-696" b="-159559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Approximation Version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150769" r="-100521" b="-1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Recovered</a:t>
                          </a:r>
                          <a:r>
                            <a:rPr lang="en-US" sz="2400" baseline="0" dirty="0" smtClean="0"/>
                            <a:t> asymptotically under good conditions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838200" y="1690689"/>
            <a:ext cx="10515600" cy="674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 </a:t>
            </a:r>
            <a:r>
              <a:rPr lang="en-US" dirty="0" smtClean="0"/>
              <a:t>can model experimental imperfections and finite precision measurement.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1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Questions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Whether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I</a:t>
                </a:r>
                <a:r>
                  <a:rPr lang="en-US" dirty="0" smtClean="0"/>
                  <a:t>VPM always has an non-empty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core</a:t>
                </a:r>
                <a:r>
                  <a:rPr lang="en-US" dirty="0" smtClean="0"/>
                  <a:t>, or there is a counterexample? There is no counterexample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≤5</m:t>
                    </m:r>
                  </m:oMath>
                </a14:m>
                <a:r>
                  <a:rPr lang="en-US" dirty="0" smtClean="0"/>
                  <a:t> so far.</a:t>
                </a:r>
              </a:p>
              <a:p>
                <a:r>
                  <a:rPr lang="en-US" dirty="0" smtClean="0"/>
                  <a:t>What can we say about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I</a:t>
                </a:r>
                <a:r>
                  <a:rPr lang="en-US" dirty="0" smtClean="0"/>
                  <a:t>VPM not induced by a density matrix? Does it approach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Gleason’s theorem</a:t>
                </a:r>
                <a:r>
                  <a:rPr lang="en-US" dirty="0" smtClean="0"/>
                  <a:t> asymptotically? In what sense?</a:t>
                </a:r>
              </a:p>
              <a:p>
                <a:r>
                  <a:rPr lang="en-US" dirty="0" smtClean="0"/>
                  <a:t>Can we define product space over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I</a:t>
                </a:r>
                <a:r>
                  <a:rPr lang="en-US" dirty="0" smtClean="0"/>
                  <a:t>VPM framework? And then discuss Bell’s theorem and quantum computing </a:t>
                </a:r>
                <a:r>
                  <a:rPr lang="en-US" smtClean="0"/>
                  <a:t>in general?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25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Inclusion and </a:t>
            </a:r>
            <a:r>
              <a:rPr lang="en-US" dirty="0" smtClean="0">
                <a:solidFill>
                  <a:schemeClr val="accent2"/>
                </a:solidFill>
              </a:rPr>
              <a:t>Convexity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03593506"/>
                  </p:ext>
                </p:extLst>
              </p:nvPr>
            </p:nvGraphicFramePr>
            <p:xfrm>
              <a:off x="838200" y="1825625"/>
              <a:ext cx="10515600" cy="43204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/>
                    <a:gridCol w="52578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Additivity:</a:t>
                          </a:r>
                          <a:endParaRPr lang="en-US" sz="2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disjoint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b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.</m:t>
                                </m:r>
                              </m:oMath>
                            </m:oMathPara>
                          </a14:m>
                          <a:endParaRPr lang="en-US" sz="22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sz="22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743200" algn="ctr"/>
                              <a:tab pos="5035550" algn="r"/>
                            </a:tabLst>
                            <a:defRPr/>
                          </a:pPr>
                          <a:r>
                            <a:rPr lang="en-US" sz="2200" dirty="0" smtClean="0"/>
                            <a:t>Why </a:t>
                          </a:r>
                          <a:r>
                            <a:rPr lang="en-US" sz="2200" dirty="0">
                              <a:solidFill>
                                <a:schemeClr val="accent2"/>
                              </a:solidFill>
                            </a:rPr>
                            <a:t>inclusion</a:t>
                          </a:r>
                          <a:r>
                            <a:rPr lang="en-US" sz="2200" dirty="0"/>
                            <a:t> in </a:t>
                          </a:r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400" dirty="0" smtClean="0"/>
                            <a:t>	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∪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2200" dirty="0" smtClean="0"/>
                            <a:t>?</a:t>
                          </a:r>
                          <a:r>
                            <a:rPr lang="en-US" sz="2400" dirty="0" smtClean="0"/>
                            <a:t> 	(1)</a:t>
                          </a:r>
                          <a:r>
                            <a:rPr lang="en-US" sz="2200" dirty="0"/>
                            <a:t/>
                          </a:r>
                          <a:br>
                            <a:rPr lang="en-US" sz="2200" dirty="0"/>
                          </a:br>
                          <a:r>
                            <a:rPr lang="en-US" sz="2200" dirty="0"/>
                            <a:t>Since </a:t>
                          </a:r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⊊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,1−ℓ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  <m:r>
                                  <a:rPr lang="en-US" sz="22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\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200" dirty="0" smtClean="0"/>
                            <a:t>when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ℓ&lt;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r>
                            <a:rPr lang="en-US" sz="2200" dirty="0" smtClean="0"/>
                            <a:t>.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200" dirty="0" smtClean="0"/>
                            <a:t>Additivity can be extended for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sz="2200" dirty="0" smtClean="0"/>
                            <a:t>, and get the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inclusion-exclusion</a:t>
                          </a:r>
                          <a:r>
                            <a:rPr lang="en-US" sz="2200" baseline="0" dirty="0" smtClean="0">
                              <a:solidFill>
                                <a:schemeClr val="accent2"/>
                              </a:solidFill>
                            </a:rPr>
                            <a:t> principle</a:t>
                          </a:r>
                          <a:r>
                            <a:rPr lang="en-US" sz="2200" baseline="0" dirty="0" smtClean="0"/>
                            <a:t>:</a:t>
                          </a:r>
                          <a:br>
                            <a:rPr lang="en-US" sz="2200" baseline="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any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/>
                            <a:t>.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200" dirty="0" smtClean="0"/>
                            <a:t>(1) can be extended for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sz="2200" baseline="0" dirty="0" smtClean="0"/>
                            <a:t>. This gives the </a:t>
                          </a:r>
                          <a:r>
                            <a:rPr lang="en-US" sz="2200" i="0" baseline="0" dirty="0" smtClean="0">
                              <a:solidFill>
                                <a:schemeClr val="accent2"/>
                              </a:solidFill>
                            </a:rPr>
                            <a:t>convexity</a:t>
                          </a:r>
                          <a:r>
                            <a:rPr lang="en-US" sz="2200" baseline="0" dirty="0" smtClean="0"/>
                            <a:t> </a:t>
                          </a:r>
                          <a:r>
                            <a:rPr lang="en-US" sz="2200" baseline="0" dirty="0" smtClean="0">
                              <a:solidFill>
                                <a:schemeClr val="tx1"/>
                              </a:solidFill>
                            </a:rPr>
                            <a:t>condition:</a:t>
                          </a:r>
                          <a:r>
                            <a:rPr lang="en-US" sz="2200" baseline="0" dirty="0" smtClean="0"/>
                            <a:t/>
                          </a:r>
                          <a:br>
                            <a:rPr lang="en-US" sz="2200" baseline="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any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en-US" sz="2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03593506"/>
                  </p:ext>
                </p:extLst>
              </p:nvPr>
            </p:nvGraphicFramePr>
            <p:xfrm>
              <a:off x="838200" y="1825625"/>
              <a:ext cx="10515600" cy="43204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/>
                    <a:gridCol w="5257800"/>
                  </a:tblGrid>
                  <a:tr h="762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</a:tr>
                  <a:tr h="2125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6" t="-37429" r="-100463" b="-7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116" t="-37429" r="-463" b="-72857"/>
                          </a:stretch>
                        </a:blipFill>
                      </a:tcPr>
                    </a:tc>
                  </a:tr>
                  <a:tr h="14325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6" t="-204681" r="-100463" b="-85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116" t="-204681" r="-463" b="-851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4428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Convexity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2"/>
                </a:solidFill>
              </a:rPr>
              <a:t>Core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Given a CIVPM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 smtClean="0"/>
                  <a:t>, a CRVPM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 is called in the </a:t>
                </a:r>
                <a:r>
                  <a:rPr lang="en-US" i="1" dirty="0" smtClean="0">
                    <a:solidFill>
                      <a:schemeClr val="accent2"/>
                    </a:solidFill>
                  </a:rPr>
                  <a:t>core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accent2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</m:oMath>
                </a14:m>
                <a:r>
                  <a:rPr lang="en-US" dirty="0" smtClean="0"/>
                  <a:t>, denoted by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core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ba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 smtClean="0"/>
                  <a:t>Theorem</a:t>
                </a:r>
                <a:r>
                  <a:rPr lang="en-US" dirty="0" smtClean="0"/>
                  <a:t> (Shapley) Every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convex</a:t>
                </a:r>
                <a:r>
                  <a:rPr lang="en-US" dirty="0" smtClean="0"/>
                  <a:t> CIVPM has a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non-empty core</a:t>
                </a:r>
                <a:r>
                  <a:rPr lang="en-US" dirty="0" smtClean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Given a CIVPM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 smtClean="0"/>
                  <a:t>, we can compute its Choquet integral or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expectation value</a:t>
                </a:r>
                <a:r>
                  <a:rPr lang="en-US" dirty="0" smtClean="0"/>
                  <a:t> on both end-points</a:t>
                </a:r>
                <a:r>
                  <a:rPr lang="en-US" dirty="0"/>
                  <a:t>, denoted </a:t>
                </a:r>
                <a:r>
                  <a:rPr lang="en-US" dirty="0" smtClean="0"/>
                  <a:t>by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ⅆ</m:t>
                    </m:r>
                    <m:bar>
                      <m:barPr>
                        <m:pos m:val="top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</a:t>
                </a:r>
                <a:r>
                  <a:rPr lang="en-US" dirty="0" smtClean="0"/>
                  <a:t>For every CIVPM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any random variable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 is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convex</a:t>
                </a:r>
                <a:r>
                  <a:rPr lang="en-US" dirty="0" smtClean="0"/>
                  <a:t> if and only if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ⅆ</m:t>
                      </m:r>
                      <m:bar>
                        <m:barPr>
                          <m:pos m:val="top"/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core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</m:e>
                                  </m:d>
                                </m:lim>
                              </m:limLow>
                            </m:fNam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ax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core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</m:e>
                                  </m:d>
                                </m:lim>
                              </m:limLow>
                            </m:fNam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4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smtClean="0">
                <a:solidFill>
                  <a:srgbClr val="FF0000"/>
                </a:solidFill>
              </a:rPr>
              <a:t>Classical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0000"/>
                </a:solidFill>
              </a:rPr>
              <a:t>Quantum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Classical</a:t>
            </a:r>
            <a:r>
              <a:rPr lang="en-US" dirty="0" smtClean="0"/>
              <a:t> Real-Valued Probability Measure (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RVPM)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all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subsets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sample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space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endParaRPr lang="en-US" dirty="0" smtClean="0"/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95000"/>
                  </a:lnSpc>
                </a:pPr>
                <a:r>
                  <a:rPr lang="en-US" dirty="0"/>
                  <a:t>For any </a:t>
                </a:r>
                <a:r>
                  <a:rPr lang="en-US" dirty="0" smtClean="0"/>
                  <a:t>event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 smtClean="0"/>
                  <a:t>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95000"/>
                  </a:lnSpc>
                </a:pPr>
                <a:r>
                  <a:rPr lang="en-US" dirty="0" smtClean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disjoint</a:t>
                </a:r>
                <a:r>
                  <a:rPr lang="en-US" dirty="0"/>
                  <a:t>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 smtClean="0"/>
                  <a:t>),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95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655" t="-4305" b="-4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/>
              <a:t>Real-Valued </a:t>
            </a:r>
            <a:r>
              <a:rPr lang="en-US" dirty="0" smtClean="0"/>
              <a:t>Probability </a:t>
            </a:r>
            <a:r>
              <a:rPr lang="en-US" dirty="0"/>
              <a:t>Measure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RVPM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projectors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on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linear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subspace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of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the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Hilbert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space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/>
                  <a:t> is the zero </a:t>
                </a:r>
                <a:r>
                  <a:rPr lang="en-US" dirty="0" smtClean="0"/>
                  <a:t>projector.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𝟙</m:t>
                    </m:r>
                  </m:oMath>
                </a14:m>
                <a:r>
                  <a:rPr lang="en-US" dirty="0"/>
                  <a:t> is the identity projector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For 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orthogonal </a:t>
                </a:r>
                <a:r>
                  <a:rPr lang="en-US" dirty="0"/>
                  <a:t>projectors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 smtClean="0"/>
                  <a:t>),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059" t="-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04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Gleason’s Theorem</a:t>
            </a:r>
            <a:r>
              <a:rPr lang="en-US" dirty="0" smtClean="0"/>
              <a:t> and the </a:t>
            </a:r>
            <a:r>
              <a:rPr lang="en-US" dirty="0" smtClean="0">
                <a:solidFill>
                  <a:srgbClr val="FF0000"/>
                </a:solidFill>
              </a:rPr>
              <a:t>Born Rule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we haven’t heard about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/>
                  <a:t>RVPMs before?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Theorem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(Gleason’s)</a:t>
                </a:r>
                <a:r>
                  <a:rPr lang="en-US" dirty="0" smtClean="0"/>
                  <a:t> When dimension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dirty="0" smtClean="0"/>
                  <a:t>, given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/>
                  <a:t>RVPM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, there exists a unique mixed state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 such that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 smtClean="0"/>
                  <a:t> is called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Born rule</a:t>
                </a:r>
                <a:r>
                  <a:rPr lang="en-US" dirty="0" smtClean="0"/>
                  <a:t> denoted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 smtClean="0"/>
                  <a:t>, or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when we deal with a normalized pure state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31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Models (Big Picture)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Space: Finite Set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Power Set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Infinitely</a:t>
                          </a:r>
                          <a:r>
                            <a:rPr lang="en-US" baseline="0" dirty="0" smtClean="0"/>
                            <a:t> Precise </a:t>
                          </a:r>
                          <a:r>
                            <a:rPr lang="en-US" dirty="0" smtClean="0"/>
                            <a:t>Real-valued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Finite</a:t>
                          </a:r>
                          <a:r>
                            <a:rPr lang="en-US" baseline="0" dirty="0" smtClean="0"/>
                            <a:t>-Precision </a:t>
                          </a:r>
                          <a:r>
                            <a:rPr lang="en-US" dirty="0" smtClean="0"/>
                            <a:t>Interval-valued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XITS Math" panose="02000503000000000000" pitchFamily="50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ℐ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ℓ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⊆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4425728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44000" r="-100521" b="-2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44000" r="-696" b="-270667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110204" r="-20087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110204" r="-100521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110204" r="-696" b="-107143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211282" r="-200870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211282" r="-100521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211282" r="-696" b="-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ight Arrow 2"/>
          <p:cNvSpPr/>
          <p:nvPr/>
        </p:nvSpPr>
        <p:spPr>
          <a:xfrm>
            <a:off x="6091707" y="4288666"/>
            <a:ext cx="1738647" cy="11996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9131121" y="3554569"/>
            <a:ext cx="940158" cy="73409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0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Interval</a:t>
            </a:r>
            <a:r>
              <a:rPr lang="en-US" dirty="0" smtClean="0"/>
              <a:t>-Valued Probability Measure (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QIVPM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accent2"/>
                        </a:solidFill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 smtClean="0"/>
                  <a:t> satisfies the following axioms: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any </a:t>
                </a:r>
                <a:r>
                  <a:rPr lang="en-US" dirty="0" smtClean="0"/>
                  <a:t>orthogonal projectors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83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4377</TotalTime>
  <Words>812</Words>
  <Application>Microsoft Office PowerPoint</Application>
  <PresentationFormat>Widescreen</PresentationFormat>
  <Paragraphs>283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XITS Math</vt:lpstr>
      <vt:lpstr>Office Theme</vt:lpstr>
      <vt:lpstr>Quantum Interval-Valued Probabilities</vt:lpstr>
      <vt:lpstr>Probability Models (Big Picture)</vt:lpstr>
      <vt:lpstr>From Infinitely Precise to Finite-Precision</vt:lpstr>
      <vt:lpstr>Inclusion and Convexity</vt:lpstr>
      <vt:lpstr>Convexity and Core</vt:lpstr>
      <vt:lpstr>From Classical to Quantum</vt:lpstr>
      <vt:lpstr>Gleason’s Theorem and the Born Rule</vt:lpstr>
      <vt:lpstr>Probability Models (Big Picture)</vt:lpstr>
      <vt:lpstr>Quantum Interval-Valued Probability Measure (QIVPM)</vt:lpstr>
      <vt:lpstr>Our Main Questions</vt:lpstr>
      <vt:lpstr>Recover QRVPM and CIVPM as a special case of QIVPM</vt:lpstr>
      <vt:lpstr>Precise Limit:  When ├ I┤_∞={[x,x]∣x∈[0,1]}</vt:lpstr>
      <vt:lpstr>Classical Limit: On a commuting sub-event space</vt:lpstr>
      <vt:lpstr>Classical Limit: On a commuting sub-event space</vt:lpstr>
      <vt:lpstr>Core and Gleason’s theorem</vt:lpstr>
      <vt:lpstr>Core Gleason’s theorem</vt:lpstr>
      <vt:lpstr>Convexity vs Consistent State</vt:lpstr>
      <vt:lpstr>A Convex QIVPM Without a Consistent State</vt:lpstr>
      <vt:lpstr>Approximating Gleason’s Theorem</vt:lpstr>
      <vt:lpstr>Approximating Gleason’s Theorem</vt:lpstr>
      <vt:lpstr>Expectation Value and the Kochen-Specker theorem</vt:lpstr>
      <vt:lpstr>Observable and Sub-event Space</vt:lpstr>
      <vt:lpstr>Expectation Value (Choquet integral)</vt:lpstr>
      <vt:lpstr>Kochen-Specker Theorem</vt:lpstr>
      <vt:lpstr>Properties of Cryptodeterministic QIVPM</vt:lpstr>
      <vt:lpstr>Prove the Kochen-Specker Theorem  with QIVPM </vt:lpstr>
      <vt:lpstr>Finite Precision Measurement</vt:lpstr>
      <vt:lpstr>Kochen-Specker Theorem with Finite Precision Measurement</vt:lpstr>
      <vt:lpstr>μ ̅^"D"  (P_0 )=μ ̅^"D"  (P_1 )=[0,0]⇒μ ̅^"D"  (P_0+P_1 )=[0,0]" "</vt:lpstr>
      <vt:lpstr>Conclusion</vt:lpstr>
      <vt:lpstr>Further Questions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戴淯琮</dc:creator>
  <cp:lastModifiedBy>戴淯琮</cp:lastModifiedBy>
  <cp:revision>543</cp:revision>
  <dcterms:created xsi:type="dcterms:W3CDTF">2017-06-19T21:48:31Z</dcterms:created>
  <dcterms:modified xsi:type="dcterms:W3CDTF">2017-07-19T20:46:44Z</dcterms:modified>
</cp:coreProperties>
</file>