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62" r:id="rId3"/>
    <p:sldId id="266" r:id="rId4"/>
    <p:sldId id="269" r:id="rId5"/>
    <p:sldId id="270" r:id="rId6"/>
    <p:sldId id="263" r:id="rId7"/>
    <p:sldId id="264" r:id="rId8"/>
    <p:sldId id="271" r:id="rId9"/>
    <p:sldId id="261" r:id="rId10"/>
    <p:sldId id="272" r:id="rId11"/>
    <p:sldId id="273" r:id="rId12"/>
    <p:sldId id="274" r:id="rId13"/>
    <p:sldId id="275" r:id="rId14"/>
    <p:sldId id="259" r:id="rId15"/>
    <p:sldId id="26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1E12A82F-F0E3-4461-BE5B-707C8CA2F141}">
          <p14:sldIdLst>
            <p14:sldId id="256"/>
          </p14:sldIdLst>
        </p14:section>
        <p14:section name="Interval-Valued Quantum Probabilities" id="{B11F37AE-DE06-4D02-9F44-498792825247}">
          <p14:sldIdLst>
            <p14:sldId id="262"/>
            <p14:sldId id="266"/>
            <p14:sldId id="269"/>
            <p14:sldId id="270"/>
            <p14:sldId id="263"/>
            <p14:sldId id="264"/>
            <p14:sldId id="271"/>
            <p14:sldId id="261"/>
            <p14:sldId id="272"/>
          </p14:sldIdLst>
        </p14:section>
        <p14:section name="Kochen-Specker Theorem" id="{267E8203-33DC-4F7A-9CD7-887DDB8FDDB2}">
          <p14:sldIdLst>
            <p14:sldId id="273"/>
            <p14:sldId id="274"/>
            <p14:sldId id="275"/>
            <p14:sldId id="259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00" autoAdjust="0"/>
    <p:restoredTop sz="90147" autoAdjust="0"/>
  </p:normalViewPr>
  <p:slideViewPr>
    <p:cSldViewPr snapToGrid="0">
      <p:cViewPr varScale="1">
        <p:scale>
          <a:sx n="74" d="100"/>
          <a:sy n="74" d="100"/>
        </p:scale>
        <p:origin x="72" y="54"/>
      </p:cViewPr>
      <p:guideLst/>
    </p:cSldViewPr>
  </p:slideViewPr>
  <p:outlineViewPr>
    <p:cViewPr>
      <p:scale>
        <a:sx n="33" d="100"/>
        <a:sy n="33" d="100"/>
      </p:scale>
      <p:origin x="0" y="-2826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3023B1-3AFF-46C4-97DC-7BEE883CD9D8}" type="datetimeFigureOut">
              <a:rPr lang="en-US" smtClean="0"/>
              <a:t>7/2/2017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B2074A-D558-494B-A640-3D74B9A19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1662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4BE3C3-7DB8-44EE-9555-F40C087B77CA}" type="datetimeFigureOut">
              <a:rPr lang="en-US" smtClean="0"/>
              <a:t>7/2/2017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3141C9-E3AF-4773-84E5-4C6860670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69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3141C9-E3AF-4773-84E5-4C6860670B5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8464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XITS font is required</a:t>
            </a:r>
            <a:r>
              <a:rPr lang="en-US" baseline="0" dirty="0" smtClean="0"/>
              <a:t> to display Formal Script (\</a:t>
            </a:r>
            <a:r>
              <a:rPr lang="en-US" baseline="0" dirty="0" err="1" smtClean="0"/>
              <a:t>mathscr</a:t>
            </a:r>
            <a:r>
              <a:rPr lang="en-US" baseline="0" dirty="0" smtClean="0"/>
              <a:t>) font correctly.</a:t>
            </a:r>
            <a:endParaRPr lang="en-US" dirty="0" smtClean="0"/>
          </a:p>
          <a:p>
            <a:r>
              <a:rPr lang="en-US" dirty="0" smtClean="0"/>
              <a:t>https://www.ctan.org/tex-archive/fonts/xits/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3141C9-E3AF-4773-84E5-4C6860670B5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2412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3141C9-E3AF-4773-84E5-4C6860670B5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8361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3141C9-E3AF-4773-84E5-4C6860670B5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3663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BEE1-3E90-49E5-9A2E-FAD1B5091927}" type="datetimeFigureOut">
              <a:rPr lang="en-US" smtClean="0"/>
              <a:t>7/2/2017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44CAE-309C-44F6-9800-90D3D3782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935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BEE1-3E90-49E5-9A2E-FAD1B5091927}" type="datetimeFigureOut">
              <a:rPr lang="en-US" smtClean="0"/>
              <a:t>7/2/2017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44CAE-309C-44F6-9800-90D3D3782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811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BEE1-3E90-49E5-9A2E-FAD1B5091927}" type="datetimeFigureOut">
              <a:rPr lang="en-US" smtClean="0"/>
              <a:t>7/2/2017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44CAE-309C-44F6-9800-90D3D3782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331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BEE1-3E90-49E5-9A2E-FAD1B5091927}" type="datetimeFigureOut">
              <a:rPr lang="en-US" smtClean="0"/>
              <a:t>7/2/2017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44CAE-309C-44F6-9800-90D3D3782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668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BEE1-3E90-49E5-9A2E-FAD1B5091927}" type="datetimeFigureOut">
              <a:rPr lang="en-US" smtClean="0"/>
              <a:t>7/2/2017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44CAE-309C-44F6-9800-90D3D3782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703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BEE1-3E90-49E5-9A2E-FAD1B5091927}" type="datetimeFigureOut">
              <a:rPr lang="en-US" smtClean="0"/>
              <a:t>7/2/2017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44CAE-309C-44F6-9800-90D3D3782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666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BEE1-3E90-49E5-9A2E-FAD1B5091927}" type="datetimeFigureOut">
              <a:rPr lang="en-US" smtClean="0"/>
              <a:t>7/2/2017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44CAE-309C-44F6-9800-90D3D3782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000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BEE1-3E90-49E5-9A2E-FAD1B5091927}" type="datetimeFigureOut">
              <a:rPr lang="en-US" smtClean="0"/>
              <a:t>7/2/2017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44CAE-309C-44F6-9800-90D3D3782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357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BEE1-3E90-49E5-9A2E-FAD1B5091927}" type="datetimeFigureOut">
              <a:rPr lang="en-US" smtClean="0"/>
              <a:t>7/2/2017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44CAE-309C-44F6-9800-90D3D3782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513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BEE1-3E90-49E5-9A2E-FAD1B5091927}" type="datetimeFigureOut">
              <a:rPr lang="en-US" smtClean="0"/>
              <a:t>7/2/2017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44CAE-309C-44F6-9800-90D3D3782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228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BEE1-3E90-49E5-9A2E-FAD1B5091927}" type="datetimeFigureOut">
              <a:rPr lang="en-US" smtClean="0"/>
              <a:t>7/2/2017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44CAE-309C-44F6-9800-90D3D3782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882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C3BEE1-3E90-49E5-9A2E-FAD1B5091927}" type="datetimeFigureOut">
              <a:rPr lang="en-US" smtClean="0"/>
              <a:t>7/2/2017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D44CAE-309C-44F6-9800-90D3D3782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837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3" Type="http://schemas.openxmlformats.org/officeDocument/2006/relationships/image" Target="../media/image50.png"/><Relationship Id="rId7" Type="http://schemas.openxmlformats.org/officeDocument/2006/relationships/image" Target="../media/image80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11" Type="http://schemas.openxmlformats.org/officeDocument/2006/relationships/image" Target="../media/image120.png"/><Relationship Id="rId5" Type="http://schemas.openxmlformats.org/officeDocument/2006/relationships/image" Target="../media/image60.png"/><Relationship Id="rId10" Type="http://schemas.openxmlformats.org/officeDocument/2006/relationships/image" Target="../media/image110.png"/><Relationship Id="rId4" Type="http://schemas.openxmlformats.org/officeDocument/2006/relationships/image" Target="../media/image61.png"/><Relationship Id="rId9" Type="http://schemas.openxmlformats.org/officeDocument/2006/relationships/image" Target="../media/image100.png"/><Relationship Id="rId14" Type="http://schemas.openxmlformats.org/officeDocument/2006/relationships/image" Target="../media/image13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Interval-Valued Quantum </a:t>
            </a:r>
            <a:r>
              <a:rPr lang="en-US" dirty="0" smtClean="0"/>
              <a:t>Probabilities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Contextuality and the Born Rule</a:t>
            </a:r>
          </a:p>
        </p:txBody>
      </p:sp>
    </p:spTree>
    <p:extLst>
      <p:ext uri="{BB962C8B-B14F-4D97-AF65-F5344CB8AC3E}">
        <p14:creationId xmlns:p14="http://schemas.microsoft.com/office/powerpoint/2010/main" val="4234719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Main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we define convexity and core for QIVPMs?</a:t>
            </a:r>
          </a:p>
          <a:p>
            <a:r>
              <a:rPr lang="en-US" dirty="0" smtClean="0"/>
              <a:t>Does a convex QIVPM </a:t>
            </a:r>
            <a:r>
              <a:rPr lang="en-US" dirty="0" smtClean="0"/>
              <a:t>have </a:t>
            </a:r>
            <a:r>
              <a:rPr lang="en-US" dirty="0" smtClean="0"/>
              <a:t>a nonempty core and a expectation value?</a:t>
            </a:r>
          </a:p>
          <a:p>
            <a:r>
              <a:rPr lang="en-US" dirty="0" smtClean="0"/>
              <a:t>Can we define a Born rule for QIVPM?</a:t>
            </a:r>
          </a:p>
          <a:p>
            <a:r>
              <a:rPr lang="en-US" dirty="0"/>
              <a:t>Can we have Gleason’s theorem </a:t>
            </a:r>
            <a:r>
              <a:rPr lang="en-US" dirty="0" smtClean="0"/>
              <a:t>for </a:t>
            </a:r>
            <a:r>
              <a:rPr lang="en-US" dirty="0"/>
              <a:t>QIVPM</a:t>
            </a:r>
            <a:r>
              <a:rPr lang="en-US" dirty="0" smtClean="0"/>
              <a:t>?</a:t>
            </a:r>
          </a:p>
          <a:p>
            <a:r>
              <a:rPr lang="en-US" dirty="0" smtClean="0"/>
              <a:t>Can we recover QRVPM and CIVPM as a special case of QIVPM?</a:t>
            </a:r>
            <a:endParaRPr lang="en-US" dirty="0" smtClean="0"/>
          </a:p>
          <a:p>
            <a:r>
              <a:rPr lang="en-US" dirty="0" smtClean="0"/>
              <a:t>Since there is a tension between finite precision measurement and contextuality, can we have a Kochen-Specker theorem for QIVPM?</a:t>
            </a:r>
          </a:p>
        </p:txBody>
      </p:sp>
    </p:spTree>
    <p:extLst>
      <p:ext uri="{BB962C8B-B14F-4D97-AF65-F5344CB8AC3E}">
        <p14:creationId xmlns:p14="http://schemas.microsoft.com/office/powerpoint/2010/main" val="2122352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Kochen-Specker Theorem</a:t>
            </a:r>
            <a:br>
              <a:rPr lang="en-US" dirty="0"/>
            </a:br>
            <a:r>
              <a:rPr lang="en-US" dirty="0"/>
              <a:t>with Finite Precision Measurement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Yes, the Kochen-Specker Theorem still works even consider finite precision measurement modelled by QIVPM.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1549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Kochen-Specker Theorem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Since the Kochen-Specker theorem claims quantum theory cannot be simulated by a non-contextual hidden variable theory, it is essentially the same as: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b="1" dirty="0"/>
                  <a:t>Theorem</a:t>
                </a:r>
                <a:r>
                  <a:rPr lang="en-US" dirty="0"/>
                  <a:t> </a:t>
                </a:r>
                <a:r>
                  <a:rPr lang="en-US" dirty="0"/>
                  <a:t>There </a:t>
                </a:r>
                <a:r>
                  <a:rPr lang="en-US" dirty="0"/>
                  <a:t>is no QIVPM</a:t>
                </a:r>
                <a:r>
                  <a:rPr lang="en-US" dirty="0"/>
                  <a:t> 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acc>
                      </m:e>
                      <m:sup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D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ℰ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0,0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1,1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.</a:t>
                </a:r>
                <a:endParaRPr lang="en-US" dirty="0"/>
              </a:p>
              <a:p>
                <a:r>
                  <a:rPr lang="en-US" dirty="0" smtClean="0"/>
                  <a:t>The intervals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0,0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1,1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 smtClean="0"/>
                  <a:t> means the </a:t>
                </a:r>
                <a:r>
                  <a:rPr lang="en-US" dirty="0"/>
                  <a:t>hidden variable </a:t>
                </a:r>
                <a:r>
                  <a:rPr lang="en-US" dirty="0" smtClean="0"/>
                  <a:t>theory is deterministic.</a:t>
                </a:r>
              </a:p>
              <a:p>
                <a:r>
                  <a:rPr lang="en-US" dirty="0" smtClean="0"/>
                  <a:t>The definition of QIVPM, especially </a:t>
                </a:r>
              </a:p>
              <a:p>
                <a:pPr lvl="1"/>
                <a:r>
                  <a:rPr lang="en-US" dirty="0" smtClean="0"/>
                  <a:t>mapping every projectors to a value and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⊆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,</a:t>
                </a:r>
              </a:p>
              <a:p>
                <a:pPr>
                  <a:buFont typeface="Calibri" panose="020F0502020204030204" pitchFamily="34" charset="0"/>
                  <a:buChar char="‖"/>
                </a:pPr>
                <a:r>
                  <a:rPr lang="en-US" dirty="0" smtClean="0"/>
                  <a:t>means non-contextuality since it requires the measurement results is independent of the measurement basis.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101" t="-2801" b="-4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9772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Finite Precision </a:t>
            </a:r>
            <a:r>
              <a:rPr lang="en-US" dirty="0" smtClean="0"/>
              <a:t>Measurement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1587276"/>
              </a:xfrm>
            </p:spPr>
            <p:txBody>
              <a:bodyPr/>
              <a:lstStyle/>
              <a:p>
                <a:r>
                  <a:rPr lang="en-US" dirty="0"/>
                  <a:t>Relax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0,0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1,1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 to a set of intervals</a:t>
                </a:r>
                <a:r>
                  <a:rPr lang="en-US" dirty="0"/>
                  <a:t> 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>
                        <a:latin typeface="XITS Math" panose="02000503000000000000" pitchFamily="50" charset="0"/>
                        <a:ea typeface="XITS Math" panose="02000503000000000000" pitchFamily="50" charset="0"/>
                        <a:cs typeface="XITS Math" panose="02000503000000000000" pitchFamily="50" charset="0"/>
                      </a:rPr>
                      <m:t>ℐ</m:t>
                    </m:r>
                  </m:oMath>
                </a14:m>
                <a:r>
                  <a:rPr lang="en-US" dirty="0"/>
                  <a:t> close to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0,0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1,1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, i.e., given </a:t>
                </a:r>
                <a:r>
                  <a:rPr lang="en-US" dirty="0"/>
                  <a:t>a small 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dirty="0"/>
                  <a:t>, we </a:t>
                </a:r>
                <a:r>
                  <a:rPr lang="en-US" dirty="0"/>
                  <a:t>want for any projector 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, </a:t>
                </a:r>
                <a:r>
                  <a:rPr lang="en-US" dirty="0"/>
                  <a:t/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/>
                      <m:t>either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⊆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</m:d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dirty="0"/>
                      <m:t>or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⊆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 .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1587276"/>
              </a:xfrm>
              <a:blipFill rotWithShape="0">
                <a:blip r:embed="rId2"/>
                <a:stretch>
                  <a:fillRect l="-1043" t="-6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 txBox="1">
            <a:spLocks/>
          </p:cNvSpPr>
          <p:nvPr/>
        </p:nvSpPr>
        <p:spPr>
          <a:xfrm>
            <a:off x="838200" y="341290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Kochen-Specker Theorem</a:t>
            </a:r>
            <a:br>
              <a:rPr lang="en-US" dirty="0"/>
            </a:br>
            <a:r>
              <a:rPr lang="en-US" dirty="0"/>
              <a:t>with Finite Precision Measurement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2"/>
              <p:cNvSpPr txBox="1">
                <a:spLocks/>
              </p:cNvSpPr>
              <p:nvPr/>
            </p:nvSpPr>
            <p:spPr>
              <a:xfrm>
                <a:off x="838200" y="4873401"/>
                <a:ext cx="10515600" cy="158727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b="1" dirty="0"/>
                  <a:t>Theorem</a:t>
                </a:r>
                <a:r>
                  <a:rPr lang="en-US" dirty="0"/>
                  <a:t> There is no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</m:oMath>
                </a14:m>
                <a:r>
                  <a:rPr lang="en-US" dirty="0"/>
                  <a:t> when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&lt;1/3</m:t>
                    </m:r>
                  </m:oMath>
                </a14:m>
                <a:r>
                  <a:rPr lang="en-US" dirty="0"/>
                  <a:t>.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873401"/>
                <a:ext cx="10515600" cy="1587276"/>
              </a:xfrm>
              <a:prstGeom prst="rect">
                <a:avLst/>
              </a:prstGeom>
              <a:blipFill rotWithShape="0">
                <a:blip r:embed="rId3"/>
                <a:stretch>
                  <a:fillRect l="-1217" t="-6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8294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Kochen-Specker </a:t>
            </a:r>
            <a:r>
              <a:rPr lang="en-US" dirty="0" smtClean="0"/>
              <a:t>Theorem</a:t>
            </a:r>
            <a:br>
              <a:rPr lang="en-US" dirty="0" smtClean="0"/>
            </a:br>
            <a:r>
              <a:rPr lang="en-US" dirty="0" smtClean="0"/>
              <a:t>with Finite Precision Measurement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50392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 smtClean="0"/>
                  <a:t>Proof </a:t>
                </a:r>
                <a:r>
                  <a:rPr lang="en-US" b="1" dirty="0" smtClean="0"/>
                  <a:t>by Contradiction!</a:t>
                </a:r>
              </a:p>
              <a:p>
                <a:r>
                  <a:rPr lang="en-US" dirty="0" smtClean="0"/>
                  <a:t>Assume there exists a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</m:oMath>
                </a14:m>
                <a:r>
                  <a:rPr lang="en-US" dirty="0"/>
                  <a:t> when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&lt;1/3</m:t>
                    </m:r>
                  </m:oMath>
                </a14:m>
                <a:r>
                  <a:rPr lang="en-US" dirty="0" smtClean="0"/>
                  <a:t>, then we can define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acc>
                      </m:e>
                      <m:sup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D</m:t>
                        </m:r>
                      </m:sup>
                    </m:sSup>
                  </m:oMath>
                </a14:m>
                <a:r>
                  <a:rPr lang="en-US" dirty="0" smtClean="0"/>
                  <a:t> by</a:t>
                </a:r>
                <a:r>
                  <a:rPr lang="en-US" dirty="0"/>
                  <a:t/>
                </a:r>
                <a:br>
                  <a:rPr lang="en-US" dirty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acc>
                      </m:e>
                      <m:sup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D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0,0</m:t>
                                </m:r>
                              </m:e>
                            </m:d>
                            <m:r>
                              <m:rPr>
                                <m:nor/>
                              </m:rPr>
                              <a:rPr lang="en-US"/>
                              <m:t> </m:t>
                            </m:r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,  </m:t>
                            </m:r>
                            <m:r>
                              <m:rPr>
                                <m:nor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if</m:t>
                            </m:r>
                            <m:r>
                              <m:rPr>
                                <m:nor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 </m:t>
                            </m:r>
                            <m:acc>
                              <m:accPr>
                                <m:chr m:val="̅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⊆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 ;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m:rPr>
                                <m:nor/>
                              </m:rPr>
                              <a:rPr lang="en-US"/>
                              <m:t>　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&amp;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  <m:r>
                              <m:rPr>
                                <m:nor/>
                              </m:rPr>
                              <a:rPr lang="en-US"/>
                              <m:t> 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m:rPr>
                                <m:nor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if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acc>
                              <m:accPr>
                                <m:chr m:val="̅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⊆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,1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 .</m:t>
                            </m:r>
                          </m:e>
                        </m:eqArr>
                      </m:e>
                    </m:d>
                    <m:r>
                      <m:rPr>
                        <m:nor/>
                      </m:rPr>
                      <a:rPr lang="en-US" dirty="0">
                        <a:latin typeface="Cambria Math" panose="02040503050406030204" pitchFamily="18" charset="0"/>
                      </a:rPr>
                      <m:t>	</m:t>
                    </m:r>
                  </m:oMath>
                </a14:m>
                <a:endParaRPr lang="en-US" dirty="0"/>
              </a:p>
              <a:p>
                <a:r>
                  <a:rPr lang="en-US" dirty="0" smtClean="0"/>
                  <a:t>The essential part of the proof is to show </a:t>
                </a:r>
                <a:br>
                  <a:rPr lang="en-US" dirty="0" smtClean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acc>
                      </m:e>
                      <m:sup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D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acc>
                      </m:e>
                      <m:sup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D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0,0</m:t>
                        </m:r>
                      </m:e>
                    </m:d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implies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acc>
                      </m:e>
                      <m:sup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D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0,0</m:t>
                        </m:r>
                      </m:e>
                    </m:d>
                    <m:r>
                      <m:rPr>
                        <m:nor/>
                      </m:rPr>
                      <a:rPr lang="en-US" dirty="0"/>
                      <m:t>	</m:t>
                    </m:r>
                  </m:oMath>
                </a14:m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>for </a:t>
                </a:r>
                <a:r>
                  <a:rPr lang="en-US" dirty="0"/>
                  <a:t>any orthogonal </a:t>
                </a:r>
                <a:r>
                  <a:rPr lang="en-US" dirty="0" smtClean="0"/>
                  <a:t>projectors</a:t>
                </a:r>
                <a:r>
                  <a:rPr lang="en-US" dirty="0"/>
                  <a:t>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.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50392" y="1825625"/>
                <a:ext cx="10515600" cy="4351338"/>
              </a:xfrm>
              <a:blipFill rotWithShape="0">
                <a:blip r:embed="rId3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0323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acc>
                        </m:e>
                        <m:sup>
                          <m:r>
                            <m:rPr>
                              <m:nor/>
                            </m:rPr>
                            <a:rPr lang="en-US" sz="3600">
                              <a:latin typeface="Cambria Math" panose="02040503050406030204" pitchFamily="18" charset="0"/>
                            </a:rPr>
                            <m:t>D</m:t>
                          </m:r>
                        </m:sup>
                      </m:sSup>
                      <m:d>
                        <m:d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36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acc>
                        </m:e>
                        <m:sup>
                          <m:r>
                            <m:rPr>
                              <m:nor/>
                            </m:rPr>
                            <a:rPr lang="en-US" sz="3600">
                              <a:latin typeface="Cambria Math" panose="02040503050406030204" pitchFamily="18" charset="0"/>
                            </a:rPr>
                            <m:t>D</m:t>
                          </m:r>
                        </m:sup>
                      </m:sSup>
                      <m:d>
                        <m:d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36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0,0</m:t>
                          </m:r>
                        </m:e>
                      </m:d>
                      <m:r>
                        <a:rPr lang="en-US" sz="3600" b="0" i="0" smtClean="0">
                          <a:latin typeface="Cambria Math" panose="02040503050406030204" pitchFamily="18" charset="0"/>
                        </a:rPr>
                        <m:t>⇒</m:t>
                      </m:r>
                      <m:sSup>
                        <m:sSup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acc>
                        </m:e>
                        <m:sup>
                          <m:r>
                            <m:rPr>
                              <m:nor/>
                            </m:rPr>
                            <a:rPr lang="en-US" sz="3600">
                              <a:latin typeface="Cambria Math" panose="02040503050406030204" pitchFamily="18" charset="0"/>
                            </a:rPr>
                            <m:t>D</m:t>
                          </m:r>
                        </m:sup>
                      </m:sSup>
                      <m:d>
                        <m:d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36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0,0</m:t>
                          </m:r>
                        </m:e>
                      </m:d>
                      <m:r>
                        <m:rPr>
                          <m:nor/>
                        </m:rPr>
                        <a:rPr lang="en-US" sz="3600" dirty="0"/>
                        <m:t>	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132969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acc>
                        </m:e>
                        <m:sup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D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acc>
                        </m:e>
                        <m:sup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D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0,0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</m:t>
                      </m:r>
                      <m:acc>
                        <m:accPr>
                          <m:chr m:val="̅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</m:acc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⊆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</m:d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and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̅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</m:acc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⊆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⇒</m:t>
                      </m:r>
                      <m:acc>
                        <m:accPr>
                          <m:chr m:val="̅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</m:acc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⊆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</m:d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1329699"/>
              </a:xfrm>
              <a:blipFill rotWithShape="0">
                <a:blip r:embed="rId4"/>
                <a:stretch>
                  <a:fillRect b="-18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/>
          <p:cNvCxnSpPr/>
          <p:nvPr/>
        </p:nvCxnSpPr>
        <p:spPr>
          <a:xfrm>
            <a:off x="1803557" y="4077359"/>
            <a:ext cx="87576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lowchart: Connector 9"/>
          <p:cNvSpPr/>
          <p:nvPr/>
        </p:nvSpPr>
        <p:spPr>
          <a:xfrm>
            <a:off x="1726283" y="4031191"/>
            <a:ext cx="77274" cy="9233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Connector 10"/>
          <p:cNvSpPr/>
          <p:nvPr/>
        </p:nvSpPr>
        <p:spPr>
          <a:xfrm>
            <a:off x="3424148" y="4028023"/>
            <a:ext cx="77274" cy="9233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Connector 11"/>
          <p:cNvSpPr/>
          <p:nvPr/>
        </p:nvSpPr>
        <p:spPr>
          <a:xfrm>
            <a:off x="5122013" y="4028023"/>
            <a:ext cx="77274" cy="9233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Connector 13"/>
          <p:cNvSpPr/>
          <p:nvPr/>
        </p:nvSpPr>
        <p:spPr>
          <a:xfrm>
            <a:off x="8786052" y="4031192"/>
            <a:ext cx="77274" cy="9233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lowchart: Connector 14"/>
          <p:cNvSpPr/>
          <p:nvPr/>
        </p:nvSpPr>
        <p:spPr>
          <a:xfrm>
            <a:off x="10483917" y="4028024"/>
            <a:ext cx="77274" cy="9233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1447996" y="4060119"/>
                <a:ext cx="3658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996" y="4060119"/>
                <a:ext cx="365806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3434393" y="4096490"/>
                <a:ext cx="37003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4393" y="4096490"/>
                <a:ext cx="370037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4911511" y="4120357"/>
                <a:ext cx="49827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1511" y="4120357"/>
                <a:ext cx="498277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8437692" y="3706443"/>
                <a:ext cx="77399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7692" y="3706443"/>
                <a:ext cx="773994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10324043" y="3709431"/>
                <a:ext cx="3658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24043" y="3709431"/>
                <a:ext cx="365806" cy="36933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ectangle 22"/>
          <p:cNvSpPr/>
          <p:nvPr/>
        </p:nvSpPr>
        <p:spPr>
          <a:xfrm>
            <a:off x="1764920" y="3768264"/>
            <a:ext cx="3395729" cy="305926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1764920" y="4074190"/>
            <a:ext cx="1697864" cy="355261"/>
          </a:xfrm>
          <a:prstGeom prst="rect">
            <a:avLst/>
          </a:prstGeom>
          <a:solidFill>
            <a:schemeClr val="accent4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8847177" y="4074190"/>
            <a:ext cx="1697864" cy="355261"/>
          </a:xfrm>
          <a:prstGeom prst="rect">
            <a:avLst/>
          </a:prstGeom>
          <a:solidFill>
            <a:schemeClr val="accent4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2205741" y="3280841"/>
                <a:ext cx="251408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 is in this area</a:t>
                </a:r>
                <a:endParaRPr lang="en-US" dirty="0"/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5741" y="3280841"/>
                <a:ext cx="2514086" cy="369332"/>
              </a:xfrm>
              <a:prstGeom prst="rect">
                <a:avLst/>
              </a:prstGeom>
              <a:blipFill rotWithShape="0">
                <a:blip r:embed="rId10"/>
                <a:stretch>
                  <a:fillRect t="-8197" r="-121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>
                <a:off x="3766360" y="4725965"/>
                <a:ext cx="483202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 should be in either one of these areas</a:t>
                </a:r>
                <a:endParaRPr lang="en-US" dirty="0"/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6360" y="4725965"/>
                <a:ext cx="4832028" cy="369332"/>
              </a:xfrm>
              <a:prstGeom prst="rect">
                <a:avLst/>
              </a:prstGeom>
              <a:blipFill rotWithShape="0">
                <a:blip r:embed="rId11"/>
                <a:stretch>
                  <a:fillRect t="-8197" r="-25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ontent Placeholder 2"/>
              <p:cNvSpPr txBox="1">
                <a:spLocks/>
              </p:cNvSpPr>
              <p:nvPr/>
            </p:nvSpPr>
            <p:spPr>
              <a:xfrm>
                <a:off x="838200" y="5220814"/>
                <a:ext cx="10515600" cy="95834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acc>
                        <m:accPr>
                          <m:chr m:val="̅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</m:acc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⊆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⇒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acc>
                        </m:e>
                        <m:sup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D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0,0</m:t>
                          </m:r>
                        </m:e>
                      </m:d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28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220814"/>
                <a:ext cx="10515600" cy="958343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/>
              <p:cNvSpPr/>
              <p:nvPr/>
            </p:nvSpPr>
            <p:spPr>
              <a:xfrm>
                <a:off x="5890055" y="4082394"/>
                <a:ext cx="2226763" cy="6127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&lt;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⇒2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&lt;1−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0055" y="4082394"/>
                <a:ext cx="2226763" cy="612732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805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Probability Models (Big Picture)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94425728"/>
                  </p:ext>
                </p:extLst>
              </p:nvPr>
            </p:nvGraphicFramePr>
            <p:xfrm>
              <a:off x="838200" y="1825625"/>
              <a:ext cx="10515600" cy="3662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05200"/>
                    <a:gridCol w="3505200"/>
                    <a:gridCol w="35052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Classical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Quantum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Sample Space: Finite Set 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l-G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Ω</m:t>
                              </m:r>
                            </m:oMath>
                          </a14:m>
                          <a:endParaRPr lang="en-US" dirty="0" smtClean="0"/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Event Space: Power Set 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ℰ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l-GR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Ω</m:t>
                                  </m:r>
                                </m:sup>
                              </m:sSup>
                            </m:oMath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Hilbert Space </a:t>
                          </a:r>
                          <a14:m>
                            <m:oMath xmlns:m="http://schemas.openxmlformats.org/officeDocument/2006/math">
                              <m:r>
                                <a:rPr lang="el-G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ℋ</m:t>
                              </m:r>
                            </m:oMath>
                          </a14:m>
                          <a:r>
                            <a:rPr lang="en-US" dirty="0" smtClean="0"/>
                            <a:t> with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&lt;∞</m:t>
                              </m:r>
                            </m:oMath>
                          </a14:m>
                          <a:endParaRPr lang="en-US" dirty="0" smtClean="0"/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Event Space: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ℰ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all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projectors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on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rgbClr val="FF0000"/>
                                      </a:solidFill>
                                      <a:effectLst/>
                                    </a:rPr>
                                    <m:t>a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rgbClr val="FF0000"/>
                                      </a:solidFill>
                                      <a:effectLst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rgbClr val="FF0000"/>
                                      </a:solidFill>
                                      <a:effectLst/>
                                    </a:rPr>
                                    <m:t>linear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rgbClr val="FF0000"/>
                                      </a:solidFill>
                                      <a:effectLst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rgbClr val="FF0000"/>
                                      </a:solidFill>
                                      <a:effectLst/>
                                    </a:rPr>
                                    <m:t>subspace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rgbClr val="FF0000"/>
                                      </a:solidFill>
                                      <a:effectLst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rgbClr val="FF0000"/>
                                      </a:solidFill>
                                      <a:effectLst/>
                                    </a:rPr>
                                    <m:t>of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rgbClr val="FF0000"/>
                                      </a:solidFill>
                                      <a:effectLst/>
                                    </a:rPr>
                                    <m:t> </m:t>
                                  </m:r>
                                  <m:r>
                                    <a:rPr lang="el-GR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ℋ</m:t>
                                  </m:r>
                                </m:e>
                              </m:d>
                            </m:oMath>
                          </a14:m>
                          <a:endParaRPr lang="en-US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Infinitely</a:t>
                          </a:r>
                          <a:r>
                            <a:rPr lang="en-US" baseline="0" dirty="0" smtClean="0"/>
                            <a:t> Precise </a:t>
                          </a:r>
                          <a:r>
                            <a:rPr lang="en-US" dirty="0" smtClean="0"/>
                            <a:t>Real-valued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0,1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ℰ</m:t>
                                </m:r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0,1</m:t>
                                    </m:r>
                                  </m:e>
                                </m:d>
                              </m:oMath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∪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r>
                            <a:rPr lang="en-US" dirty="0" smtClean="0"/>
                            <a:t/>
                          </a:r>
                          <a:br>
                            <a:rPr lang="en-US" dirty="0" smtClean="0"/>
                          </a:br>
                          <a:r>
                            <a:rPr lang="en-US" dirty="0" smtClean="0"/>
                            <a:t>for</a:t>
                          </a:r>
                          <a:r>
                            <a:rPr lang="en-US" baseline="0" dirty="0" smtClean="0"/>
                            <a:t> </a:t>
                          </a:r>
                          <a:r>
                            <a:rPr lang="en-US" baseline="0" dirty="0" smtClean="0">
                              <a:solidFill>
                                <a:srgbClr val="FF0000"/>
                              </a:solidFill>
                            </a:rPr>
                            <a:t>disjoint</a:t>
                          </a:r>
                          <a:r>
                            <a:rPr lang="en-US" baseline="0" dirty="0" smtClean="0"/>
                            <a:t> events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 smtClean="0"/>
                            <a:t> and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ℰ</m:t>
                                </m:r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0,1</m:t>
                                    </m:r>
                                  </m:e>
                                </m:d>
                              </m:oMath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r>
                            <a:rPr lang="en-US" dirty="0" smtClean="0"/>
                            <a:t/>
                          </a:r>
                          <a:br>
                            <a:rPr lang="en-US" dirty="0" smtClean="0"/>
                          </a:br>
                          <a:r>
                            <a:rPr lang="en-US" dirty="0" smtClean="0"/>
                            <a:t>for </a:t>
                          </a:r>
                          <a:r>
                            <a:rPr lang="en-US" i="0" dirty="0" smtClean="0">
                              <a:solidFill>
                                <a:srgbClr val="FF0000"/>
                              </a:solidFill>
                            </a:rPr>
                            <a:t>orthogonal</a:t>
                          </a:r>
                          <a:r>
                            <a:rPr lang="en-US" dirty="0" smtClean="0">
                              <a:solidFill>
                                <a:srgbClr val="FF0000"/>
                              </a:solidFill>
                            </a:rPr>
                            <a:t> </a:t>
                          </a:r>
                          <a:r>
                            <a:rPr lang="en-US" dirty="0" smtClean="0"/>
                            <a:t>projectors</a:t>
                          </a:r>
                          <a:r>
                            <a:rPr lang="en-US" dirty="0"/>
                            <a:t> 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 smtClean="0"/>
                            <a:t> and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 smtClean="0"/>
                            <a:t>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𝟘</m:t>
                              </m:r>
                            </m:oMath>
                          </a14:m>
                          <a:r>
                            <a:rPr lang="en-US" dirty="0" smtClean="0"/>
                            <a:t>)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Finite</a:t>
                          </a:r>
                          <a:r>
                            <a:rPr lang="en-US" baseline="0" dirty="0" smtClean="0"/>
                            <a:t>-Precision </a:t>
                          </a:r>
                          <a:r>
                            <a:rPr lang="en-US" dirty="0" smtClean="0"/>
                            <a:t>Interval-valued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"/>
                                    <m:endChr m:val=""/>
                                    <m:ctrlP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XITS Math" panose="02000503000000000000" pitchFamily="50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XITS Math" panose="02000503000000000000" pitchFamily="50" charset="0"/>
                                        <a:ea typeface="XITS Math" panose="02000503000000000000" pitchFamily="50" charset="0"/>
                                        <a:cs typeface="XITS Math" panose="02000503000000000000" pitchFamily="50" charset="0"/>
                                      </a:rPr>
                                      <m:t>ℐ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b="0" i="1" smtClean="0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solidFill>
                                                  <a:schemeClr val="accent2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solidFill>
                                                  <a:schemeClr val="accent2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𝑟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solidFill>
                                                  <a:schemeClr val="accent2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b="0" i="1" smtClean="0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solidFill>
                                                  <a:schemeClr val="accent2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solidFill>
                                                  <a:schemeClr val="accent2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ℓ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solidFill>
                                                  <a:schemeClr val="accent2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  <m: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⊆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b="0" i="1" smtClean="0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0,1</m:t>
                                        </m:r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en-US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bar>
                                  <m:barPr>
                                    <m:pos m:val="top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ℰ</m:t>
                                </m:r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m:rPr>
                                    <m:nor/>
                                  </m:rPr>
                                  <a:rPr lang="en-US" dirty="0" smtClean="0">
                                    <a:solidFill>
                                      <a:schemeClr val="accent2"/>
                                    </a:solidFill>
                                    <a:latin typeface="XITS Math" panose="02000503000000000000" pitchFamily="50" charset="0"/>
                                    <a:ea typeface="XITS Math" panose="02000503000000000000" pitchFamily="50" charset="0"/>
                                    <a:cs typeface="XITS Math" panose="02000503000000000000" pitchFamily="50" charset="0"/>
                                  </a:rPr>
                                  <m:t>ℐ</m:t>
                                </m:r>
                              </m:oMath>
                              <m:oMath xmlns:m="http://schemas.openxmlformats.org/officeDocument/2006/math">
                                <m:bar>
                                  <m:barPr>
                                    <m:pos m:val="top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∪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⊆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r>
                            <a:rPr lang="en-US" dirty="0" smtClean="0"/>
                            <a:t/>
                          </a:r>
                          <a:br>
                            <a:rPr lang="en-US" dirty="0" smtClean="0"/>
                          </a:br>
                          <a:r>
                            <a:rPr lang="en-US" dirty="0" smtClean="0"/>
                            <a:t>for</a:t>
                          </a:r>
                          <a:r>
                            <a:rPr lang="en-US" baseline="0" dirty="0" smtClean="0"/>
                            <a:t> </a:t>
                          </a:r>
                          <a:r>
                            <a:rPr lang="en-US" baseline="0" dirty="0" smtClean="0">
                              <a:solidFill>
                                <a:srgbClr val="FF0000"/>
                              </a:solidFill>
                            </a:rPr>
                            <a:t>disjoint</a:t>
                          </a:r>
                          <a:r>
                            <a:rPr lang="en-US" baseline="0" dirty="0" smtClean="0"/>
                            <a:t> events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 smtClean="0"/>
                            <a:t> and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bar>
                                  <m:barPr>
                                    <m:pos m:val="top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ℰ</m:t>
                                </m:r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m:rPr>
                                    <m:nor/>
                                  </m:rPr>
                                  <a:rPr lang="en-US" dirty="0" smtClean="0">
                                    <a:solidFill>
                                      <a:schemeClr val="accent2"/>
                                    </a:solidFill>
                                    <a:latin typeface="XITS Math" panose="02000503000000000000" pitchFamily="50" charset="0"/>
                                    <a:ea typeface="XITS Math" panose="02000503000000000000" pitchFamily="50" charset="0"/>
                                    <a:cs typeface="XITS Math" panose="02000503000000000000" pitchFamily="50" charset="0"/>
                                  </a:rPr>
                                  <m:t>ℐ</m:t>
                                </m:r>
                              </m:oMath>
                              <m:oMath xmlns:m="http://schemas.openxmlformats.org/officeDocument/2006/math">
                                <m:bar>
                                  <m:barPr>
                                    <m:pos m:val="top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⊆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r>
                            <a:rPr lang="en-US" dirty="0" smtClean="0"/>
                            <a:t/>
                          </a:r>
                          <a:br>
                            <a:rPr lang="en-US" dirty="0" smtClean="0"/>
                          </a:br>
                          <a:r>
                            <a:rPr lang="en-US" dirty="0" smtClean="0"/>
                            <a:t>for </a:t>
                          </a:r>
                          <a:r>
                            <a:rPr lang="en-US" i="0" dirty="0" smtClean="0">
                              <a:solidFill>
                                <a:srgbClr val="FF0000"/>
                              </a:solidFill>
                            </a:rPr>
                            <a:t>orthogonal</a:t>
                          </a:r>
                          <a:r>
                            <a:rPr lang="en-US" dirty="0" smtClean="0">
                              <a:solidFill>
                                <a:srgbClr val="FF0000"/>
                              </a:solidFill>
                            </a:rPr>
                            <a:t> </a:t>
                          </a:r>
                          <a:r>
                            <a:rPr lang="en-US" dirty="0" smtClean="0"/>
                            <a:t>projectors</a:t>
                          </a:r>
                          <a:r>
                            <a:rPr lang="en-US" dirty="0"/>
                            <a:t> 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 smtClean="0"/>
                            <a:t> and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 smtClean="0"/>
                            <a:t>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𝟘</m:t>
                              </m:r>
                            </m:oMath>
                          </a14:m>
                          <a:r>
                            <a:rPr lang="en-US" dirty="0" smtClean="0"/>
                            <a:t>)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94425728"/>
                  </p:ext>
                </p:extLst>
              </p:nvPr>
            </p:nvGraphicFramePr>
            <p:xfrm>
              <a:off x="838200" y="1825625"/>
              <a:ext cx="10515600" cy="3662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05200"/>
                    <a:gridCol w="3505200"/>
                    <a:gridCol w="35052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Classical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Quantum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  <a:tr h="91440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00000" t="-44000" r="-100521" b="-27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200348" t="-44000" r="-696" b="-270667"/>
                          </a:stretch>
                        </a:blipFill>
                      </a:tcPr>
                    </a:tc>
                  </a:tr>
                  <a:tr h="11887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74" t="-110204" r="-200870" b="-10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00000" t="-110204" r="-100521" b="-10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200348" t="-110204" r="-696" b="-107143"/>
                          </a:stretch>
                        </a:blipFill>
                      </a:tcPr>
                    </a:tc>
                  </a:tr>
                  <a:tr h="11887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74" t="-211282" r="-200870" b="-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00000" t="-211282" r="-100521" b="-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200348" t="-211282" r="-696" b="-7692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3" name="Right Arrow 2"/>
          <p:cNvSpPr/>
          <p:nvPr/>
        </p:nvSpPr>
        <p:spPr>
          <a:xfrm>
            <a:off x="7611413" y="1931832"/>
            <a:ext cx="540913" cy="20606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" name="Down Arrow 4"/>
          <p:cNvSpPr/>
          <p:nvPr/>
        </p:nvSpPr>
        <p:spPr>
          <a:xfrm>
            <a:off x="2434107" y="4082603"/>
            <a:ext cx="373487" cy="476519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224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</a:t>
            </a:r>
            <a:r>
              <a:rPr lang="en-US" dirty="0">
                <a:solidFill>
                  <a:schemeClr val="accent2"/>
                </a:solidFill>
              </a:rPr>
              <a:t>Infinitely Precise</a:t>
            </a:r>
            <a:r>
              <a:rPr lang="en-US" dirty="0"/>
              <a:t> to </a:t>
            </a:r>
            <a:r>
              <a:rPr lang="en-US" dirty="0">
                <a:solidFill>
                  <a:schemeClr val="accent2"/>
                </a:solidFill>
              </a:rPr>
              <a:t>Finite-Precision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Classical </a:t>
            </a:r>
            <a:r>
              <a:rPr lang="en-US" dirty="0" smtClean="0">
                <a:solidFill>
                  <a:schemeClr val="accent2"/>
                </a:solidFill>
              </a:rPr>
              <a:t>Real</a:t>
            </a:r>
            <a:r>
              <a:rPr lang="en-US" dirty="0" smtClean="0"/>
              <a:t>-Valued Probability </a:t>
            </a:r>
            <a:r>
              <a:rPr lang="en-US" dirty="0"/>
              <a:t>Measure (CRVPM)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sup>
                    </m:sSup>
                    <m: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endParaRPr lang="en-US" i="1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∅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</a:t>
                </a: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For any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event 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br>
                  <a:rPr lang="en-US" dirty="0" smtClean="0">
                    <a:solidFill>
                      <a:schemeClr val="tx1"/>
                    </a:solidFill>
                  </a:rPr>
                </a:b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\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.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 smtClean="0">
                    <a:solidFill>
                      <a:schemeClr val="tx1"/>
                    </a:solidFill>
                  </a:rPr>
                  <a:t>For </a:t>
                </a:r>
                <a:r>
                  <a:rPr lang="en-US" dirty="0">
                    <a:solidFill>
                      <a:schemeClr val="tx1"/>
                    </a:solidFill>
                  </a:rPr>
                  <a:t>disjoint events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, </a:t>
                </a:r>
                <a:br>
                  <a:rPr lang="en-US" dirty="0" smtClean="0">
                    <a:solidFill>
                      <a:schemeClr val="tx1"/>
                    </a:solidFill>
                  </a:rPr>
                </a:b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∪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.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0">
                <a:blip r:embed="rId2"/>
                <a:stretch>
                  <a:fillRect l="-2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Classical </a:t>
            </a:r>
            <a:r>
              <a:rPr lang="en-US" dirty="0" smtClean="0">
                <a:solidFill>
                  <a:schemeClr val="accent2"/>
                </a:solidFill>
              </a:rPr>
              <a:t>Interval</a:t>
            </a:r>
            <a:r>
              <a:rPr lang="en-US" dirty="0" smtClean="0"/>
              <a:t>-Valued </a:t>
            </a:r>
            <a:r>
              <a:rPr lang="en-US" dirty="0"/>
              <a:t>Probability </a:t>
            </a:r>
            <a:r>
              <a:rPr lang="en-US" dirty="0" smtClean="0"/>
              <a:t>Measure (CIVPM)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sz="quarter" idx="4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>
                  <a:lnSpc>
                    <a:spcPct val="105000"/>
                  </a:lnSpc>
                </a:pP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sup>
                    </m:sSup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begChr m:val=""/>
                        <m:endChr m:val=""/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XITS Math" panose="02000503000000000000" pitchFamily="50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XITS Math" panose="02000503000000000000" pitchFamily="50" charset="0"/>
                            <a:ea typeface="XITS Math" panose="02000503000000000000" pitchFamily="50" charset="0"/>
                            <a:cs typeface="XITS Math" panose="02000503000000000000" pitchFamily="50" charset="0"/>
                          </a:rPr>
                          <m:t>ℐ</m:t>
                        </m:r>
                      </m:e>
                    </m:d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ℓ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⊆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</m:d>
                  </m:oMath>
                </a14:m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05000"/>
                  </a:lnSpc>
                </a:pP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∅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0,0</m:t>
                        </m:r>
                      </m:e>
                    </m:d>
                  </m:oMath>
                </a14:m>
                <a:r>
                  <a:rPr lang="en-US" dirty="0"/>
                  <a:t>.</a:t>
                </a:r>
              </a:p>
              <a:p>
                <a:pPr>
                  <a:lnSpc>
                    <a:spcPct val="105000"/>
                  </a:lnSpc>
                </a:pP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dirty="0"/>
                  <a:t>.</a:t>
                </a:r>
              </a:p>
              <a:p>
                <a:pPr>
                  <a:lnSpc>
                    <a:spcPct val="105000"/>
                  </a:lnSpc>
                </a:pPr>
                <a:r>
                  <a:rPr lang="en-US" dirty="0"/>
                  <a:t>For any event 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/>
                  <a:t>, </a:t>
                </a:r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ℓ,</m:t>
                        </m:r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</m:oMath>
                </a14:m>
                <a:r>
                  <a:rPr lang="en-US" dirty="0"/>
                  <a:t>, then</a:t>
                </a:r>
                <a:br>
                  <a:rPr lang="en-US" dirty="0"/>
                </a:b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\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1,1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,1−ℓ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 .</m:t>
                    </m:r>
                  </m:oMath>
                </a14:m>
                <a:endParaRPr lang="en-US" dirty="0"/>
              </a:p>
              <a:p>
                <a:pPr>
                  <a:lnSpc>
                    <a:spcPct val="105000"/>
                  </a:lnSpc>
                </a:pPr>
                <a:r>
                  <a:rPr lang="en-US" dirty="0"/>
                  <a:t>For disjoint events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, </a:t>
                </a:r>
                <a:br>
                  <a:rPr lang="en-US" dirty="0" smtClean="0"/>
                </a:br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ℓ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and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ℓ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, then</a:t>
                </a:r>
                <a:br>
                  <a:rPr lang="en-US" dirty="0"/>
                </a:b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∪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⊆</m:t>
                    </m:r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ℓ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ℓ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m:rPr>
                        <m:nor/>
                      </m:rPr>
                      <a:rPr lang="en-US" dirty="0"/>
                      <m:t>	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 .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blipFill rotWithShape="0">
                <a:blip r:embed="rId3"/>
                <a:stretch>
                  <a:fillRect l="-1412" t="-6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3635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Inclusion and Convexity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95226574"/>
                  </p:ext>
                </p:extLst>
              </p:nvPr>
            </p:nvGraphicFramePr>
            <p:xfrm>
              <a:off x="838200" y="1825625"/>
              <a:ext cx="10515600" cy="395465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257800"/>
                    <a:gridCol w="5257800"/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200" dirty="0" smtClean="0"/>
                            <a:t>Classical </a:t>
                          </a:r>
                          <a:r>
                            <a:rPr lang="en-US" sz="2200" dirty="0" smtClean="0">
                              <a:solidFill>
                                <a:schemeClr val="accent2"/>
                              </a:solidFill>
                            </a:rPr>
                            <a:t>Real</a:t>
                          </a:r>
                          <a:r>
                            <a:rPr lang="en-US" sz="2200" dirty="0" smtClean="0"/>
                            <a:t>-Valued Probability Measure (CRVPM)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200" dirty="0" smtClean="0"/>
                            <a:t>Classical </a:t>
                          </a:r>
                          <a:r>
                            <a:rPr lang="en-US" sz="2200" dirty="0" smtClean="0">
                              <a:solidFill>
                                <a:schemeClr val="accent2"/>
                              </a:solidFill>
                            </a:rPr>
                            <a:t>Interval</a:t>
                          </a:r>
                          <a:r>
                            <a:rPr lang="en-US" sz="2200" dirty="0" smtClean="0"/>
                            <a:t>-Valued Probability Measure (CIVPM)</a:t>
                          </a: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200" dirty="0" smtClean="0"/>
                            <a:t>Additivity:</a:t>
                          </a:r>
                          <a:endParaRPr lang="en-US" sz="2200" dirty="0"/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200" dirty="0" smtClean="0">
                              <a:solidFill>
                                <a:schemeClr val="tx1"/>
                              </a:solidFill>
                            </a:rPr>
                            <a:t>For </a:t>
                          </a:r>
                          <a:r>
                            <a:rPr lang="en-US" sz="2200" dirty="0">
                              <a:solidFill>
                                <a:schemeClr val="tx1"/>
                              </a:solidFill>
                            </a:rPr>
                            <a:t>disjoint events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200" dirty="0">
                              <a:solidFill>
                                <a:schemeClr val="tx1"/>
                              </a:solidFill>
                            </a:rPr>
                            <a:t> and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200" dirty="0" smtClean="0">
                              <a:solidFill>
                                <a:schemeClr val="tx1"/>
                              </a:solidFill>
                            </a:rPr>
                            <a:t>, </a:t>
                          </a:r>
                          <a:br>
                            <a:rPr lang="en-US" sz="2200" dirty="0" smtClean="0">
                              <a:solidFill>
                                <a:schemeClr val="tx1"/>
                              </a:solidFill>
                            </a:rPr>
                          </a:b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d>
                                  <m:dPr>
                                    <m:ctrlPr>
                                      <a:rPr lang="en-US" sz="2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sz="2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∪</m:t>
                                    </m:r>
                                    <m:sSub>
                                      <m:sSubPr>
                                        <m:ctrlP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220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d>
                                  <m:dPr>
                                    <m:ctrlPr>
                                      <a:rPr lang="en-US" sz="2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d>
                                  <m:dPr>
                                    <m:ctrlPr>
                                      <a:rPr lang="en-US" sz="2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2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.</m:t>
                                </m:r>
                              </m:oMath>
                            </m:oMathPara>
                          </a14:m>
                          <a:endParaRPr lang="en-US" sz="220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endParaRPr lang="en-US" sz="22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200" dirty="0" smtClean="0"/>
                            <a:t>Why </a:t>
                          </a:r>
                          <a:r>
                            <a:rPr lang="en-US" sz="2200" dirty="0">
                              <a:solidFill>
                                <a:schemeClr val="accent2"/>
                              </a:solidFill>
                            </a:rPr>
                            <a:t>inclusion</a:t>
                          </a:r>
                          <a:r>
                            <a:rPr lang="en-US" sz="2200" dirty="0"/>
                            <a:t> in </a:t>
                          </a:r>
                          <a:r>
                            <a:rPr lang="en-US" sz="2200" dirty="0" smtClean="0"/>
                            <a:t/>
                          </a:r>
                          <a:br>
                            <a:rPr lang="en-US" sz="2200" dirty="0" smtClean="0"/>
                          </a:br>
                          <a14:m>
                            <m:oMath xmlns:m="http://schemas.openxmlformats.org/officeDocument/2006/math">
                              <m:bar>
                                <m:barPr>
                                  <m:pos m:val="top"/>
                                  <m:ctrlPr>
                                    <a:rPr lang="en-US" sz="2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bar>
                              <m:d>
                                <m:d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∪</m:t>
                                  </m:r>
                                  <m:sSub>
                                    <m:sSubPr>
                                      <m:ctrlP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22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⊆</m:t>
                              </m:r>
                              <m:bar>
                                <m:barPr>
                                  <m:pos m:val="top"/>
                                  <m:ctrlPr>
                                    <a:rPr lang="en-US" sz="2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bar>
                              <m:d>
                                <m:d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bar>
                                <m:barPr>
                                  <m:pos m:val="top"/>
                                  <m:ctrlPr>
                                    <a:rPr lang="en-US" sz="2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bar>
                              <m:d>
                                <m:d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r>
                            <a:rPr lang="en-US" sz="2200" dirty="0" smtClean="0"/>
                            <a:t>?</a:t>
                          </a:r>
                          <a:r>
                            <a:rPr lang="en-US" sz="2200" dirty="0"/>
                            <a:t/>
                          </a:r>
                          <a:br>
                            <a:rPr lang="en-US" sz="2200" dirty="0"/>
                          </a:br>
                          <a:r>
                            <a:rPr lang="en-US" sz="2200" dirty="0"/>
                            <a:t>Since </a:t>
                          </a:r>
                          <a:r>
                            <a:rPr lang="en-US" sz="2200" dirty="0" smtClean="0"/>
                            <a:t/>
                          </a:r>
                          <a:br>
                            <a:rPr lang="en-US" sz="2200" dirty="0" smtClean="0"/>
                          </a:b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bar>
                                  <m:barPr>
                                    <m:pos m:val="top"/>
                                    <m:ctrlPr>
                                      <a:rPr lang="en-US" sz="2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Ω</m:t>
                                    </m:r>
                                  </m:e>
                                </m:d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1,1</m:t>
                                    </m:r>
                                  </m:e>
                                </m:d>
                                <m:r>
                                  <a:rPr lang="en-US" sz="22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⊊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ℓ,</m:t>
                                    </m:r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</m:d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,1−ℓ</m:t>
                                    </m:r>
                                  </m:e>
                                </m:d>
                                <m:r>
                                  <a:rPr lang="en-US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sz="2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</m:d>
                                <m:r>
                                  <a:rPr lang="en-US" sz="220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sz="2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Ω</m:t>
                                    </m:r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\</m:t>
                                    </m:r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</m:d>
                              </m:oMath>
                            </m:oMathPara>
                          </a14:m>
                          <a:r>
                            <a:rPr lang="en-US" sz="2200" dirty="0" smtClean="0"/>
                            <a:t/>
                          </a:r>
                          <a:br>
                            <a:rPr lang="en-US" sz="2200" dirty="0" smtClean="0"/>
                          </a:br>
                          <a:r>
                            <a:rPr lang="en-US" sz="2200" dirty="0" smtClean="0"/>
                            <a:t>when </a:t>
                          </a:r>
                          <a14:m>
                            <m:oMath xmlns:m="http://schemas.openxmlformats.org/officeDocument/2006/math"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ℓ&lt;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oMath>
                          </a14:m>
                          <a:r>
                            <a:rPr lang="en-US" sz="2200" dirty="0" smtClean="0"/>
                            <a:t>.</a:t>
                          </a: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:r>
                            <a:rPr lang="en-US" sz="2200" dirty="0" smtClean="0"/>
                            <a:t>Include-Exclude</a:t>
                          </a:r>
                          <a:r>
                            <a:rPr lang="en-US" sz="2200" baseline="0" dirty="0" smtClean="0"/>
                            <a:t> Principle:</a:t>
                          </a:r>
                          <a:br>
                            <a:rPr lang="en-US" sz="2200" baseline="0" dirty="0" smtClean="0"/>
                          </a:br>
                          <a:r>
                            <a:rPr lang="en-US" sz="2200" dirty="0" smtClean="0">
                              <a:solidFill>
                                <a:schemeClr val="tx1"/>
                              </a:solidFill>
                            </a:rPr>
                            <a:t>For any </a:t>
                          </a:r>
                          <a:r>
                            <a:rPr lang="en-US" sz="2200" dirty="0">
                              <a:solidFill>
                                <a:schemeClr val="tx1"/>
                              </a:solidFill>
                            </a:rPr>
                            <a:t>events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200" dirty="0">
                              <a:solidFill>
                                <a:schemeClr val="tx1"/>
                              </a:solidFill>
                            </a:rPr>
                            <a:t> and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200" dirty="0" smtClean="0">
                              <a:solidFill>
                                <a:schemeClr val="tx1"/>
                              </a:solidFill>
                            </a:rPr>
                            <a:t>, </a:t>
                          </a:r>
                          <a:r>
                            <a:rPr lang="en-US" sz="2200" baseline="0" dirty="0" smtClean="0"/>
                            <a:t/>
                          </a:r>
                          <a:br>
                            <a:rPr lang="en-US" sz="2200" baseline="0" dirty="0" smtClean="0"/>
                          </a:b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2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d>
                                  <m:dPr>
                                    <m:ctrlPr>
                                      <a:rPr lang="en-US" sz="2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sz="2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∪</m:t>
                                    </m:r>
                                    <m:sSub>
                                      <m:sSubPr>
                                        <m:ctrlP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2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2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d>
                                  <m:dPr>
                                    <m:ctrlPr>
                                      <a:rPr lang="en-US" sz="2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sz="2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∩</m:t>
                                    </m:r>
                                    <m:sSub>
                                      <m:sSubPr>
                                        <m:ctrlP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220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d>
                                  <m:dPr>
                                    <m:ctrlPr>
                                      <a:rPr lang="en-US" sz="2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d>
                                  <m:dPr>
                                    <m:ctrlPr>
                                      <a:rPr lang="en-US" sz="2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2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.</m:t>
                                </m:r>
                              </m:oMath>
                            </m:oMathPara>
                          </a14:m>
                          <a:endParaRPr lang="en-US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:r>
                            <a:rPr lang="en-US" sz="2200" dirty="0" smtClean="0">
                              <a:solidFill>
                                <a:schemeClr val="tx1"/>
                              </a:solidFill>
                            </a:rPr>
                            <a:t>If for any </a:t>
                          </a:r>
                          <a:r>
                            <a:rPr lang="en-US" sz="2200" dirty="0">
                              <a:solidFill>
                                <a:schemeClr val="tx1"/>
                              </a:solidFill>
                            </a:rPr>
                            <a:t>events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200" dirty="0">
                              <a:solidFill>
                                <a:schemeClr val="tx1"/>
                              </a:solidFill>
                            </a:rPr>
                            <a:t> and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200" dirty="0" smtClean="0">
                              <a:solidFill>
                                <a:schemeClr val="tx1"/>
                              </a:solidFill>
                            </a:rPr>
                            <a:t>, </a:t>
                          </a:r>
                          <a:r>
                            <a:rPr lang="en-US" sz="2200" baseline="0" dirty="0" smtClean="0"/>
                            <a:t/>
                          </a:r>
                          <a:br>
                            <a:rPr lang="en-US" sz="2200" baseline="0" dirty="0" smtClean="0"/>
                          </a:b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bar>
                                  <m:barPr>
                                    <m:pos m:val="top"/>
                                    <m:ctrlPr>
                                      <a:rPr lang="en-US" sz="2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sz="2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sz="2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∪</m:t>
                                    </m:r>
                                    <m:sSub>
                                      <m:sSubPr>
                                        <m:ctrlP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2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sz="2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sz="2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sz="2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∩</m:t>
                                    </m:r>
                                    <m:sSub>
                                      <m:sSubPr>
                                        <m:ctrlP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220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⊆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sz="2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sz="2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sz="2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sz="2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2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,</m:t>
                                </m:r>
                              </m:oMath>
                            </m:oMathPara>
                          </a14:m>
                          <a:r>
                            <a:rPr lang="en-US" sz="2200" dirty="0" smtClean="0"/>
                            <a:t/>
                          </a:r>
                          <a:br>
                            <a:rPr lang="en-US" sz="2200" dirty="0" smtClean="0"/>
                          </a:br>
                          <a14:m>
                            <m:oMath xmlns:m="http://schemas.openxmlformats.org/officeDocument/2006/math">
                              <m:bar>
                                <m:barPr>
                                  <m:pos m:val="top"/>
                                  <m:ctrlPr>
                                    <a:rPr lang="en-US" sz="2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bar>
                            </m:oMath>
                          </a14:m>
                          <a:r>
                            <a:rPr lang="en-US" sz="2200" dirty="0" smtClean="0"/>
                            <a:t> is</a:t>
                          </a:r>
                          <a:r>
                            <a:rPr lang="en-US" sz="2200" baseline="0" dirty="0" smtClean="0"/>
                            <a:t> called </a:t>
                          </a:r>
                          <a:r>
                            <a:rPr lang="en-US" sz="2200" i="1" baseline="0" dirty="0" smtClean="0"/>
                            <a:t>convex</a:t>
                          </a:r>
                          <a:r>
                            <a:rPr lang="en-US" sz="2200" baseline="0" dirty="0" smtClean="0"/>
                            <a:t>.</a:t>
                          </a:r>
                          <a:endParaRPr lang="en-US" sz="22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95226574"/>
                  </p:ext>
                </p:extLst>
              </p:nvPr>
            </p:nvGraphicFramePr>
            <p:xfrm>
              <a:off x="838200" y="1825625"/>
              <a:ext cx="10515600" cy="395465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257800"/>
                    <a:gridCol w="5257800"/>
                  </a:tblGrid>
                  <a:tr h="76200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200" dirty="0" smtClean="0"/>
                            <a:t>Classical </a:t>
                          </a:r>
                          <a:r>
                            <a:rPr lang="en-US" sz="2200" dirty="0" smtClean="0">
                              <a:solidFill>
                                <a:schemeClr val="accent2"/>
                              </a:solidFill>
                            </a:rPr>
                            <a:t>Real</a:t>
                          </a:r>
                          <a:r>
                            <a:rPr lang="en-US" sz="2200" dirty="0" smtClean="0"/>
                            <a:t>-Valued Probability </a:t>
                          </a:r>
                          <a:r>
                            <a:rPr lang="en-US" sz="2200" dirty="0" smtClean="0"/>
                            <a:t>Measure (CRVPM)</a:t>
                          </a:r>
                          <a:endParaRPr lang="en-US" sz="22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200" dirty="0" smtClean="0"/>
                            <a:t>Classical </a:t>
                          </a:r>
                          <a:r>
                            <a:rPr lang="en-US" sz="2200" dirty="0" smtClean="0">
                              <a:solidFill>
                                <a:schemeClr val="accent2"/>
                              </a:solidFill>
                            </a:rPr>
                            <a:t>Interval</a:t>
                          </a:r>
                          <a:r>
                            <a:rPr lang="en-US" sz="2200" dirty="0" smtClean="0"/>
                            <a:t>-Valued Probability </a:t>
                          </a:r>
                          <a:r>
                            <a:rPr lang="en-US" sz="2200" dirty="0" smtClean="0"/>
                            <a:t>Measure (CIVPM)</a:t>
                          </a:r>
                          <a:endParaRPr lang="en-US" sz="2200" dirty="0" smtClean="0"/>
                        </a:p>
                      </a:txBody>
                      <a:tcPr/>
                    </a:tc>
                  </a:tr>
                  <a:tr h="209537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16" t="-37971" r="-100463" b="-579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116" t="-37971" r="-463" b="-57971"/>
                          </a:stretch>
                        </a:blipFill>
                      </a:tcPr>
                    </a:tc>
                  </a:tr>
                  <a:tr h="1097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16" t="-264444" r="-100463" b="-1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116" t="-264444" r="-463" b="-11111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344289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Convexity and Core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dirty="0" smtClean="0"/>
                  <a:t>Given a CIVPM 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sup>
                    </m:sSup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begChr m:val=""/>
                        <m:endChr m:val="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XITS Math" panose="02000503000000000000" pitchFamily="50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XITS Math" panose="02000503000000000000" pitchFamily="50" charset="0"/>
                            <a:ea typeface="XITS Math" panose="02000503000000000000" pitchFamily="50" charset="0"/>
                            <a:cs typeface="XITS Math" panose="02000503000000000000" pitchFamily="50" charset="0"/>
                          </a:rPr>
                          <m:t>ℐ</m:t>
                        </m:r>
                      </m:e>
                    </m:d>
                  </m:oMath>
                </a14:m>
                <a:r>
                  <a:rPr lang="en-US" dirty="0" smtClean="0"/>
                  <a:t>, a CRVPM</a:t>
                </a:r>
                <a:r>
                  <a:rPr lang="en-US" dirty="0"/>
                  <a:t> 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sup>
                    </m:sSup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dirty="0" smtClean="0"/>
                  <a:t> is called in the </a:t>
                </a:r>
                <a:r>
                  <a:rPr lang="en-US" i="1" dirty="0" smtClean="0"/>
                  <a:t>core</a:t>
                </a:r>
                <a:r>
                  <a:rPr lang="en-US" dirty="0" smtClean="0"/>
                  <a:t> of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</m:oMath>
                </a14:m>
                <a:r>
                  <a:rPr lang="en-US" dirty="0" smtClean="0"/>
                  <a:t> 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r>
                  <a:rPr lang="en-US" dirty="0" smtClean="0"/>
                  <a:t> for all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sup>
                    </m:sSup>
                  </m:oMath>
                </a14:m>
                <a:r>
                  <a:rPr lang="en-US" dirty="0" smtClean="0"/>
                  <a:t>, denoted by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core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bar>
                          <m:barPr>
                            <m:pos m:val="top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bar>
                      </m:e>
                    </m:d>
                  </m:oMath>
                </a14:m>
                <a:r>
                  <a:rPr lang="en-US" dirty="0" smtClean="0"/>
                  <a:t>.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b="1" dirty="0" smtClean="0"/>
                  <a:t>Theorem</a:t>
                </a:r>
                <a:r>
                  <a:rPr lang="en-US" dirty="0" smtClean="0"/>
                  <a:t> (Shapley) Every convex CIVPM has a non-empty core.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dirty="0"/>
                  <a:t>Given a CIVPM 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sup>
                    </m:sSup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begChr m:val=""/>
                        <m:endChr m:val="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XITS Math" panose="02000503000000000000" pitchFamily="50" charset="0"/>
                          </a:rPr>
                        </m:ctrlPr>
                      </m:dPr>
                      <m:e>
                        <m:r>
                          <a:rPr lang="en-US" i="1">
                            <a:latin typeface="XITS Math" panose="02000503000000000000" pitchFamily="50" charset="0"/>
                            <a:ea typeface="XITS Math" panose="02000503000000000000" pitchFamily="50" charset="0"/>
                            <a:cs typeface="XITS Math" panose="02000503000000000000" pitchFamily="50" charset="0"/>
                          </a:rPr>
                          <m:t>ℐ</m:t>
                        </m:r>
                      </m:e>
                    </m:d>
                  </m:oMath>
                </a14:m>
                <a:r>
                  <a:rPr lang="en-US" dirty="0" smtClean="0"/>
                  <a:t>, we can compute its </a:t>
                </a:r>
                <a:r>
                  <a:rPr lang="en-US" i="1" dirty="0" smtClean="0"/>
                  <a:t>Choquet integral</a:t>
                </a:r>
                <a:r>
                  <a:rPr lang="en-US" dirty="0" smtClean="0"/>
                  <a:t> or expectation value on both end-points</a:t>
                </a:r>
                <a:r>
                  <a:rPr lang="en-US" dirty="0"/>
                  <a:t>, denoted </a:t>
                </a:r>
                <a:r>
                  <a:rPr lang="en-US" dirty="0" smtClean="0"/>
                  <a:t>by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ⅆ</m:t>
                    </m:r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</m:oMath>
                </a14:m>
                <a:r>
                  <a:rPr lang="en-US" dirty="0" smtClean="0"/>
                  <a:t>.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b="1" dirty="0"/>
                  <a:t>Theorem</a:t>
                </a:r>
                <a:r>
                  <a:rPr lang="en-US" dirty="0"/>
                  <a:t> </a:t>
                </a:r>
                <a:r>
                  <a:rPr lang="en-US" dirty="0" smtClean="0"/>
                  <a:t>For every </a:t>
                </a:r>
                <a:r>
                  <a:rPr lang="en-US" dirty="0"/>
                  <a:t>convex CIVPM 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sup>
                    </m:sSup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begChr m:val=""/>
                        <m:endChr m:val="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XITS Math" panose="02000503000000000000" pitchFamily="50" charset="0"/>
                          </a:rPr>
                        </m:ctrlPr>
                      </m:dPr>
                      <m:e>
                        <m:r>
                          <a:rPr lang="en-US" i="1">
                            <a:latin typeface="XITS Math" panose="02000503000000000000" pitchFamily="50" charset="0"/>
                            <a:ea typeface="XITS Math" panose="02000503000000000000" pitchFamily="50" charset="0"/>
                            <a:cs typeface="XITS Math" panose="02000503000000000000" pitchFamily="50" charset="0"/>
                          </a:rPr>
                          <m:t>ℐ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and any random variable</a:t>
                </a:r>
                <a:r>
                  <a:rPr lang="en-US" dirty="0"/>
                  <a:t> 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</m:oMath>
                </a14:m>
                <a:r>
                  <a:rPr lang="en-US" dirty="0" smtClean="0"/>
                  <a:t> is convex if and only if</a:t>
                </a:r>
                <a:br>
                  <a:rPr lang="en-US" dirty="0" smtClean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nary>
                      <m:r>
                        <a:rPr lang="en-US" i="1" smtClean="0">
                          <a:latin typeface="Cambria Math" panose="02040503050406030204" pitchFamily="18" charset="0"/>
                        </a:rPr>
                        <m:t>ⅆ</m:t>
                      </m:r>
                      <m:bar>
                        <m:barPr>
                          <m:pos m:val="top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</m:ba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e>
                                <m:li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m:rPr>
                                      <m:nor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core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bar>
                                        <m:barPr>
                                          <m:pos m:val="top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bar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</m:bar>
                                    </m:e>
                                  </m:d>
                                </m:lim>
                              </m:limLow>
                            </m:fName>
                            <m:e>
                              <m:nary>
                                <m:naryPr>
                                  <m:limLoc m:val="undOvr"/>
                                  <m:subHide m:val="on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nary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ⅆ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m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ax</m:t>
                                  </m:r>
                                </m:e>
                                <m:li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m:rPr>
                                      <m:nor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core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bar>
                                        <m:barPr>
                                          <m:pos m:val="top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bar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</m:bar>
                                    </m:e>
                                  </m:d>
                                </m:lim>
                              </m:limLow>
                            </m:fName>
                            <m:e>
                              <m:nary>
                                <m:naryPr>
                                  <m:limLoc m:val="undOvr"/>
                                  <m:subHide m:val="on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nary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ⅆ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func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.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18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5496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</a:t>
            </a:r>
            <a:r>
              <a:rPr lang="en-US" dirty="0" smtClean="0">
                <a:solidFill>
                  <a:srgbClr val="FF0000"/>
                </a:solidFill>
              </a:rPr>
              <a:t>Classical</a:t>
            </a:r>
            <a:r>
              <a:rPr lang="en-US" dirty="0" smtClean="0"/>
              <a:t> to </a:t>
            </a:r>
            <a:r>
              <a:rPr lang="en-US" dirty="0" smtClean="0">
                <a:solidFill>
                  <a:srgbClr val="FF0000"/>
                </a:solidFill>
              </a:rPr>
              <a:t>Quantum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Classical</a:t>
            </a:r>
            <a:r>
              <a:rPr lang="en-US" dirty="0" smtClean="0"/>
              <a:t> Real-Valued Probability </a:t>
            </a:r>
            <a:r>
              <a:rPr lang="en-US" dirty="0" smtClean="0"/>
              <a:t>Measure (CRVPM)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>
                  <a:lnSpc>
                    <a:spcPct val="95000"/>
                  </a:lnSpc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ℰ</m:t>
                    </m:r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all</m:t>
                        </m:r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subsets</m:t>
                        </m:r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of</m:t>
                        </m:r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the</m:t>
                        </m:r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sample</m:t>
                        </m:r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space</m:t>
                        </m:r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e>
                    </m:d>
                  </m:oMath>
                </a14:m>
                <a:endParaRPr lang="en-US" dirty="0" smtClean="0"/>
              </a:p>
              <a:p>
                <a:pPr>
                  <a:lnSpc>
                    <a:spcPct val="95000"/>
                  </a:lnSpc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ℰ</m:t>
                    </m:r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endParaRPr lang="en-US" i="1" dirty="0" smtClean="0">
                  <a:solidFill>
                    <a:schemeClr val="accent2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95000"/>
                  </a:lnSpc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∅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.</a:t>
                </a:r>
              </a:p>
              <a:p>
                <a:pPr>
                  <a:lnSpc>
                    <a:spcPct val="95000"/>
                  </a:lnSpc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.</a:t>
                </a:r>
              </a:p>
              <a:p>
                <a:pPr>
                  <a:lnSpc>
                    <a:spcPct val="95000"/>
                  </a:lnSpc>
                </a:pPr>
                <a:r>
                  <a:rPr lang="en-US" dirty="0"/>
                  <a:t>For any </a:t>
                </a:r>
                <a:r>
                  <a:rPr lang="en-US" dirty="0" smtClean="0"/>
                  <a:t>event 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/>
                  <a:t>,</a:t>
                </a:r>
                <a:r>
                  <a:rPr lang="en-US" dirty="0" smtClean="0"/>
                  <a:t> </a:t>
                </a:r>
                <a:br>
                  <a:rPr lang="en-US" dirty="0" smtClean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\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=1−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.</m:t>
                    </m:r>
                  </m:oMath>
                </a14:m>
                <a:endParaRPr lang="en-US" dirty="0"/>
              </a:p>
              <a:p>
                <a:pPr>
                  <a:lnSpc>
                    <a:spcPct val="95000"/>
                  </a:lnSpc>
                </a:pPr>
                <a:r>
                  <a:rPr lang="en-US" dirty="0" smtClean="0"/>
                  <a:t>For </a:t>
                </a:r>
                <a:r>
                  <a:rPr lang="en-US" dirty="0">
                    <a:solidFill>
                      <a:srgbClr val="FF0000"/>
                    </a:solidFill>
                  </a:rPr>
                  <a:t>disjoint</a:t>
                </a:r>
                <a:r>
                  <a:rPr lang="en-US" dirty="0"/>
                  <a:t> events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br>
                  <a:rPr lang="en-US" dirty="0" smtClean="0"/>
                </a:br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∩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n-US" dirty="0" smtClean="0"/>
                  <a:t>), </a:t>
                </a:r>
                <a:br>
                  <a:rPr lang="en-US" dirty="0" smtClean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∪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.</m:t>
                    </m:r>
                  </m:oMath>
                </a14:m>
                <a:endParaRPr lang="en-US" dirty="0"/>
              </a:p>
              <a:p>
                <a:pPr>
                  <a:lnSpc>
                    <a:spcPct val="95000"/>
                  </a:lnSpc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0">
                <a:blip r:embed="rId2"/>
                <a:stretch>
                  <a:fillRect l="-1655" t="-4305" b="-4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Quantum</a:t>
            </a:r>
            <a:r>
              <a:rPr lang="en-US" dirty="0" smtClean="0"/>
              <a:t> </a:t>
            </a:r>
            <a:r>
              <a:rPr lang="en-US" dirty="0"/>
              <a:t>Real-Valued </a:t>
            </a:r>
            <a:r>
              <a:rPr lang="en-US" dirty="0" smtClean="0"/>
              <a:t>Probability </a:t>
            </a:r>
            <a:r>
              <a:rPr lang="en-US" dirty="0"/>
              <a:t>Measure </a:t>
            </a:r>
            <a:r>
              <a:rPr lang="en-US" dirty="0" smtClean="0"/>
              <a:t>(QRVPM</a:t>
            </a:r>
            <a:r>
              <a:rPr lang="en-US" dirty="0"/>
              <a:t>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sz="quarter" idx="4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ℰ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={</m:t>
                    </m:r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all</m:t>
                    </m:r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projectors</m:t>
                    </m:r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on</m:t>
                    </m:r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</a:rPr>
                      <m:t>a</m:t>
                    </m:r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</a:rPr>
                      <m:t>linear</m:t>
                    </m:r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</a:rPr>
                      <m:t>subspace</m:t>
                    </m:r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</a:rPr>
                      <m:t>of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rgbClr val="FF0000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rgbClr val="FF0000"/>
                        </a:solidFill>
                      </a:rPr>
                      <m:t>the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rgbClr val="FF0000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rgbClr val="FF0000"/>
                        </a:solidFill>
                      </a:rPr>
                      <m:t>Hilbert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rgbClr val="FF0000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rgbClr val="FF0000"/>
                        </a:solidFill>
                      </a:rPr>
                      <m:t>space</m:t>
                    </m:r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</a:rPr>
                      <m:t> </m:t>
                    </m:r>
                    <m:r>
                      <a:rPr lang="el-GR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ℋ</m:t>
                    </m:r>
                    <m:r>
                      <a:rPr lang="el-GR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ℰ</m:t>
                    </m:r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endParaRPr lang="en-US" i="1" dirty="0" smtClean="0">
                  <a:solidFill>
                    <a:schemeClr val="accent2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𝟘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𝟘</m:t>
                    </m:r>
                  </m:oMath>
                </a14:m>
                <a:r>
                  <a:rPr lang="en-US" dirty="0"/>
                  <a:t> is the zero </a:t>
                </a:r>
                <a:r>
                  <a:rPr lang="en-US" dirty="0" smtClean="0"/>
                  <a:t>projector.</a:t>
                </a:r>
                <a:endParaRPr lang="en-US" dirty="0"/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𝟙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𝟙</m:t>
                    </m:r>
                  </m:oMath>
                </a14:m>
                <a:r>
                  <a:rPr lang="en-US" dirty="0"/>
                  <a:t> is the identity projector</a:t>
                </a:r>
                <a:r>
                  <a:rPr lang="en-US" dirty="0" smtClean="0"/>
                  <a:t>.</a:t>
                </a:r>
                <a:endParaRPr lang="en-US" dirty="0"/>
              </a:p>
              <a:p>
                <a:pPr>
                  <a:lnSpc>
                    <a:spcPct val="100000"/>
                  </a:lnSpc>
                </a:pPr>
                <a:r>
                  <a:rPr lang="en-US" dirty="0"/>
                  <a:t>For any projector 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 smtClean="0"/>
                  <a:t>,</a:t>
                </a:r>
                <a:r>
                  <a:rPr lang="en-US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i="1" dirty="0" smtClean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𝟙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.</m:t>
                    </m:r>
                  </m:oMath>
                </a14:m>
                <a:endParaRPr lang="en-US" dirty="0"/>
              </a:p>
              <a:p>
                <a:pPr>
                  <a:lnSpc>
                    <a:spcPct val="100000"/>
                  </a:lnSpc>
                </a:pPr>
                <a:r>
                  <a:rPr lang="en-US" dirty="0" smtClean="0"/>
                  <a:t>For </a:t>
                </a:r>
                <a:r>
                  <a:rPr lang="en-US" dirty="0">
                    <a:solidFill>
                      <a:srgbClr val="FF0000"/>
                    </a:solidFill>
                  </a:rPr>
                  <a:t>orthogonal </a:t>
                </a:r>
                <a:r>
                  <a:rPr lang="en-US" dirty="0"/>
                  <a:t>projectors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𝟘</m:t>
                    </m:r>
                  </m:oMath>
                </a14:m>
                <a:r>
                  <a:rPr lang="en-US" dirty="0" smtClean="0"/>
                  <a:t>), </a:t>
                </a:r>
                <a:br>
                  <a:rPr lang="en-US" dirty="0" smtClean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.</m:t>
                    </m:r>
                  </m:oMath>
                </a14:m>
                <a:r>
                  <a:rPr lang="en-US" dirty="0"/>
                  <a:t/>
                </a:r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blipFill rotWithShape="0">
                <a:blip r:embed="rId3"/>
                <a:stretch>
                  <a:fillRect l="-1059" t="-4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8046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Gleason’s Theorem and the Born Rule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Why we haven’t heard about </a:t>
                </a:r>
                <a:r>
                  <a:rPr lang="en-US" dirty="0" smtClean="0"/>
                  <a:t>QRVPMs </a:t>
                </a:r>
                <a:r>
                  <a:rPr lang="en-US" dirty="0" smtClean="0"/>
                  <a:t>before?</a:t>
                </a:r>
              </a:p>
              <a:p>
                <a:pPr marL="0" indent="0">
                  <a:buNone/>
                </a:pPr>
                <a:r>
                  <a:rPr lang="en-US" b="1" dirty="0"/>
                  <a:t>Theorem</a:t>
                </a:r>
                <a:r>
                  <a:rPr lang="en-US" dirty="0"/>
                  <a:t> </a:t>
                </a:r>
                <a:r>
                  <a:rPr lang="en-US" dirty="0" smtClean="0"/>
                  <a:t>(Gleason’s) When </a:t>
                </a:r>
                <a:r>
                  <a:rPr lang="en-US" dirty="0" smtClean="0"/>
                  <a:t>dimension</a:t>
                </a:r>
                <a:r>
                  <a:rPr lang="en-US" dirty="0"/>
                  <a:t> 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≥3</m:t>
                    </m:r>
                  </m:oMath>
                </a14:m>
                <a:r>
                  <a:rPr lang="en-US" dirty="0" smtClean="0"/>
                  <a:t>, given a QRVPM</a:t>
                </a:r>
                <a:r>
                  <a:rPr lang="en-US" dirty="0"/>
                  <a:t> 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ℰ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dirty="0" smtClean="0"/>
                  <a:t>, there exists a unique mixed state</a:t>
                </a:r>
                <a:r>
                  <a:rPr lang="en-US" dirty="0"/>
                  <a:t> 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dirty="0" smtClean="0"/>
                  <a:t> such that</a:t>
                </a:r>
                <a:br>
                  <a:rPr lang="en-US" dirty="0" smtClean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𝜇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Tr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.</m:t>
                      </m:r>
                    </m:oMath>
                  </m:oMathPara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Tr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𝜌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</m:oMath>
                </a14:m>
                <a:r>
                  <a:rPr lang="en-US" dirty="0" smtClean="0"/>
                  <a:t> is called the </a:t>
                </a:r>
                <a:r>
                  <a:rPr lang="en-US" i="1" dirty="0" smtClean="0"/>
                  <a:t>Born rule</a:t>
                </a:r>
                <a:r>
                  <a:rPr lang="en-US" dirty="0" smtClean="0"/>
                  <a:t> denoted by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sub>
                      <m:sup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B</m:t>
                        </m:r>
                      </m:sup>
                    </m:sSub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</m:oMath>
                </a14:m>
                <a:r>
                  <a:rPr lang="en-US" dirty="0" smtClean="0"/>
                  <a:t>, or </a:t>
                </a:r>
                <a:br>
                  <a:rPr lang="en-US" dirty="0" smtClean="0"/>
                </a:b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sub>
                      <m:sup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B</m:t>
                        </m:r>
                      </m:sup>
                    </m:sSub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Tr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⟩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</m:d>
                        <m:d>
                          <m:dPr>
                            <m:begChr m:val="⟨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begChr m:val="|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</m:d>
                  </m:oMath>
                </a14:m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>when we deal with a normalized pure state</a:t>
                </a:r>
                <a:r>
                  <a:rPr lang="en-US" dirty="0"/>
                  <a:t> 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</m:d>
                  </m:oMath>
                </a14:m>
                <a:r>
                  <a:rPr lang="en-US" dirty="0" smtClean="0"/>
                  <a:t>.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0314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Probability Models (Big Picture)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/>
              </p:nvPr>
            </p:nvGraphicFramePr>
            <p:xfrm>
              <a:off x="838200" y="1825625"/>
              <a:ext cx="10515600" cy="3662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05200"/>
                    <a:gridCol w="3505200"/>
                    <a:gridCol w="35052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Classical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Quantum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Sample Space: Finite Set 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l-G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Ω</m:t>
                              </m:r>
                            </m:oMath>
                          </a14:m>
                          <a:endParaRPr lang="en-US" dirty="0" smtClean="0"/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Event Space: Power Set 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ℰ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l-GR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Ω</m:t>
                                  </m:r>
                                </m:sup>
                              </m:sSup>
                            </m:oMath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Hilbert Space </a:t>
                          </a:r>
                          <a14:m>
                            <m:oMath xmlns:m="http://schemas.openxmlformats.org/officeDocument/2006/math">
                              <m:r>
                                <a:rPr lang="el-G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ℋ</m:t>
                              </m:r>
                            </m:oMath>
                          </a14:m>
                          <a:r>
                            <a:rPr lang="en-US" dirty="0" smtClean="0"/>
                            <a:t> with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&lt;∞</m:t>
                              </m:r>
                            </m:oMath>
                          </a14:m>
                          <a:endParaRPr lang="en-US" dirty="0" smtClean="0"/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Event Space: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ℰ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all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projectors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on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rgbClr val="FF0000"/>
                                      </a:solidFill>
                                      <a:effectLst/>
                                    </a:rPr>
                                    <m:t>a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rgbClr val="FF0000"/>
                                      </a:solidFill>
                                      <a:effectLst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rgbClr val="FF0000"/>
                                      </a:solidFill>
                                      <a:effectLst/>
                                    </a:rPr>
                                    <m:t>linear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rgbClr val="FF0000"/>
                                      </a:solidFill>
                                      <a:effectLst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rgbClr val="FF0000"/>
                                      </a:solidFill>
                                      <a:effectLst/>
                                    </a:rPr>
                                    <m:t>subspace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rgbClr val="FF0000"/>
                                      </a:solidFill>
                                      <a:effectLst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rgbClr val="FF0000"/>
                                      </a:solidFill>
                                      <a:effectLst/>
                                    </a:rPr>
                                    <m:t>of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rgbClr val="FF0000"/>
                                      </a:solidFill>
                                      <a:effectLst/>
                                    </a:rPr>
                                    <m:t> </m:t>
                                  </m:r>
                                  <m:r>
                                    <a:rPr lang="el-GR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ℋ</m:t>
                                  </m:r>
                                </m:e>
                              </m:d>
                            </m:oMath>
                          </a14:m>
                          <a:endParaRPr lang="en-US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Infinitely</a:t>
                          </a:r>
                          <a:r>
                            <a:rPr lang="en-US" baseline="0" dirty="0" smtClean="0"/>
                            <a:t> Precise </a:t>
                          </a:r>
                          <a:r>
                            <a:rPr lang="en-US" dirty="0" smtClean="0"/>
                            <a:t>Real-valued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0,1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ℰ</m:t>
                                </m:r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0,1</m:t>
                                    </m:r>
                                  </m:e>
                                </m:d>
                              </m:oMath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∪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r>
                            <a:rPr lang="en-US" dirty="0" smtClean="0"/>
                            <a:t/>
                          </a:r>
                          <a:br>
                            <a:rPr lang="en-US" dirty="0" smtClean="0"/>
                          </a:br>
                          <a:r>
                            <a:rPr lang="en-US" dirty="0" smtClean="0"/>
                            <a:t>for</a:t>
                          </a:r>
                          <a:r>
                            <a:rPr lang="en-US" baseline="0" dirty="0" smtClean="0"/>
                            <a:t> </a:t>
                          </a:r>
                          <a:r>
                            <a:rPr lang="en-US" baseline="0" dirty="0" smtClean="0">
                              <a:solidFill>
                                <a:srgbClr val="FF0000"/>
                              </a:solidFill>
                            </a:rPr>
                            <a:t>disjoint</a:t>
                          </a:r>
                          <a:r>
                            <a:rPr lang="en-US" baseline="0" dirty="0" smtClean="0"/>
                            <a:t> events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 smtClean="0"/>
                            <a:t> and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ℰ</m:t>
                                </m:r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0,1</m:t>
                                    </m:r>
                                  </m:e>
                                </m:d>
                              </m:oMath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r>
                            <a:rPr lang="en-US" dirty="0" smtClean="0"/>
                            <a:t/>
                          </a:r>
                          <a:br>
                            <a:rPr lang="en-US" dirty="0" smtClean="0"/>
                          </a:br>
                          <a:r>
                            <a:rPr lang="en-US" dirty="0" smtClean="0"/>
                            <a:t>for </a:t>
                          </a:r>
                          <a:r>
                            <a:rPr lang="en-US" i="0" dirty="0" smtClean="0">
                              <a:solidFill>
                                <a:srgbClr val="FF0000"/>
                              </a:solidFill>
                            </a:rPr>
                            <a:t>orthogonal</a:t>
                          </a:r>
                          <a:r>
                            <a:rPr lang="en-US" dirty="0" smtClean="0">
                              <a:solidFill>
                                <a:srgbClr val="FF0000"/>
                              </a:solidFill>
                            </a:rPr>
                            <a:t> </a:t>
                          </a:r>
                          <a:r>
                            <a:rPr lang="en-US" dirty="0" smtClean="0"/>
                            <a:t>projectors</a:t>
                          </a:r>
                          <a:r>
                            <a:rPr lang="en-US" dirty="0"/>
                            <a:t> 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 smtClean="0"/>
                            <a:t> and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 smtClean="0"/>
                            <a:t>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𝟘</m:t>
                              </m:r>
                            </m:oMath>
                          </a14:m>
                          <a:r>
                            <a:rPr lang="en-US" dirty="0" smtClean="0"/>
                            <a:t>)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Finite</a:t>
                          </a:r>
                          <a:r>
                            <a:rPr lang="en-US" baseline="0" dirty="0" smtClean="0"/>
                            <a:t>-Precision </a:t>
                          </a:r>
                          <a:r>
                            <a:rPr lang="en-US" dirty="0" smtClean="0"/>
                            <a:t>Interval-valued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"/>
                                    <m:endChr m:val=""/>
                                    <m:ctrlP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XITS Math" panose="02000503000000000000" pitchFamily="50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XITS Math" panose="02000503000000000000" pitchFamily="50" charset="0"/>
                                        <a:ea typeface="XITS Math" panose="02000503000000000000" pitchFamily="50" charset="0"/>
                                        <a:cs typeface="XITS Math" panose="02000503000000000000" pitchFamily="50" charset="0"/>
                                      </a:rPr>
                                      <m:t>ℐ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b="0" i="1" smtClean="0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solidFill>
                                                  <a:schemeClr val="accent2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solidFill>
                                                  <a:schemeClr val="accent2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𝑟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solidFill>
                                                  <a:schemeClr val="accent2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b="0" i="1" smtClean="0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solidFill>
                                                  <a:schemeClr val="accent2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solidFill>
                                                  <a:schemeClr val="accent2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ℓ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solidFill>
                                                  <a:schemeClr val="accent2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  <m: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⊆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b="0" i="1" smtClean="0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0,1</m:t>
                                        </m:r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en-US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bar>
                                  <m:barPr>
                                    <m:pos m:val="top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ℰ</m:t>
                                </m:r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m:rPr>
                                    <m:nor/>
                                  </m:rPr>
                                  <a:rPr lang="en-US" dirty="0" smtClean="0">
                                    <a:solidFill>
                                      <a:schemeClr val="accent2"/>
                                    </a:solidFill>
                                    <a:latin typeface="XITS Math" panose="02000503000000000000" pitchFamily="50" charset="0"/>
                                    <a:ea typeface="XITS Math" panose="02000503000000000000" pitchFamily="50" charset="0"/>
                                    <a:cs typeface="XITS Math" panose="02000503000000000000" pitchFamily="50" charset="0"/>
                                  </a:rPr>
                                  <m:t>ℐ</m:t>
                                </m:r>
                              </m:oMath>
                              <m:oMath xmlns:m="http://schemas.openxmlformats.org/officeDocument/2006/math">
                                <m:bar>
                                  <m:barPr>
                                    <m:pos m:val="top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∪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⊆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r>
                            <a:rPr lang="en-US" dirty="0" smtClean="0"/>
                            <a:t/>
                          </a:r>
                          <a:br>
                            <a:rPr lang="en-US" dirty="0" smtClean="0"/>
                          </a:br>
                          <a:r>
                            <a:rPr lang="en-US" dirty="0" smtClean="0"/>
                            <a:t>for</a:t>
                          </a:r>
                          <a:r>
                            <a:rPr lang="en-US" baseline="0" dirty="0" smtClean="0"/>
                            <a:t> </a:t>
                          </a:r>
                          <a:r>
                            <a:rPr lang="en-US" baseline="0" dirty="0" smtClean="0">
                              <a:solidFill>
                                <a:srgbClr val="FF0000"/>
                              </a:solidFill>
                            </a:rPr>
                            <a:t>disjoint</a:t>
                          </a:r>
                          <a:r>
                            <a:rPr lang="en-US" baseline="0" dirty="0" smtClean="0"/>
                            <a:t> events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 smtClean="0"/>
                            <a:t> and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bar>
                                  <m:barPr>
                                    <m:pos m:val="top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ℰ</m:t>
                                </m:r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m:rPr>
                                    <m:nor/>
                                  </m:rPr>
                                  <a:rPr lang="en-US" dirty="0" smtClean="0">
                                    <a:solidFill>
                                      <a:schemeClr val="accent2"/>
                                    </a:solidFill>
                                    <a:latin typeface="XITS Math" panose="02000503000000000000" pitchFamily="50" charset="0"/>
                                    <a:ea typeface="XITS Math" panose="02000503000000000000" pitchFamily="50" charset="0"/>
                                    <a:cs typeface="XITS Math" panose="02000503000000000000" pitchFamily="50" charset="0"/>
                                  </a:rPr>
                                  <m:t>ℐ</m:t>
                                </m:r>
                              </m:oMath>
                              <m:oMath xmlns:m="http://schemas.openxmlformats.org/officeDocument/2006/math">
                                <m:bar>
                                  <m:barPr>
                                    <m:pos m:val="top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⊆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r>
                            <a:rPr lang="en-US" dirty="0" smtClean="0"/>
                            <a:t/>
                          </a:r>
                          <a:br>
                            <a:rPr lang="en-US" dirty="0" smtClean="0"/>
                          </a:br>
                          <a:r>
                            <a:rPr lang="en-US" dirty="0" smtClean="0"/>
                            <a:t>for </a:t>
                          </a:r>
                          <a:r>
                            <a:rPr lang="en-US" i="0" dirty="0" smtClean="0">
                              <a:solidFill>
                                <a:srgbClr val="FF0000"/>
                              </a:solidFill>
                            </a:rPr>
                            <a:t>orthogonal</a:t>
                          </a:r>
                          <a:r>
                            <a:rPr lang="en-US" dirty="0" smtClean="0">
                              <a:solidFill>
                                <a:srgbClr val="FF0000"/>
                              </a:solidFill>
                            </a:rPr>
                            <a:t> </a:t>
                          </a:r>
                          <a:r>
                            <a:rPr lang="en-US" dirty="0" smtClean="0"/>
                            <a:t>projectors</a:t>
                          </a:r>
                          <a:r>
                            <a:rPr lang="en-US" dirty="0"/>
                            <a:t> 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 smtClean="0"/>
                            <a:t> and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 smtClean="0"/>
                            <a:t>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𝟘</m:t>
                              </m:r>
                            </m:oMath>
                          </a14:m>
                          <a:r>
                            <a:rPr lang="en-US" dirty="0" smtClean="0"/>
                            <a:t>)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94425728"/>
                  </p:ext>
                </p:extLst>
              </p:nvPr>
            </p:nvGraphicFramePr>
            <p:xfrm>
              <a:off x="838200" y="1825625"/>
              <a:ext cx="10515600" cy="3662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05200"/>
                    <a:gridCol w="3505200"/>
                    <a:gridCol w="35052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Classical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Quantum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  <a:tr h="91440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00000" t="-44000" r="-100521" b="-27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200348" t="-44000" r="-696" b="-270667"/>
                          </a:stretch>
                        </a:blipFill>
                      </a:tcPr>
                    </a:tc>
                  </a:tr>
                  <a:tr h="11887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74" t="-110204" r="-200870" b="-10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00000" t="-110204" r="-100521" b="-10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200348" t="-110204" r="-696" b="-107143"/>
                          </a:stretch>
                        </a:blipFill>
                      </a:tcPr>
                    </a:tc>
                  </a:tr>
                  <a:tr h="11887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74" t="-211282" r="-200870" b="-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00000" t="-211282" r="-100521" b="-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200348" t="-211282" r="-696" b="-7692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3" name="Right Arrow 2"/>
          <p:cNvSpPr/>
          <p:nvPr/>
        </p:nvSpPr>
        <p:spPr>
          <a:xfrm>
            <a:off x="6091707" y="4288666"/>
            <a:ext cx="1738647" cy="11996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" name="Down Arrow 4"/>
          <p:cNvSpPr/>
          <p:nvPr/>
        </p:nvSpPr>
        <p:spPr>
          <a:xfrm>
            <a:off x="9131121" y="3554569"/>
            <a:ext cx="940158" cy="734097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605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Quantum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2"/>
                </a:solidFill>
              </a:rPr>
              <a:t>Interval</a:t>
            </a:r>
            <a:r>
              <a:rPr lang="en-US" dirty="0" smtClean="0"/>
              <a:t>-Valued Probability Measure (QIVPM)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A QIVPM</a:t>
                </a:r>
                <a:r>
                  <a:rPr lang="en-US" dirty="0"/>
                  <a:t> 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ℰ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m:rPr>
                        <m:nor/>
                      </m:rPr>
                      <a:rPr lang="en-US" dirty="0" smtClean="0">
                        <a:solidFill>
                          <a:schemeClr val="accent2"/>
                        </a:solidFill>
                        <a:latin typeface="XITS Math" panose="02000503000000000000" pitchFamily="50" charset="0"/>
                        <a:ea typeface="XITS Math" panose="02000503000000000000" pitchFamily="50" charset="0"/>
                        <a:cs typeface="XITS Math" panose="02000503000000000000" pitchFamily="50" charset="0"/>
                      </a:rPr>
                      <m:t>ℐ</m:t>
                    </m:r>
                  </m:oMath>
                </a14:m>
                <a:r>
                  <a:rPr lang="en-US" dirty="0" smtClean="0"/>
                  <a:t> satisfies the following axioms: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0,0</m:t>
                        </m:r>
                      </m:e>
                    </m:d>
                  </m:oMath>
                </a14:m>
                <a:r>
                  <a:rPr lang="en-US" dirty="0" smtClean="0"/>
                  <a:t>.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𝟙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1,1</m:t>
                        </m:r>
                      </m:e>
                    </m:d>
                  </m:oMath>
                </a14:m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For </a:t>
                </a:r>
                <a:r>
                  <a:rPr lang="en-US" dirty="0"/>
                  <a:t>any projector 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 smtClean="0"/>
                  <a:t>,</a:t>
                </a:r>
                <a:br>
                  <a:rPr lang="en-US" dirty="0" smtClean="0"/>
                </a:b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𝟙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1,1</m:t>
                        </m:r>
                      </m:e>
                    </m:d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 .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For </a:t>
                </a:r>
                <a:r>
                  <a:rPr lang="en-US" dirty="0"/>
                  <a:t>any </a:t>
                </a:r>
                <a:r>
                  <a:rPr lang="en-US" dirty="0" smtClean="0"/>
                  <a:t>orthogonal projectors</a:t>
                </a:r>
                <a:r>
                  <a:rPr lang="en-US" dirty="0"/>
                  <a:t>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,</a:t>
                </a:r>
                <a:r>
                  <a:rPr lang="en-US" dirty="0"/>
                  <a:t/>
                </a:r>
                <a:br>
                  <a:rPr lang="en-US" dirty="0"/>
                </a:b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⊆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 .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0838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1887</TotalTime>
  <Words>380</Words>
  <Application>Microsoft Office PowerPoint</Application>
  <PresentationFormat>Widescreen</PresentationFormat>
  <Paragraphs>125</Paragraphs>
  <Slides>15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XITS Math</vt:lpstr>
      <vt:lpstr>Office Theme</vt:lpstr>
      <vt:lpstr>Interval-Valued Quantum Probabilities</vt:lpstr>
      <vt:lpstr>Probability Models (Big Picture)</vt:lpstr>
      <vt:lpstr>From Infinitely Precise to Finite-Precision</vt:lpstr>
      <vt:lpstr>Inclusion and Convexity</vt:lpstr>
      <vt:lpstr>Convexity and Core</vt:lpstr>
      <vt:lpstr>From Classical to Quantum</vt:lpstr>
      <vt:lpstr>Gleason’s Theorem and the Born Rule</vt:lpstr>
      <vt:lpstr>Probability Models (Big Picture)</vt:lpstr>
      <vt:lpstr>Quantum Interval-Valued Probability Measure (QIVPM)</vt:lpstr>
      <vt:lpstr>Our Main Questions</vt:lpstr>
      <vt:lpstr>Kochen-Specker Theorem with Finite Precision Measurement</vt:lpstr>
      <vt:lpstr>Kochen-Specker Theorem</vt:lpstr>
      <vt:lpstr>Finite Precision Measurement</vt:lpstr>
      <vt:lpstr>Kochen-Specker Theorem with Finite Precision Measurement</vt:lpstr>
      <vt:lpstr>μ ̅^"D"  (P_0 )=μ ̅^"D"  (P_1 )=[0,0]⇒μ ̅^"D"  (P_0+P_1 )=[0,0]" "</vt:lpstr>
    </vt:vector>
  </TitlesOfParts>
  <Company>Indiana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戴淯琮</dc:creator>
  <cp:lastModifiedBy>戴淯琮</cp:lastModifiedBy>
  <cp:revision>216</cp:revision>
  <dcterms:created xsi:type="dcterms:W3CDTF">2017-06-19T21:48:31Z</dcterms:created>
  <dcterms:modified xsi:type="dcterms:W3CDTF">2017-07-02T17:47:50Z</dcterms:modified>
</cp:coreProperties>
</file>