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72" r:id="rId8"/>
    <p:sldId id="271" r:id="rId9"/>
    <p:sldId id="263" r:id="rId10"/>
    <p:sldId id="267" r:id="rId11"/>
    <p:sldId id="262" r:id="rId12"/>
    <p:sldId id="265" r:id="rId13"/>
    <p:sldId id="264" r:id="rId14"/>
    <p:sldId id="266" r:id="rId15"/>
    <p:sldId id="270"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245"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 Medium"/>
                <a:ea typeface="Graphik Medium"/>
                <a:cs typeface="Graphik Medium"/>
                <a:sym typeface="Graphik Medium"/>
              </a:defRPr>
            </a:lvl1pPr>
          </a:lstStyle>
          <a:p>
            <a:r>
              <a:t>Author and Date</a:t>
            </a: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 Semibold"/>
                <a:ea typeface="Graphik Semibold"/>
                <a:cs typeface="Graphik Semibold"/>
                <a:sym typeface="Graphik Semibold"/>
              </a:defRPr>
            </a:lvl1pPr>
            <a:lvl2pPr marL="0" indent="457200" algn="ctr" defTabSz="825500">
              <a:lnSpc>
                <a:spcPct val="100000"/>
              </a:lnSpc>
              <a:spcBef>
                <a:spcPts val="0"/>
              </a:spcBef>
              <a:buSzTx/>
              <a:buNone/>
              <a:defRPr sz="6000" spc="-59">
                <a:latin typeface="Graphik Semibold"/>
                <a:ea typeface="Graphik Semibold"/>
                <a:cs typeface="Graphik Semibold"/>
                <a:sym typeface="Graphik Semibold"/>
              </a:defRPr>
            </a:lvl2pPr>
            <a:lvl3pPr marL="0" indent="914400" algn="ctr" defTabSz="825500">
              <a:lnSpc>
                <a:spcPct val="100000"/>
              </a:lnSpc>
              <a:spcBef>
                <a:spcPts val="0"/>
              </a:spcBef>
              <a:buSzTx/>
              <a:buNone/>
              <a:defRPr sz="6000" spc="-59">
                <a:latin typeface="Graphik Semibold"/>
                <a:ea typeface="Graphik Semibold"/>
                <a:cs typeface="Graphik Semibold"/>
                <a:sym typeface="Graphik Semibold"/>
              </a:defRPr>
            </a:lvl3pPr>
            <a:lvl4pPr marL="0" indent="1371600" algn="ctr" defTabSz="825500">
              <a:lnSpc>
                <a:spcPct val="100000"/>
              </a:lnSpc>
              <a:spcBef>
                <a:spcPts val="0"/>
              </a:spcBef>
              <a:buSzTx/>
              <a:buNone/>
              <a:defRPr sz="6000" spc="-59">
                <a:latin typeface="Graphik Semibold"/>
                <a:ea typeface="Graphik Semibold"/>
                <a:cs typeface="Graphik Semibold"/>
                <a:sym typeface="Graphik Semibold"/>
              </a:defRPr>
            </a:lvl4pPr>
            <a:lvl5pPr marL="0" indent="1828800" algn="ctr" defTabSz="825500">
              <a:lnSpc>
                <a:spcPct val="100000"/>
              </a:lnSpc>
              <a:spcBef>
                <a:spcPts val="0"/>
              </a:spcBef>
              <a:buSzTx/>
              <a:buNone/>
              <a:defRPr sz="6000" spc="-59">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Fact information</a:t>
            </a:r>
          </a:p>
        </p:txBody>
      </p:sp>
      <p:sp>
        <p:nvSpPr>
          <p:cNvPr id="107" name="Body Level One…"/>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Attribution</a:t>
            </a:r>
          </a:p>
        </p:txBody>
      </p:sp>
      <p:sp>
        <p:nvSpPr>
          <p:cNvPr id="116"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 Medium"/>
                <a:ea typeface="Graphik Medium"/>
                <a:cs typeface="Graphik 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5" y="4585102"/>
            <a:ext cx="9757338" cy="2540001"/>
          </a:xfrm>
          <a:prstGeom prst="rect">
            <a:avLst/>
          </a:prstGeom>
        </p:spPr>
        <p:txBody>
          <a:bodyPr anchor="b"/>
          <a:lstStyle/>
          <a:p>
            <a:r>
              <a:t>Slide Title</a:t>
            </a:r>
          </a:p>
        </p:txBody>
      </p:sp>
      <p:sp>
        <p:nvSpPr>
          <p:cNvPr id="33" name="Image"/>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4"/>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Image"/>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Slide Subtitle"/>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6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Section Title</a:t>
            </a:r>
          </a:p>
        </p:txBody>
      </p:sp>
      <p:sp>
        <p:nvSpPr>
          <p:cNvPr id="7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8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Agenda Subtitle</a:t>
            </a:r>
          </a:p>
        </p:txBody>
      </p:sp>
      <p:sp>
        <p:nvSpPr>
          <p:cNvPr id="9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4D5C7"/>
        </a:solidFill>
        <a:effectLst/>
      </p:bgPr>
    </p:bg>
    <p:spTree>
      <p:nvGrpSpPr>
        <p:cNvPr id="1" name=""/>
        <p:cNvGrpSpPr/>
        <p:nvPr/>
      </p:nvGrpSpPr>
      <p:grpSpPr>
        <a:xfrm>
          <a:off x="0" y="0"/>
          <a:ext cx="0" cy="0"/>
          <a:chOff x="0" y="0"/>
          <a:chExt cx="0" cy="0"/>
        </a:xfrm>
      </p:grpSpPr>
      <p:sp>
        <p:nvSpPr>
          <p:cNvPr id="151" name="Circle"/>
          <p:cNvSpPr/>
          <p:nvPr/>
        </p:nvSpPr>
        <p:spPr>
          <a:xfrm>
            <a:off x="7848600" y="9227939"/>
            <a:ext cx="2295922" cy="2295922"/>
          </a:xfrm>
          <a:prstGeom prst="ellipse">
            <a:avLst/>
          </a:prstGeom>
          <a:solidFill>
            <a:srgbClr val="E8BF6A">
              <a:alpha val="85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152" name="Curve."/>
          <p:cNvSpPr txBox="1"/>
          <p:nvPr/>
        </p:nvSpPr>
        <p:spPr>
          <a:xfrm>
            <a:off x="447535" y="7970818"/>
            <a:ext cx="14802130" cy="2595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5000" spc="300">
                <a:solidFill>
                  <a:srgbClr val="393433"/>
                </a:solidFill>
                <a:latin typeface="Quicksand Light"/>
                <a:ea typeface="Quicksand Light"/>
                <a:cs typeface="Quicksand Light"/>
                <a:sym typeface="Quicksand Light"/>
              </a:defRPr>
            </a:pPr>
            <a:r>
              <a:rPr lang="zh-CN" altLang="en-US" sz="18000" dirty="0">
                <a:latin typeface="演示悠然小楷" panose="00000500000000000000" pitchFamily="2" charset="-122"/>
                <a:ea typeface="演示悠然小楷" panose="00000500000000000000" pitchFamily="2" charset="-122"/>
              </a:rPr>
              <a:t>基金相关性预测</a:t>
            </a:r>
            <a:endParaRPr sz="18000" dirty="0">
              <a:latin typeface="演示悠然小楷" panose="00000500000000000000" pitchFamily="2" charset="-122"/>
              <a:ea typeface="演示悠然小楷" panose="00000500000000000000" pitchFamily="2" charset="-122"/>
            </a:endParaRPr>
          </a:p>
        </p:txBody>
      </p:sp>
      <p:sp>
        <p:nvSpPr>
          <p:cNvPr id="153" name="/ the them of this presentation is about Curve /"/>
          <p:cNvSpPr txBox="1"/>
          <p:nvPr/>
        </p:nvSpPr>
        <p:spPr>
          <a:xfrm>
            <a:off x="3240717" y="10293506"/>
            <a:ext cx="4846968" cy="545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pc="24">
                <a:solidFill>
                  <a:srgbClr val="765D4A"/>
                </a:solidFill>
                <a:latin typeface="Quicksand Light"/>
                <a:ea typeface="Quicksand Light"/>
                <a:cs typeface="Quicksand Light"/>
                <a:sym typeface="Quicksand Light"/>
              </a:defRPr>
            </a:lvl1pPr>
          </a:lstStyle>
          <a:p>
            <a:r>
              <a:rPr dirty="0"/>
              <a:t>/ </a:t>
            </a:r>
            <a:r>
              <a:rPr lang="en-US" sz="3200" dirty="0"/>
              <a:t>Fund correlation forecast</a:t>
            </a:r>
            <a:r>
              <a:rPr sz="3200" dirty="0"/>
              <a:t>/ </a:t>
            </a:r>
            <a:endParaRPr dirty="0"/>
          </a:p>
        </p:txBody>
      </p:sp>
      <p:sp>
        <p:nvSpPr>
          <p:cNvPr id="154" name="Created and designed by Plura."/>
          <p:cNvSpPr txBox="1"/>
          <p:nvPr/>
        </p:nvSpPr>
        <p:spPr>
          <a:xfrm>
            <a:off x="10699370" y="12106751"/>
            <a:ext cx="4620543"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pc="24">
                <a:solidFill>
                  <a:srgbClr val="765D4A"/>
                </a:solidFill>
                <a:latin typeface="Quicksand Regular"/>
                <a:ea typeface="Quicksand Regular"/>
                <a:cs typeface="Quicksand Regular"/>
                <a:sym typeface="Quicksand Regular"/>
              </a:defRPr>
            </a:lvl1pPr>
          </a:lstStyle>
          <a:p>
            <a:r>
              <a:rPr lang="en-US" sz="4000" dirty="0">
                <a:latin typeface="演示悠然小楷" panose="00000500000000000000" pitchFamily="2" charset="-122"/>
                <a:ea typeface="演示悠然小楷" panose="00000500000000000000" pitchFamily="2" charset="-122"/>
              </a:rPr>
              <a:t>20</a:t>
            </a:r>
            <a:r>
              <a:rPr lang="zh-CN" altLang="en-US" sz="4000" dirty="0">
                <a:latin typeface="演示悠然小楷" panose="00000500000000000000" pitchFamily="2" charset="-122"/>
                <a:ea typeface="演示悠然小楷" panose="00000500000000000000" pitchFamily="2" charset="-122"/>
              </a:rPr>
              <a:t>软工</a:t>
            </a:r>
            <a:r>
              <a:rPr lang="en-US" altLang="zh-CN" sz="4000" dirty="0">
                <a:latin typeface="演示悠然小楷" panose="00000500000000000000" pitchFamily="2" charset="-122"/>
                <a:ea typeface="演示悠然小楷" panose="00000500000000000000" pitchFamily="2" charset="-122"/>
              </a:rPr>
              <a:t>02</a:t>
            </a:r>
            <a:r>
              <a:rPr lang="zh-CN" altLang="en-US" sz="4000" dirty="0">
                <a:latin typeface="演示悠然小楷" panose="00000500000000000000" pitchFamily="2" charset="-122"/>
                <a:ea typeface="演示悠然小楷" panose="00000500000000000000" pitchFamily="2" charset="-122"/>
              </a:rPr>
              <a:t>班汤午艳</a:t>
            </a:r>
            <a:endParaRPr lang="en-US" altLang="zh-CN" sz="4000" dirty="0">
              <a:latin typeface="演示悠然小楷" panose="00000500000000000000" pitchFamily="2" charset="-122"/>
              <a:ea typeface="演示悠然小楷" panose="00000500000000000000" pitchFamily="2" charset="-122"/>
            </a:endParaRPr>
          </a:p>
          <a:p>
            <a:r>
              <a:rPr lang="en-US" sz="4000" dirty="0">
                <a:latin typeface="演示悠然小楷" panose="00000500000000000000" pitchFamily="2" charset="-122"/>
                <a:ea typeface="演示悠然小楷" panose="00000500000000000000" pitchFamily="2" charset="-122"/>
              </a:rPr>
              <a:t>20200440706</a:t>
            </a:r>
            <a:endParaRPr sz="4000" dirty="0">
              <a:latin typeface="演示悠然小楷" panose="00000500000000000000" pitchFamily="2" charset="-122"/>
              <a:ea typeface="演示悠然小楷" panose="00000500000000000000" pitchFamily="2" charset="-122"/>
            </a:endParaRPr>
          </a:p>
        </p:txBody>
      </p:sp>
      <p:pic>
        <p:nvPicPr>
          <p:cNvPr id="155" name="Line Shape" descr="Line Shape"/>
          <p:cNvPicPr>
            <a:picLocks/>
          </p:cNvPicPr>
          <p:nvPr/>
        </p:nvPicPr>
        <p:blipFill>
          <a:blip r:embed="rId2"/>
          <a:stretch>
            <a:fillRect/>
          </a:stretch>
        </p:blipFill>
        <p:spPr>
          <a:xfrm>
            <a:off x="447536" y="0"/>
            <a:ext cx="23065608" cy="137160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4D5C7"/>
        </a:solidFill>
        <a:effectLst/>
      </p:bgPr>
    </p:bg>
    <p:spTree>
      <p:nvGrpSpPr>
        <p:cNvPr id="1" name=""/>
        <p:cNvGrpSpPr/>
        <p:nvPr/>
      </p:nvGrpSpPr>
      <p:grpSpPr>
        <a:xfrm>
          <a:off x="0" y="0"/>
          <a:ext cx="0" cy="0"/>
          <a:chOff x="0" y="0"/>
          <a:chExt cx="0" cy="0"/>
        </a:xfrm>
      </p:grpSpPr>
      <p:sp>
        <p:nvSpPr>
          <p:cNvPr id="271" name="Created and designed by Plura."/>
          <p:cNvSpPr txBox="1"/>
          <p:nvPr/>
        </p:nvSpPr>
        <p:spPr>
          <a:xfrm>
            <a:off x="9885883" y="12382500"/>
            <a:ext cx="4612234"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pc="24">
                <a:solidFill>
                  <a:srgbClr val="765D4A"/>
                </a:solidFill>
                <a:latin typeface="Quicksand Regular"/>
                <a:ea typeface="Quicksand Regular"/>
                <a:cs typeface="Quicksand Regular"/>
                <a:sym typeface="Quicksand Regular"/>
              </a:defRPr>
            </a:lvl1pPr>
          </a:lstStyle>
          <a:p>
            <a:r>
              <a:t>Created and designed by Plura.</a:t>
            </a:r>
          </a:p>
        </p:txBody>
      </p:sp>
      <p:sp>
        <p:nvSpPr>
          <p:cNvPr id="272" name="Circle"/>
          <p:cNvSpPr/>
          <p:nvPr/>
        </p:nvSpPr>
        <p:spPr>
          <a:xfrm>
            <a:off x="11044039" y="4401939"/>
            <a:ext cx="2295922" cy="2295922"/>
          </a:xfrm>
          <a:prstGeom prst="ellipse">
            <a:avLst/>
          </a:prstGeom>
          <a:solidFill>
            <a:srgbClr val="E8BF6A">
              <a:alpha val="85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73" name="conclusion"/>
          <p:cNvSpPr txBox="1"/>
          <p:nvPr/>
        </p:nvSpPr>
        <p:spPr>
          <a:xfrm>
            <a:off x="8017780" y="4252109"/>
            <a:ext cx="8348440" cy="2595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5000">
                <a:solidFill>
                  <a:srgbClr val="393433"/>
                </a:solidFill>
                <a:latin typeface="Quicksand Light"/>
                <a:ea typeface="Quicksand Light"/>
                <a:cs typeface="Quicksand Light"/>
                <a:sym typeface="Quicksand Light"/>
              </a:defRPr>
            </a:lvl1pPr>
          </a:lstStyle>
          <a:p>
            <a:r>
              <a:rPr lang="zh-CN" altLang="en-US" sz="18000" dirty="0">
                <a:latin typeface="演示悠然小楷" panose="00000500000000000000" pitchFamily="2" charset="-122"/>
                <a:ea typeface="演示悠然小楷" panose="00000500000000000000" pitchFamily="2" charset="-122"/>
              </a:rPr>
              <a:t>最终模型</a:t>
            </a:r>
            <a:endParaRPr sz="18000" dirty="0">
              <a:latin typeface="演示悠然小楷" panose="00000500000000000000" pitchFamily="2" charset="-122"/>
              <a:ea typeface="演示悠然小楷" panose="00000500000000000000" pitchFamily="2" charset="-122"/>
            </a:endParaRPr>
          </a:p>
        </p:txBody>
      </p:sp>
      <p:sp>
        <p:nvSpPr>
          <p:cNvPr id="274" name="/ the them of this presentation is about Curve /"/>
          <p:cNvSpPr txBox="1"/>
          <p:nvPr/>
        </p:nvSpPr>
        <p:spPr>
          <a:xfrm>
            <a:off x="9197334" y="6997521"/>
            <a:ext cx="5989332" cy="434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pc="24">
                <a:solidFill>
                  <a:srgbClr val="765D4A"/>
                </a:solidFill>
                <a:latin typeface="Quicksand Light"/>
                <a:ea typeface="Quicksand Light"/>
                <a:cs typeface="Quicksand Light"/>
                <a:sym typeface="Quicksand Light"/>
              </a:defRPr>
            </a:lvl1pPr>
          </a:lstStyle>
          <a:p>
            <a:r>
              <a:rPr lang="en-US" altLang="zh-CN" dirty="0"/>
              <a:t>/ the them of this theme is about the model /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4D5C7"/>
        </a:solidFill>
        <a:effectLst/>
      </p:bgPr>
    </p:bg>
    <p:spTree>
      <p:nvGrpSpPr>
        <p:cNvPr id="1" name=""/>
        <p:cNvGrpSpPr/>
        <p:nvPr/>
      </p:nvGrpSpPr>
      <p:grpSpPr>
        <a:xfrm>
          <a:off x="0" y="0"/>
          <a:ext cx="0" cy="0"/>
          <a:chOff x="0" y="0"/>
          <a:chExt cx="0" cy="0"/>
        </a:xfrm>
      </p:grpSpPr>
      <p:pic>
        <p:nvPicPr>
          <p:cNvPr id="6" name="Line Shape" descr="Line Shape">
            <a:extLst>
              <a:ext uri="{FF2B5EF4-FFF2-40B4-BE49-F238E27FC236}">
                <a16:creationId xmlns:a16="http://schemas.microsoft.com/office/drawing/2014/main" id="{95A245A2-2078-9AF1-E63F-154F5DABCF4C}"/>
              </a:ext>
            </a:extLst>
          </p:cNvPr>
          <p:cNvPicPr>
            <a:picLocks/>
          </p:cNvPicPr>
          <p:nvPr/>
        </p:nvPicPr>
        <p:blipFill>
          <a:blip r:embed="rId2"/>
          <a:stretch>
            <a:fillRect/>
          </a:stretch>
        </p:blipFill>
        <p:spPr>
          <a:xfrm>
            <a:off x="19743576" y="0"/>
            <a:ext cx="4504496" cy="13716000"/>
          </a:xfrm>
          <a:prstGeom prst="rect">
            <a:avLst/>
          </a:prstGeom>
        </p:spPr>
      </p:pic>
      <p:sp>
        <p:nvSpPr>
          <p:cNvPr id="220" name="The them of this presentation is about Curve. And please put your content here to give the audience a break view of this part. The them of this presentation is about Curve."/>
          <p:cNvSpPr txBox="1"/>
          <p:nvPr/>
        </p:nvSpPr>
        <p:spPr>
          <a:xfrm>
            <a:off x="3041779" y="7979023"/>
            <a:ext cx="19038258" cy="857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just">
              <a:lnSpc>
                <a:spcPct val="130000"/>
              </a:lnSpc>
              <a:defRPr spc="24">
                <a:solidFill>
                  <a:srgbClr val="765D4A"/>
                </a:solidFill>
                <a:latin typeface="FZLanTingHeiS-UL-GB"/>
                <a:ea typeface="FZLanTingHeiS-UL-GB"/>
                <a:cs typeface="FZLanTingHeiS-UL-GB"/>
                <a:sym typeface="FZLanTingHeiS-UL-GB"/>
              </a:defRPr>
            </a:lvl1pPr>
          </a:lstStyle>
          <a:p>
            <a:endParaRPr sz="4400" b="1" dirty="0">
              <a:latin typeface="宋体" panose="02010600030101010101" pitchFamily="2" charset="-122"/>
              <a:ea typeface="宋体" panose="02010600030101010101" pitchFamily="2" charset="-122"/>
              <a:sym typeface="Canela Text Regular"/>
            </a:endParaRPr>
          </a:p>
        </p:txBody>
      </p:sp>
      <p:sp>
        <p:nvSpPr>
          <p:cNvPr id="2" name="文本框 1">
            <a:extLst>
              <a:ext uri="{FF2B5EF4-FFF2-40B4-BE49-F238E27FC236}">
                <a16:creationId xmlns:a16="http://schemas.microsoft.com/office/drawing/2014/main" id="{B80DBE6F-042F-F6E3-4BB2-AA98FF3036D5}"/>
              </a:ext>
            </a:extLst>
          </p:cNvPr>
          <p:cNvSpPr txBox="1"/>
          <p:nvPr/>
        </p:nvSpPr>
        <p:spPr>
          <a:xfrm>
            <a:off x="466532" y="3079754"/>
            <a:ext cx="8285583"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zh-CN" altLang="en-US" sz="3600" spc="24" dirty="0">
                <a:solidFill>
                  <a:srgbClr val="765D4A"/>
                </a:solidFill>
                <a:latin typeface="宋体" panose="02010600030101010101" pitchFamily="2" charset="-122"/>
                <a:ea typeface="宋体" panose="02010600030101010101" pitchFamily="2" charset="-122"/>
                <a:sym typeface="FZLanTingHeiS-UL-GB"/>
              </a:rPr>
              <a:t>选用</a:t>
            </a:r>
            <a:r>
              <a:rPr lang="en-US" altLang="zh-CN" sz="3600" spc="24" dirty="0" err="1">
                <a:solidFill>
                  <a:srgbClr val="765D4A"/>
                </a:solidFill>
                <a:latin typeface="宋体" panose="02010600030101010101" pitchFamily="2" charset="-122"/>
                <a:ea typeface="宋体" panose="02010600030101010101" pitchFamily="2" charset="-122"/>
                <a:sym typeface="FZLanTingHeiS-UL-GB"/>
              </a:rPr>
              <a:t>xgboot</a:t>
            </a:r>
            <a:r>
              <a:rPr lang="zh-CN" altLang="en-US" sz="3600" spc="24" dirty="0">
                <a:solidFill>
                  <a:srgbClr val="765D4A"/>
                </a:solidFill>
                <a:latin typeface="宋体" panose="02010600030101010101" pitchFamily="2" charset="-122"/>
                <a:ea typeface="宋体" panose="02010600030101010101" pitchFamily="2" charset="-122"/>
                <a:sym typeface="FZLanTingHeiS-UL-GB"/>
              </a:rPr>
              <a:t>和</a:t>
            </a:r>
            <a:r>
              <a:rPr lang="en-US" altLang="zh-CN" sz="3600" spc="24" dirty="0" err="1">
                <a:solidFill>
                  <a:srgbClr val="765D4A"/>
                </a:solidFill>
                <a:latin typeface="宋体" panose="02010600030101010101" pitchFamily="2" charset="-122"/>
                <a:ea typeface="宋体" panose="02010600030101010101" pitchFamily="2" charset="-122"/>
                <a:sym typeface="FZLanTingHeiS-UL-GB"/>
              </a:rPr>
              <a:t>lightgbm</a:t>
            </a:r>
            <a:r>
              <a:rPr lang="zh-CN" altLang="en-US" sz="3600" spc="24" dirty="0">
                <a:solidFill>
                  <a:srgbClr val="765D4A"/>
                </a:solidFill>
                <a:latin typeface="宋体" panose="02010600030101010101" pitchFamily="2" charset="-122"/>
                <a:ea typeface="宋体" panose="02010600030101010101" pitchFamily="2" charset="-122"/>
                <a:sym typeface="FZLanTingHeiS-UL-GB"/>
              </a:rPr>
              <a:t>进行融合构建</a:t>
            </a:r>
            <a:endParaRPr lang="zh-CN" altLang="en-US" sz="3600" spc="24" dirty="0">
              <a:solidFill>
                <a:srgbClr val="765D4A"/>
              </a:solidFill>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A3A142B6-FE66-CC7D-0DEE-00D6944C74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32" y="4314646"/>
            <a:ext cx="15615166" cy="7253877"/>
          </a:xfrm>
          <a:prstGeom prst="rect">
            <a:avLst/>
          </a:prstGeom>
        </p:spPr>
      </p:pic>
      <p:sp>
        <p:nvSpPr>
          <p:cNvPr id="5" name="文本框 4">
            <a:extLst>
              <a:ext uri="{FF2B5EF4-FFF2-40B4-BE49-F238E27FC236}">
                <a16:creationId xmlns:a16="http://schemas.microsoft.com/office/drawing/2014/main" id="{EF0F9550-C258-1A41-9FD0-45F938515A23}"/>
              </a:ext>
            </a:extLst>
          </p:cNvPr>
          <p:cNvSpPr txBox="1"/>
          <p:nvPr/>
        </p:nvSpPr>
        <p:spPr>
          <a:xfrm>
            <a:off x="0" y="659890"/>
            <a:ext cx="7277878" cy="1487587"/>
          </a:xfrm>
          <a:prstGeom prst="rect">
            <a:avLst/>
          </a:prstGeom>
          <a:noFill/>
          <a:ln w="12700" cap="flat">
            <a:noFill/>
            <a:miter lim="400000"/>
          </a:ln>
          <a:effectLst>
            <a:reflection blurRad="6350" stA="50000" endA="300" endPos="55000" dir="5400000" sy="-100000" algn="bl" rotWithShape="0"/>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zh-CN" altLang="en-US" sz="10000" dirty="0">
                <a:solidFill>
                  <a:srgbClr val="393433"/>
                </a:solidFill>
                <a:latin typeface="宋体" panose="02010600030101010101" pitchFamily="2" charset="-122"/>
                <a:ea typeface="宋体" panose="02010600030101010101" pitchFamily="2" charset="-122"/>
              </a:rPr>
              <a:t>最终模型</a:t>
            </a:r>
            <a:r>
              <a:rPr lang="zh-CN" altLang="en-US" sz="4400" b="1" spc="24" dirty="0">
                <a:solidFill>
                  <a:srgbClr val="765D4A"/>
                </a:solidFill>
                <a:latin typeface="宋体" panose="02010600030101010101" pitchFamily="2" charset="-122"/>
                <a:ea typeface="宋体" panose="02010600030101010101" pitchFamily="2" charset="-122"/>
              </a:rPr>
              <a:t>：</a:t>
            </a:r>
          </a:p>
        </p:txBody>
      </p:sp>
      <p:sp>
        <p:nvSpPr>
          <p:cNvPr id="7" name="Circle">
            <a:extLst>
              <a:ext uri="{FF2B5EF4-FFF2-40B4-BE49-F238E27FC236}">
                <a16:creationId xmlns:a16="http://schemas.microsoft.com/office/drawing/2014/main" id="{AE373757-3724-2273-2BAB-D03A6FAA1EC7}"/>
              </a:ext>
            </a:extLst>
          </p:cNvPr>
          <p:cNvSpPr/>
          <p:nvPr/>
        </p:nvSpPr>
        <p:spPr>
          <a:xfrm>
            <a:off x="20260035" y="2951141"/>
            <a:ext cx="877374" cy="858415"/>
          </a:xfrm>
          <a:prstGeom prst="ellipse">
            <a:avLst/>
          </a:prstGeom>
          <a:solidFill>
            <a:srgbClr val="E8BF6A">
              <a:alpha val="85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8" name="Circle">
            <a:extLst>
              <a:ext uri="{FF2B5EF4-FFF2-40B4-BE49-F238E27FC236}">
                <a16:creationId xmlns:a16="http://schemas.microsoft.com/office/drawing/2014/main" id="{ADD23928-8DC7-A9D7-AFC8-4972E1C09A08}"/>
              </a:ext>
            </a:extLst>
          </p:cNvPr>
          <p:cNvSpPr/>
          <p:nvPr/>
        </p:nvSpPr>
        <p:spPr>
          <a:xfrm>
            <a:off x="22602551" y="12614989"/>
            <a:ext cx="649334" cy="559836"/>
          </a:xfrm>
          <a:prstGeom prst="ellipse">
            <a:avLst/>
          </a:prstGeom>
          <a:solidFill>
            <a:srgbClr val="E8BF6A">
              <a:alpha val="85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4D5C7"/>
        </a:solidFill>
        <a:effectLst/>
      </p:bgPr>
    </p:bg>
    <p:spTree>
      <p:nvGrpSpPr>
        <p:cNvPr id="1" name=""/>
        <p:cNvGrpSpPr/>
        <p:nvPr/>
      </p:nvGrpSpPr>
      <p:grpSpPr>
        <a:xfrm>
          <a:off x="0" y="0"/>
          <a:ext cx="0" cy="0"/>
          <a:chOff x="0" y="0"/>
          <a:chExt cx="0" cy="0"/>
        </a:xfrm>
      </p:grpSpPr>
      <p:sp>
        <p:nvSpPr>
          <p:cNvPr id="240" name="Shape"/>
          <p:cNvSpPr/>
          <p:nvPr/>
        </p:nvSpPr>
        <p:spPr>
          <a:xfrm>
            <a:off x="-40149" y="-37446"/>
            <a:ext cx="24464298" cy="13790891"/>
          </a:xfrm>
          <a:custGeom>
            <a:avLst/>
            <a:gdLst/>
            <a:ahLst/>
            <a:cxnLst>
              <a:cxn ang="0">
                <a:pos x="wd2" y="hd2"/>
              </a:cxn>
              <a:cxn ang="5400000">
                <a:pos x="wd2" y="hd2"/>
              </a:cxn>
              <a:cxn ang="10800000">
                <a:pos x="wd2" y="hd2"/>
              </a:cxn>
              <a:cxn ang="16200000">
                <a:pos x="wd2" y="hd2"/>
              </a:cxn>
            </a:cxnLst>
            <a:rect l="0" t="0" r="r" b="b"/>
            <a:pathLst>
              <a:path w="21600" h="21220" extrusionOk="0">
                <a:moveTo>
                  <a:pt x="10090" y="8"/>
                </a:moveTo>
                <a:cubicBezTo>
                  <a:pt x="10090" y="8"/>
                  <a:pt x="4763" y="-380"/>
                  <a:pt x="5687" y="4334"/>
                </a:cubicBezTo>
                <a:cubicBezTo>
                  <a:pt x="6611" y="9048"/>
                  <a:pt x="11365" y="13184"/>
                  <a:pt x="6938" y="15789"/>
                </a:cubicBezTo>
                <a:cubicBezTo>
                  <a:pt x="2510" y="18393"/>
                  <a:pt x="0" y="21220"/>
                  <a:pt x="0" y="21220"/>
                </a:cubicBezTo>
                <a:lnTo>
                  <a:pt x="21600" y="21204"/>
                </a:lnTo>
                <a:lnTo>
                  <a:pt x="21540" y="51"/>
                </a:lnTo>
                <a:lnTo>
                  <a:pt x="10090" y="8"/>
                </a:lnTo>
                <a:close/>
              </a:path>
            </a:pathLst>
          </a:custGeom>
          <a:solidFill>
            <a:srgbClr val="E9BF68">
              <a:alpha val="85000"/>
            </a:srgbClr>
          </a:solidFill>
          <a:ln w="12700">
            <a:miter lim="400000"/>
          </a:ln>
        </p:spPr>
        <p:txBody>
          <a:bodyPr lIns="50800" tIns="50800" rIns="50800" bIns="50800" anchor="ctr"/>
          <a:lstStyle/>
          <a:p>
            <a:endParaRPr/>
          </a:p>
        </p:txBody>
      </p:sp>
      <p:sp>
        <p:nvSpPr>
          <p:cNvPr id="242" name="the Curve"/>
          <p:cNvSpPr txBox="1"/>
          <p:nvPr/>
        </p:nvSpPr>
        <p:spPr>
          <a:xfrm>
            <a:off x="3139559" y="6427127"/>
            <a:ext cx="5217134" cy="13213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0000">
                <a:solidFill>
                  <a:srgbClr val="393433"/>
                </a:solidFill>
                <a:latin typeface="Quicksand Light"/>
                <a:ea typeface="Quicksand Light"/>
                <a:cs typeface="Quicksand Light"/>
                <a:sym typeface="Quicksand Light"/>
              </a:defRPr>
            </a:lvl1pPr>
          </a:lstStyle>
          <a:p>
            <a:r>
              <a:rPr lang="zh-CN" altLang="en-US" sz="8800" b="1" spc="24" dirty="0">
                <a:solidFill>
                  <a:srgbClr val="765D4A"/>
                </a:solidFill>
                <a:latin typeface="宋体" panose="02010600030101010101" pitchFamily="2" charset="-122"/>
                <a:ea typeface="宋体" panose="02010600030101010101" pitchFamily="2" charset="-122"/>
                <a:sym typeface="Canela Text Regular"/>
              </a:rPr>
              <a:t>过拟合和</a:t>
            </a:r>
            <a:r>
              <a:rPr lang="zh-CN" altLang="en-US" sz="4400" b="1" spc="24" dirty="0">
                <a:solidFill>
                  <a:srgbClr val="765D4A"/>
                </a:solidFill>
                <a:latin typeface="宋体" panose="02010600030101010101" pitchFamily="2" charset="-122"/>
                <a:ea typeface="宋体" panose="02010600030101010101" pitchFamily="2" charset="-122"/>
                <a:sym typeface="Canela Text Regular"/>
              </a:rPr>
              <a:t>：</a:t>
            </a:r>
            <a:endParaRPr dirty="0"/>
          </a:p>
        </p:txBody>
      </p:sp>
      <p:sp>
        <p:nvSpPr>
          <p:cNvPr id="245" name="The them of this presentation is about Curve. And please put your content here to give the audience a break view of this part."/>
          <p:cNvSpPr txBox="1"/>
          <p:nvPr/>
        </p:nvSpPr>
        <p:spPr>
          <a:xfrm>
            <a:off x="10945185" y="7814386"/>
            <a:ext cx="11852610" cy="22024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just">
              <a:lnSpc>
                <a:spcPct val="130000"/>
              </a:lnSpc>
              <a:defRPr spc="24">
                <a:solidFill>
                  <a:srgbClr val="765D4A"/>
                </a:solidFill>
                <a:latin typeface="FZLanTingHeiS-UL-GB"/>
                <a:ea typeface="FZLanTingHeiS-UL-GB"/>
                <a:cs typeface="FZLanTingHeiS-UL-GB"/>
                <a:sym typeface="FZLanTingHeiS-UL-GB"/>
              </a:defRPr>
            </a:lvl1pPr>
          </a:lstStyle>
          <a:p>
            <a:r>
              <a:rPr lang="en-US" altLang="zh-CN" sz="3600" b="1" dirty="0">
                <a:latin typeface="宋体" panose="02010600030101010101" pitchFamily="2" charset="-122"/>
                <a:ea typeface="宋体" panose="02010600030101010101" pitchFamily="2" charset="-122"/>
              </a:rPr>
              <a:t>2</a:t>
            </a:r>
            <a:r>
              <a:rPr lang="zh-CN" altLang="en-US" sz="3600" b="1" dirty="0">
                <a:latin typeface="宋体" panose="02010600030101010101" pitchFamily="2" charset="-122"/>
                <a:ea typeface="宋体" panose="02010600030101010101" pitchFamily="2" charset="-122"/>
              </a:rPr>
              <a:t>、模型融合时，以</a:t>
            </a:r>
            <a:r>
              <a:rPr lang="en-US" altLang="zh-CN" sz="3600" b="1" dirty="0" err="1">
                <a:latin typeface="宋体" panose="02010600030101010101" pitchFamily="2" charset="-122"/>
                <a:ea typeface="宋体" panose="02010600030101010101" pitchFamily="2" charset="-122"/>
              </a:rPr>
              <a:t>xgboost</a:t>
            </a:r>
            <a:r>
              <a:rPr lang="zh-CN" altLang="en-US" sz="3600" b="1" dirty="0">
                <a:latin typeface="宋体" panose="02010600030101010101" pitchFamily="2" charset="-122"/>
                <a:ea typeface="宋体" panose="02010600030101010101" pitchFamily="2" charset="-122"/>
              </a:rPr>
              <a:t>和</a:t>
            </a:r>
            <a:r>
              <a:rPr lang="en-US" altLang="zh-CN" sz="3600" b="1" dirty="0" err="1">
                <a:latin typeface="宋体" panose="02010600030101010101" pitchFamily="2" charset="-122"/>
                <a:ea typeface="宋体" panose="02010600030101010101" pitchFamily="2" charset="-122"/>
              </a:rPr>
              <a:t>lightgbm</a:t>
            </a:r>
            <a:r>
              <a:rPr lang="zh-CN" altLang="en-US" sz="3600" b="1" dirty="0">
                <a:latin typeface="宋体" panose="02010600030101010101" pitchFamily="2" charset="-122"/>
                <a:ea typeface="宋体" panose="02010600030101010101" pitchFamily="2" charset="-122"/>
              </a:rPr>
              <a:t>的验证集输出结果作为训练集，</a:t>
            </a:r>
            <a:r>
              <a:rPr lang="en-US" altLang="zh-CN" sz="3600" b="1" dirty="0" err="1">
                <a:latin typeface="宋体" panose="02010600030101010101" pitchFamily="2" charset="-122"/>
                <a:ea typeface="宋体" panose="02010600030101010101" pitchFamily="2" charset="-122"/>
              </a:rPr>
              <a:t>lightgbm&amp;lightgbm</a:t>
            </a:r>
            <a:r>
              <a:rPr lang="zh-CN" altLang="en-US" sz="3600" b="1" dirty="0">
                <a:latin typeface="宋体" panose="02010600030101010101" pitchFamily="2" charset="-122"/>
                <a:ea typeface="宋体" panose="02010600030101010101" pitchFamily="2" charset="-122"/>
              </a:rPr>
              <a:t>的测试集输出结果作为测试集。</a:t>
            </a:r>
            <a:endParaRPr lang="en-US" sz="3600" b="1" dirty="0">
              <a:latin typeface="宋体" panose="02010600030101010101" pitchFamily="2" charset="-122"/>
              <a:ea typeface="宋体" panose="02010600030101010101" pitchFamily="2" charset="-122"/>
            </a:endParaRPr>
          </a:p>
        </p:txBody>
      </p:sp>
      <p:grpSp>
        <p:nvGrpSpPr>
          <p:cNvPr id="253" name="Group"/>
          <p:cNvGrpSpPr/>
          <p:nvPr/>
        </p:nvGrpSpPr>
        <p:grpSpPr>
          <a:xfrm>
            <a:off x="10932743" y="1315986"/>
            <a:ext cx="11852611" cy="4356642"/>
            <a:chOff x="-2226305" y="-1832748"/>
            <a:chExt cx="9046695" cy="4356638"/>
          </a:xfrm>
        </p:grpSpPr>
        <p:sp>
          <p:nvSpPr>
            <p:cNvPr id="251" name="The them of this presentation is about Curve. And please put your content here to give the audience a break view of this part."/>
            <p:cNvSpPr txBox="1"/>
            <p:nvPr/>
          </p:nvSpPr>
          <p:spPr>
            <a:xfrm>
              <a:off x="-2226305" y="-1832748"/>
              <a:ext cx="9046695" cy="43566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just">
                <a:lnSpc>
                  <a:spcPct val="130000"/>
                </a:lnSpc>
                <a:defRPr spc="24">
                  <a:solidFill>
                    <a:srgbClr val="765D4A"/>
                  </a:solidFill>
                  <a:latin typeface="FZLanTingHeiS-UL-GB"/>
                  <a:ea typeface="FZLanTingHeiS-UL-GB"/>
                  <a:cs typeface="FZLanTingHeiS-UL-GB"/>
                  <a:sym typeface="FZLanTingHeiS-UL-GB"/>
                </a:defRPr>
              </a:lvl1pPr>
            </a:lstStyle>
            <a:p>
              <a:r>
                <a:rPr lang="en-US" altLang="zh-CN" sz="3600" b="1" dirty="0">
                  <a:latin typeface="宋体" panose="02010600030101010101" pitchFamily="2" charset="-122"/>
                  <a:ea typeface="宋体" panose="02010600030101010101" pitchFamily="2" charset="-122"/>
                </a:rPr>
                <a:t>1</a:t>
              </a:r>
              <a:r>
                <a:rPr lang="zh-CN" altLang="en-US" sz="3600" b="1" dirty="0">
                  <a:latin typeface="宋体" panose="02010600030101010101" pitchFamily="2" charset="-122"/>
                  <a:ea typeface="宋体" panose="02010600030101010101" pitchFamily="2" charset="-122"/>
                </a:rPr>
                <a:t>、叠加“</a:t>
              </a:r>
              <a:r>
                <a:rPr lang="en-US" altLang="zh-CN" sz="3600" b="1" dirty="0">
                  <a:latin typeface="宋体" panose="02010600030101010101" pitchFamily="2" charset="-122"/>
                  <a:ea typeface="宋体" panose="02010600030101010101" pitchFamily="2" charset="-122"/>
                </a:rPr>
                <a:t>2017-12-1”-“2017-12-13”</a:t>
              </a:r>
              <a:r>
                <a:rPr lang="zh-CN" altLang="en-US" sz="3600" b="1" dirty="0">
                  <a:latin typeface="宋体" panose="02010600030101010101" pitchFamily="2" charset="-122"/>
                  <a:ea typeface="宋体" panose="02010600030101010101" pitchFamily="2" charset="-122"/>
                </a:rPr>
                <a:t>的基金间的相关性作为训练集，数据叠加的方法进行改良：</a:t>
              </a:r>
              <a:endParaRPr lang="en-US" altLang="zh-CN" sz="3600" b="1" dirty="0">
                <a:latin typeface="宋体" panose="02010600030101010101" pitchFamily="2" charset="-122"/>
                <a:ea typeface="宋体" panose="02010600030101010101" pitchFamily="2" charset="-122"/>
              </a:endParaRPr>
            </a:p>
            <a:p>
              <a:r>
                <a:rPr lang="zh-CN" altLang="en-US" sz="3600" b="1" dirty="0">
                  <a:latin typeface="宋体" panose="02010600030101010101" pitchFamily="2" charset="-122"/>
                  <a:ea typeface="宋体" panose="02010600030101010101" pitchFamily="2" charset="-122"/>
                </a:rPr>
                <a:t>保持特征数据集不变，划动基金间的相关性（</a:t>
              </a:r>
              <a:r>
                <a:rPr lang="en-US" altLang="zh-CN" sz="3600" b="1" dirty="0">
                  <a:latin typeface="宋体" panose="02010600030101010101" pitchFamily="2" charset="-122"/>
                  <a:ea typeface="宋体" panose="02010600030101010101" pitchFamily="2" charset="-122"/>
                </a:rPr>
                <a:t>y</a:t>
              </a:r>
              <a:r>
                <a:rPr lang="zh-CN" altLang="en-US" sz="3600" b="1" dirty="0">
                  <a:latin typeface="宋体" panose="02010600030101010101" pitchFamily="2" charset="-122"/>
                  <a:ea typeface="宋体" panose="02010600030101010101" pitchFamily="2" charset="-122"/>
                </a:rPr>
                <a:t>值）的方式进行数据叠加（“</a:t>
              </a:r>
              <a:r>
                <a:rPr lang="en-US" altLang="zh-CN" sz="3600" b="1" dirty="0">
                  <a:latin typeface="宋体" panose="02010600030101010101" pitchFamily="2" charset="-122"/>
                  <a:ea typeface="宋体" panose="02010600030101010101" pitchFamily="2" charset="-122"/>
                </a:rPr>
                <a:t>2017-12-13”</a:t>
              </a:r>
              <a:r>
                <a:rPr lang="zh-CN" altLang="en-US" sz="3600" b="1" dirty="0">
                  <a:latin typeface="宋体" panose="02010600030101010101" pitchFamily="2" charset="-122"/>
                  <a:ea typeface="宋体" panose="02010600030101010101" pitchFamily="2" charset="-122"/>
                </a:rPr>
                <a:t>的特征数据集重复</a:t>
              </a:r>
              <a:r>
                <a:rPr lang="en-US" altLang="zh-CN" sz="3600" b="1" dirty="0">
                  <a:latin typeface="宋体" panose="02010600030101010101" pitchFamily="2" charset="-122"/>
                  <a:ea typeface="宋体" panose="02010600030101010101" pitchFamily="2" charset="-122"/>
                </a:rPr>
                <a:t>10</a:t>
              </a:r>
              <a:r>
                <a:rPr lang="zh-CN" altLang="en-US" sz="3600" b="1" dirty="0">
                  <a:latin typeface="宋体" panose="02010600030101010101" pitchFamily="2" charset="-122"/>
                  <a:ea typeface="宋体" panose="02010600030101010101" pitchFamily="2" charset="-122"/>
                </a:rPr>
                <a:t>次，训练目标为“</a:t>
              </a:r>
              <a:r>
                <a:rPr lang="en-US" altLang="zh-CN" sz="3600" b="1" dirty="0">
                  <a:latin typeface="宋体" panose="02010600030101010101" pitchFamily="2" charset="-122"/>
                  <a:ea typeface="宋体" panose="02010600030101010101" pitchFamily="2" charset="-122"/>
                </a:rPr>
                <a:t>2017-12-1”-“2017-12-13”</a:t>
              </a:r>
              <a:r>
                <a:rPr lang="zh-CN" altLang="en-US" sz="3600" b="1" dirty="0">
                  <a:latin typeface="宋体" panose="02010600030101010101" pitchFamily="2" charset="-122"/>
                  <a:ea typeface="宋体" panose="02010600030101010101" pitchFamily="2" charset="-122"/>
                </a:rPr>
                <a:t>的基金间的相关性）</a:t>
              </a:r>
              <a:r>
                <a:rPr lang="zh-CN" altLang="en-US" sz="3600" dirty="0"/>
                <a:t>。</a:t>
              </a:r>
              <a:endParaRPr lang="en-US" sz="3600" dirty="0"/>
            </a:p>
          </p:txBody>
        </p:sp>
        <p:sp>
          <p:nvSpPr>
            <p:cNvPr id="252" name="keyword"/>
            <p:cNvSpPr txBox="1"/>
            <p:nvPr/>
          </p:nvSpPr>
          <p:spPr>
            <a:xfrm>
              <a:off x="0" y="60256"/>
              <a:ext cx="102657" cy="9335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6000">
                  <a:solidFill>
                    <a:srgbClr val="393433"/>
                  </a:solidFill>
                  <a:latin typeface="Quicksand Light"/>
                  <a:ea typeface="Quicksand Light"/>
                  <a:cs typeface="Quicksand Light"/>
                  <a:sym typeface="Quicksand Light"/>
                </a:defRPr>
              </a:lvl1pPr>
            </a:lstStyle>
            <a:p>
              <a:endParaRPr dirty="0"/>
            </a:p>
          </p:txBody>
        </p:sp>
      </p:grpSp>
      <p:sp>
        <p:nvSpPr>
          <p:cNvPr id="254" name="Circle"/>
          <p:cNvSpPr/>
          <p:nvPr/>
        </p:nvSpPr>
        <p:spPr>
          <a:xfrm>
            <a:off x="10618755" y="986350"/>
            <a:ext cx="326430" cy="326430"/>
          </a:xfrm>
          <a:prstGeom prst="ellipse">
            <a:avLst/>
          </a:prstGeom>
          <a:solidFill>
            <a:srgbClr val="775E4A"/>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55" name="Circle"/>
          <p:cNvSpPr/>
          <p:nvPr/>
        </p:nvSpPr>
        <p:spPr>
          <a:xfrm>
            <a:off x="10620584" y="7422084"/>
            <a:ext cx="326430" cy="326430"/>
          </a:xfrm>
          <a:prstGeom prst="ellipse">
            <a:avLst/>
          </a:prstGeom>
          <a:solidFill>
            <a:srgbClr val="775E4A"/>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4D5C7"/>
        </a:solidFill>
        <a:effectLst/>
      </p:bgPr>
    </p:bg>
    <p:spTree>
      <p:nvGrpSpPr>
        <p:cNvPr id="1" name=""/>
        <p:cNvGrpSpPr/>
        <p:nvPr/>
      </p:nvGrpSpPr>
      <p:grpSpPr>
        <a:xfrm>
          <a:off x="0" y="0"/>
          <a:ext cx="0" cy="0"/>
          <a:chOff x="0" y="0"/>
          <a:chExt cx="0" cy="0"/>
        </a:xfrm>
      </p:grpSpPr>
      <p:sp>
        <p:nvSpPr>
          <p:cNvPr id="236" name="Circle"/>
          <p:cNvSpPr/>
          <p:nvPr/>
        </p:nvSpPr>
        <p:spPr>
          <a:xfrm>
            <a:off x="11044039" y="4401939"/>
            <a:ext cx="2295922" cy="2295922"/>
          </a:xfrm>
          <a:prstGeom prst="ellipse">
            <a:avLst/>
          </a:prstGeom>
          <a:solidFill>
            <a:srgbClr val="E8BF6A">
              <a:alpha val="85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37" name="strategy"/>
          <p:cNvSpPr txBox="1"/>
          <p:nvPr/>
        </p:nvSpPr>
        <p:spPr>
          <a:xfrm>
            <a:off x="8017783" y="4252109"/>
            <a:ext cx="8348439" cy="2595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5000">
                <a:solidFill>
                  <a:srgbClr val="393433"/>
                </a:solidFill>
                <a:latin typeface="Quicksand Light"/>
                <a:ea typeface="Quicksand Light"/>
                <a:cs typeface="Quicksand Light"/>
                <a:sym typeface="Quicksand Light"/>
              </a:defRPr>
            </a:lvl1pPr>
          </a:lstStyle>
          <a:p>
            <a:r>
              <a:rPr lang="zh-CN" altLang="en-US" sz="18000" dirty="0">
                <a:latin typeface="演示悠然小楷" panose="00000500000000000000" pitchFamily="2" charset="-122"/>
                <a:ea typeface="演示悠然小楷" panose="00000500000000000000" pitchFamily="2" charset="-122"/>
              </a:rPr>
              <a:t>结果展示</a:t>
            </a:r>
            <a:endParaRPr sz="18000" dirty="0">
              <a:latin typeface="演示悠然小楷" panose="00000500000000000000" pitchFamily="2" charset="-122"/>
              <a:ea typeface="演示悠然小楷" panose="00000500000000000000" pitchFamily="2" charset="-122"/>
            </a:endParaRPr>
          </a:p>
        </p:txBody>
      </p:sp>
      <p:sp>
        <p:nvSpPr>
          <p:cNvPr id="238" name="/ the them of this presentation is about Curve /"/>
          <p:cNvSpPr txBox="1"/>
          <p:nvPr/>
        </p:nvSpPr>
        <p:spPr>
          <a:xfrm>
            <a:off x="9364896" y="6997521"/>
            <a:ext cx="5915467" cy="434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pc="24">
                <a:solidFill>
                  <a:srgbClr val="765D4A"/>
                </a:solidFill>
                <a:latin typeface="Quicksand Light"/>
                <a:ea typeface="Quicksand Light"/>
                <a:cs typeface="Quicksand Light"/>
                <a:sym typeface="Quicksand Light"/>
              </a:defRPr>
            </a:lvl1pPr>
          </a:lstStyle>
          <a:p>
            <a:r>
              <a:rPr lang="en-US" altLang="zh-CN" dirty="0"/>
              <a:t>/ the them of this theme is about the result /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4D5C7"/>
        </a:solidFill>
        <a:effectLst/>
      </p:bgPr>
    </p:bg>
    <p:spTree>
      <p:nvGrpSpPr>
        <p:cNvPr id="1" name=""/>
        <p:cNvGrpSpPr/>
        <p:nvPr/>
      </p:nvGrpSpPr>
      <p:grpSpPr>
        <a:xfrm>
          <a:off x="0" y="0"/>
          <a:ext cx="0" cy="0"/>
          <a:chOff x="0" y="0"/>
          <a:chExt cx="0" cy="0"/>
        </a:xfrm>
      </p:grpSpPr>
      <p:pic>
        <p:nvPicPr>
          <p:cNvPr id="258" name="Line Shape" descr="Line Shape"/>
          <p:cNvPicPr>
            <a:picLocks/>
          </p:cNvPicPr>
          <p:nvPr/>
        </p:nvPicPr>
        <p:blipFill>
          <a:blip r:embed="rId2"/>
          <a:stretch>
            <a:fillRect/>
          </a:stretch>
        </p:blipFill>
        <p:spPr>
          <a:xfrm>
            <a:off x="4291826" y="9017132"/>
            <a:ext cx="20092174" cy="4464365"/>
          </a:xfrm>
          <a:prstGeom prst="rect">
            <a:avLst/>
          </a:prstGeom>
        </p:spPr>
      </p:pic>
      <p:sp>
        <p:nvSpPr>
          <p:cNvPr id="261" name="Circle"/>
          <p:cNvSpPr/>
          <p:nvPr/>
        </p:nvSpPr>
        <p:spPr>
          <a:xfrm>
            <a:off x="1824807" y="330974"/>
            <a:ext cx="1336041" cy="1336041"/>
          </a:xfrm>
          <a:prstGeom prst="ellipse">
            <a:avLst/>
          </a:prstGeom>
          <a:solidFill>
            <a:srgbClr val="E8BF6A">
              <a:alpha val="85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65" name="The them of this presentation is about Curve. And please put your content here to give the audience a break view of this part."/>
          <p:cNvSpPr txBox="1"/>
          <p:nvPr/>
        </p:nvSpPr>
        <p:spPr>
          <a:xfrm>
            <a:off x="956255" y="2290262"/>
            <a:ext cx="13984388" cy="216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just">
              <a:lnSpc>
                <a:spcPct val="130000"/>
              </a:lnSpc>
              <a:defRPr spc="24">
                <a:solidFill>
                  <a:srgbClr val="765D4A"/>
                </a:solidFill>
                <a:latin typeface="FZLanTingHeiS-UL-GB"/>
                <a:ea typeface="FZLanTingHeiS-UL-GB"/>
                <a:cs typeface="FZLanTingHeiS-UL-GB"/>
                <a:sym typeface="FZLanTingHeiS-UL-GB"/>
              </a:defRPr>
            </a:lvl1pPr>
          </a:lstStyle>
          <a:p>
            <a:r>
              <a:rPr lang="zh-CN" altLang="en-US" sz="3600" b="1" dirty="0">
                <a:latin typeface="宋体" panose="02010600030101010101" pitchFamily="2" charset="-122"/>
                <a:ea typeface="宋体" panose="02010600030101010101" pitchFamily="2" charset="-122"/>
              </a:rPr>
              <a:t>基金间的相关性数据基于从对应日期开始向后</a:t>
            </a:r>
            <a:r>
              <a:rPr lang="en-US" altLang="zh-CN" sz="3600" b="1" dirty="0">
                <a:latin typeface="宋体" panose="02010600030101010101" pitchFamily="2" charset="-122"/>
                <a:ea typeface="宋体" panose="02010600030101010101" pitchFamily="2" charset="-122"/>
              </a:rPr>
              <a:t>61</a:t>
            </a:r>
            <a:r>
              <a:rPr lang="zh-CN" altLang="en-US" sz="3600" b="1" dirty="0">
                <a:latin typeface="宋体" panose="02010600030101010101" pitchFamily="2" charset="-122"/>
                <a:ea typeface="宋体" panose="02010600030101010101" pitchFamily="2" charset="-122"/>
              </a:rPr>
              <a:t>个交易日的市场数据和运营权重综合统计得出，按日度展示。预测出测试数据期的下一个时间点、即</a:t>
            </a:r>
            <a:r>
              <a:rPr lang="en-US" altLang="zh-CN" sz="3600" b="1" dirty="0">
                <a:latin typeface="宋体" panose="02010600030101010101" pitchFamily="2" charset="-122"/>
                <a:ea typeface="宋体" panose="02010600030101010101" pitchFamily="2" charset="-122"/>
              </a:rPr>
              <a:t>2018-03-19</a:t>
            </a:r>
            <a:r>
              <a:rPr lang="zh-CN" altLang="en-US" sz="3600" b="1" dirty="0">
                <a:latin typeface="宋体" panose="02010600030101010101" pitchFamily="2" charset="-122"/>
                <a:ea typeface="宋体" panose="02010600030101010101" pitchFamily="2" charset="-122"/>
              </a:rPr>
              <a:t>对应的基金间的相关性</a:t>
            </a:r>
            <a:endParaRPr sz="3600" b="1" dirty="0">
              <a:latin typeface="宋体" panose="02010600030101010101" pitchFamily="2" charset="-122"/>
              <a:ea typeface="宋体" panose="02010600030101010101" pitchFamily="2" charset="-122"/>
            </a:endParaRPr>
          </a:p>
        </p:txBody>
      </p:sp>
      <p:sp>
        <p:nvSpPr>
          <p:cNvPr id="268" name="keyword"/>
          <p:cNvSpPr txBox="1"/>
          <p:nvPr/>
        </p:nvSpPr>
        <p:spPr>
          <a:xfrm>
            <a:off x="544747" y="234503"/>
            <a:ext cx="5232202" cy="1487587"/>
          </a:xfrm>
          <a:prstGeom prst="rect">
            <a:avLst/>
          </a:prstGeom>
          <a:ln w="12700">
            <a:miter lim="400000"/>
          </a:ln>
          <a:effectLst>
            <a:reflection blurRad="6350" stA="50000" endA="300" endPos="55000" dir="5400000" sy="-100000" algn="bl" rotWithShape="0"/>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a:solidFill>
                  <a:srgbClr val="393433"/>
                </a:solidFill>
                <a:latin typeface="Quicksand Light"/>
                <a:ea typeface="Quicksand Light"/>
                <a:cs typeface="Quicksand Light"/>
                <a:sym typeface="Quicksand Light"/>
              </a:defRPr>
            </a:lvl1pPr>
          </a:lstStyle>
          <a:p>
            <a:pPr>
              <a:defRPr sz="10000">
                <a:solidFill>
                  <a:srgbClr val="393433"/>
                </a:solidFill>
                <a:latin typeface="Quicksand Light"/>
                <a:ea typeface="Quicksand Light"/>
                <a:cs typeface="Quicksand Light"/>
                <a:sym typeface="Quicksand Light"/>
              </a:defRPr>
            </a:pPr>
            <a:r>
              <a:rPr lang="zh-CN" altLang="en-US" sz="10000" dirty="0">
                <a:latin typeface="宋体" panose="02010600030101010101" pitchFamily="2" charset="-122"/>
                <a:ea typeface="宋体" panose="02010600030101010101" pitchFamily="2" charset="-122"/>
                <a:sym typeface="Canela Text Regular"/>
              </a:rPr>
              <a:t>结果展示</a:t>
            </a:r>
          </a:p>
        </p:txBody>
      </p:sp>
      <p:pic>
        <p:nvPicPr>
          <p:cNvPr id="4" name="图片 3">
            <a:extLst>
              <a:ext uri="{FF2B5EF4-FFF2-40B4-BE49-F238E27FC236}">
                <a16:creationId xmlns:a16="http://schemas.microsoft.com/office/drawing/2014/main" id="{C148D5AC-C1AF-3EAD-B11A-4C703B67F580}"/>
              </a:ext>
            </a:extLst>
          </p:cNvPr>
          <p:cNvPicPr>
            <a:picLocks noChangeAspect="1"/>
          </p:cNvPicPr>
          <p:nvPr/>
        </p:nvPicPr>
        <p:blipFill>
          <a:blip r:embed="rId3"/>
          <a:stretch>
            <a:fillRect/>
          </a:stretch>
        </p:blipFill>
        <p:spPr>
          <a:xfrm>
            <a:off x="1157054" y="5027831"/>
            <a:ext cx="5521331" cy="8577032"/>
          </a:xfrm>
          <a:prstGeom prst="rect">
            <a:avLst/>
          </a:prstGeom>
        </p:spPr>
      </p:pic>
      <p:sp>
        <p:nvSpPr>
          <p:cNvPr id="5" name="文本框 4">
            <a:extLst>
              <a:ext uri="{FF2B5EF4-FFF2-40B4-BE49-F238E27FC236}">
                <a16:creationId xmlns:a16="http://schemas.microsoft.com/office/drawing/2014/main" id="{D26DC653-B8D8-0DA3-8EB8-05F8A48AF1D9}"/>
              </a:ext>
            </a:extLst>
          </p:cNvPr>
          <p:cNvSpPr txBox="1"/>
          <p:nvPr/>
        </p:nvSpPr>
        <p:spPr>
          <a:xfrm>
            <a:off x="12191999" y="8620871"/>
            <a:ext cx="6544788"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zh-CN" sz="3200" b="1" spc="24" dirty="0">
                <a:solidFill>
                  <a:srgbClr val="765D4A"/>
                </a:solidFill>
                <a:latin typeface="宋体" panose="02010600030101010101" pitchFamily="2" charset="-122"/>
                <a:ea typeface="宋体" panose="02010600030101010101" pitchFamily="2" charset="-122"/>
              </a:rPr>
              <a:t>19900</a:t>
            </a:r>
            <a:r>
              <a:rPr lang="zh-CN" altLang="en-US" sz="3200" b="1" spc="24" dirty="0">
                <a:solidFill>
                  <a:srgbClr val="765D4A"/>
                </a:solidFill>
                <a:latin typeface="宋体" panose="02010600030101010101" pitchFamily="2" charset="-122"/>
                <a:ea typeface="宋体" panose="02010600030101010101" pitchFamily="2" charset="-122"/>
              </a:rPr>
              <a:t>个基金对之间的相关性</a:t>
            </a:r>
          </a:p>
        </p:txBody>
      </p:sp>
      <p:pic>
        <p:nvPicPr>
          <p:cNvPr id="7" name="图片 6">
            <a:extLst>
              <a:ext uri="{FF2B5EF4-FFF2-40B4-BE49-F238E27FC236}">
                <a16:creationId xmlns:a16="http://schemas.microsoft.com/office/drawing/2014/main" id="{3E569355-ECC9-08D7-6770-3A5C814AE1F1}"/>
              </a:ext>
            </a:extLst>
          </p:cNvPr>
          <p:cNvPicPr>
            <a:picLocks noChangeAspect="1"/>
          </p:cNvPicPr>
          <p:nvPr/>
        </p:nvPicPr>
        <p:blipFill>
          <a:blip r:embed="rId4"/>
          <a:stretch>
            <a:fillRect/>
          </a:stretch>
        </p:blipFill>
        <p:spPr>
          <a:xfrm>
            <a:off x="7007484" y="4876120"/>
            <a:ext cx="5184515" cy="877896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4D5C7"/>
        </a:solidFill>
        <a:effectLst/>
      </p:bgPr>
    </p:bg>
    <p:spTree>
      <p:nvGrpSpPr>
        <p:cNvPr id="1" name=""/>
        <p:cNvGrpSpPr/>
        <p:nvPr/>
      </p:nvGrpSpPr>
      <p:grpSpPr>
        <a:xfrm>
          <a:off x="0" y="0"/>
          <a:ext cx="0" cy="0"/>
          <a:chOff x="0" y="0"/>
          <a:chExt cx="0" cy="0"/>
        </a:xfrm>
      </p:grpSpPr>
      <p:sp>
        <p:nvSpPr>
          <p:cNvPr id="302" name="Circle"/>
          <p:cNvSpPr/>
          <p:nvPr/>
        </p:nvSpPr>
        <p:spPr>
          <a:xfrm>
            <a:off x="1709394" y="8872339"/>
            <a:ext cx="2295923" cy="2295922"/>
          </a:xfrm>
          <a:prstGeom prst="ellipse">
            <a:avLst/>
          </a:prstGeom>
          <a:solidFill>
            <a:srgbClr val="E8BF6A">
              <a:alpha val="83017"/>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03" name="Thanks"/>
          <p:cNvSpPr txBox="1"/>
          <p:nvPr/>
        </p:nvSpPr>
        <p:spPr>
          <a:xfrm>
            <a:off x="2462821" y="7607299"/>
            <a:ext cx="6417946" cy="2489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5000">
                <a:solidFill>
                  <a:srgbClr val="393433"/>
                </a:solidFill>
                <a:latin typeface="Quicksand Light"/>
                <a:ea typeface="Quicksand Light"/>
                <a:cs typeface="Quicksand Light"/>
                <a:sym typeface="Quicksand Light"/>
              </a:defRPr>
            </a:lvl1pPr>
          </a:lstStyle>
          <a:p>
            <a:r>
              <a:t>Thanks</a:t>
            </a:r>
          </a:p>
        </p:txBody>
      </p:sp>
      <p:sp>
        <p:nvSpPr>
          <p:cNvPr id="304" name="/ the them of this presentation is about the Inspiration /"/>
          <p:cNvSpPr txBox="1"/>
          <p:nvPr/>
        </p:nvSpPr>
        <p:spPr>
          <a:xfrm>
            <a:off x="4171525" y="9747406"/>
            <a:ext cx="5007140" cy="545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pc="24">
                <a:solidFill>
                  <a:srgbClr val="765D4A"/>
                </a:solidFill>
                <a:latin typeface="Quicksand Light"/>
                <a:ea typeface="Quicksand Light"/>
                <a:cs typeface="Quicksand Light"/>
                <a:sym typeface="Quicksand Light"/>
              </a:defRPr>
            </a:lvl1pPr>
          </a:lstStyle>
          <a:p>
            <a:r>
              <a:rPr sz="3200" dirty="0"/>
              <a:t>/ </a:t>
            </a:r>
            <a:r>
              <a:rPr lang="en-US" altLang="zh-CN" sz="3200" dirty="0">
                <a:sym typeface="Canela Text Regular"/>
              </a:rPr>
              <a:t>Fund correlation forecast </a:t>
            </a:r>
            <a:r>
              <a:rPr sz="3200" dirty="0"/>
              <a:t>/ </a:t>
            </a:r>
          </a:p>
        </p:txBody>
      </p:sp>
      <p:pic>
        <p:nvPicPr>
          <p:cNvPr id="306" name="Line Shape" descr="Line Shape"/>
          <p:cNvPicPr>
            <a:picLocks/>
          </p:cNvPicPr>
          <p:nvPr/>
        </p:nvPicPr>
        <p:blipFill>
          <a:blip r:embed="rId2"/>
          <a:stretch>
            <a:fillRect/>
          </a:stretch>
        </p:blipFill>
        <p:spPr>
          <a:xfrm rot="10800000">
            <a:off x="1399591" y="242596"/>
            <a:ext cx="22875476" cy="1368686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4D5C7"/>
        </a:solidFill>
        <a:effectLst/>
      </p:bgPr>
    </p:bg>
    <p:spTree>
      <p:nvGrpSpPr>
        <p:cNvPr id="1" name=""/>
        <p:cNvGrpSpPr/>
        <p:nvPr/>
      </p:nvGrpSpPr>
      <p:grpSpPr>
        <a:xfrm>
          <a:off x="0" y="0"/>
          <a:ext cx="0" cy="0"/>
          <a:chOff x="0" y="0"/>
          <a:chExt cx="0" cy="0"/>
        </a:xfrm>
      </p:grpSpPr>
      <p:sp>
        <p:nvSpPr>
          <p:cNvPr id="158" name="Shape"/>
          <p:cNvSpPr/>
          <p:nvPr/>
        </p:nvSpPr>
        <p:spPr>
          <a:xfrm>
            <a:off x="-176297" y="-24607"/>
            <a:ext cx="19193655" cy="13779600"/>
          </a:xfrm>
          <a:custGeom>
            <a:avLst/>
            <a:gdLst/>
            <a:ahLst/>
            <a:cxnLst>
              <a:cxn ang="0">
                <a:pos x="wd2" y="hd2"/>
              </a:cxn>
              <a:cxn ang="5400000">
                <a:pos x="wd2" y="hd2"/>
              </a:cxn>
              <a:cxn ang="10800000">
                <a:pos x="wd2" y="hd2"/>
              </a:cxn>
              <a:cxn ang="16200000">
                <a:pos x="wd2" y="hd2"/>
              </a:cxn>
            </a:cxnLst>
            <a:rect l="0" t="0" r="r" b="b"/>
            <a:pathLst>
              <a:path w="21600" h="21600" extrusionOk="0">
                <a:moveTo>
                  <a:pt x="13242" y="36"/>
                </a:moveTo>
                <a:cubicBezTo>
                  <a:pt x="13242" y="36"/>
                  <a:pt x="10054" y="122"/>
                  <a:pt x="10765" y="3874"/>
                </a:cubicBezTo>
                <a:cubicBezTo>
                  <a:pt x="11476" y="7625"/>
                  <a:pt x="14750" y="7115"/>
                  <a:pt x="13943" y="9855"/>
                </a:cubicBezTo>
                <a:cubicBezTo>
                  <a:pt x="13135" y="12596"/>
                  <a:pt x="9833" y="17227"/>
                  <a:pt x="11209" y="18906"/>
                </a:cubicBezTo>
                <a:cubicBezTo>
                  <a:pt x="12584" y="20585"/>
                  <a:pt x="18946" y="13730"/>
                  <a:pt x="20035" y="17300"/>
                </a:cubicBezTo>
                <a:cubicBezTo>
                  <a:pt x="21125" y="20870"/>
                  <a:pt x="21600" y="21562"/>
                  <a:pt x="21600" y="21562"/>
                </a:cubicBezTo>
                <a:lnTo>
                  <a:pt x="24" y="21600"/>
                </a:lnTo>
                <a:lnTo>
                  <a:pt x="0" y="0"/>
                </a:lnTo>
                <a:lnTo>
                  <a:pt x="13242" y="36"/>
                </a:lnTo>
                <a:close/>
              </a:path>
            </a:pathLst>
          </a:custGeom>
          <a:solidFill>
            <a:srgbClr val="E8BF68">
              <a:alpha val="84954"/>
            </a:srgbClr>
          </a:solidFill>
          <a:ln w="12700">
            <a:miter lim="400000"/>
          </a:ln>
        </p:spPr>
        <p:txBody>
          <a:bodyPr lIns="50800" tIns="50800" rIns="50800" bIns="50800" anchor="ctr"/>
          <a:lstStyle/>
          <a:p>
            <a:endParaRPr/>
          </a:p>
        </p:txBody>
      </p:sp>
      <p:sp>
        <p:nvSpPr>
          <p:cNvPr id="160" name="Circle"/>
          <p:cNvSpPr/>
          <p:nvPr/>
        </p:nvSpPr>
        <p:spPr>
          <a:xfrm>
            <a:off x="22707600" y="9070082"/>
            <a:ext cx="634604" cy="634604"/>
          </a:xfrm>
          <a:prstGeom prst="ellipse">
            <a:avLst/>
          </a:prstGeom>
          <a:solidFill>
            <a:srgbClr val="E8BF6A">
              <a:alpha val="83017"/>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grpSp>
        <p:nvGrpSpPr>
          <p:cNvPr id="164" name="Group"/>
          <p:cNvGrpSpPr/>
          <p:nvPr/>
        </p:nvGrpSpPr>
        <p:grpSpPr>
          <a:xfrm>
            <a:off x="12198558" y="4269283"/>
            <a:ext cx="4691739" cy="1778002"/>
            <a:chOff x="0" y="895350"/>
            <a:chExt cx="4691737" cy="1778001"/>
          </a:xfrm>
        </p:grpSpPr>
        <p:sp>
          <p:nvSpPr>
            <p:cNvPr id="161" name="background"/>
            <p:cNvSpPr/>
            <p:nvPr/>
          </p:nvSpPr>
          <p:spPr>
            <a:xfrm>
              <a:off x="914400" y="895350"/>
              <a:ext cx="1270000"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6000">
                  <a:solidFill>
                    <a:srgbClr val="393433"/>
                  </a:solidFill>
                  <a:latin typeface="Quicksand Light"/>
                  <a:ea typeface="Quicksand Light"/>
                  <a:cs typeface="Quicksand Light"/>
                  <a:sym typeface="Quicksand Light"/>
                </a:defRPr>
              </a:lvl1pPr>
            </a:lstStyle>
            <a:p>
              <a:r>
                <a:rPr lang="zh-CN" altLang="en-US" sz="5400" dirty="0">
                  <a:latin typeface="宋体" panose="02010600030101010101" pitchFamily="2" charset="-122"/>
                  <a:ea typeface="宋体" panose="02010600030101010101" pitchFamily="2" charset="-122"/>
                </a:rPr>
                <a:t>赛题分析</a:t>
              </a:r>
              <a:endParaRPr sz="5400" dirty="0">
                <a:latin typeface="宋体" panose="02010600030101010101" pitchFamily="2" charset="-122"/>
                <a:ea typeface="宋体" panose="02010600030101010101" pitchFamily="2" charset="-122"/>
              </a:endParaRPr>
            </a:p>
          </p:txBody>
        </p:sp>
        <p:sp>
          <p:nvSpPr>
            <p:cNvPr id="162" name="/ the them of this slide is about the Curve /"/>
            <p:cNvSpPr/>
            <p:nvPr/>
          </p:nvSpPr>
          <p:spPr>
            <a:xfrm>
              <a:off x="926898" y="1543532"/>
              <a:ext cx="3764839" cy="7673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pc="24">
                  <a:solidFill>
                    <a:srgbClr val="765D4A"/>
                  </a:solidFill>
                  <a:latin typeface="Quicksand Light"/>
                  <a:ea typeface="Quicksand Light"/>
                  <a:cs typeface="Quicksand Light"/>
                  <a:sym typeface="Quicksand Light"/>
                </a:defRPr>
              </a:lvl1pPr>
            </a:lstStyle>
            <a:p>
              <a:r>
                <a:rPr dirty="0"/>
                <a:t>/ the them of this </a:t>
              </a:r>
              <a:r>
                <a:rPr lang="en-US" altLang="zh-CN" dirty="0"/>
                <a:t>theme</a:t>
              </a:r>
              <a:r>
                <a:rPr dirty="0"/>
                <a:t> is about the </a:t>
              </a:r>
              <a:r>
                <a:rPr lang="en-US" altLang="zh-CN" dirty="0"/>
                <a:t>analysis</a:t>
              </a:r>
              <a:r>
                <a:rPr dirty="0"/>
                <a:t>/ </a:t>
              </a:r>
            </a:p>
          </p:txBody>
        </p:sp>
        <p:sp>
          <p:nvSpPr>
            <p:cNvPr id="163" name="1"/>
            <p:cNvSpPr/>
            <p:nvPr/>
          </p:nvSpPr>
          <p:spPr>
            <a:xfrm>
              <a:off x="0" y="1403350"/>
              <a:ext cx="1270000"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17000">
                  <a:solidFill>
                    <a:srgbClr val="393433"/>
                  </a:solidFill>
                  <a:latin typeface="Quicksand Light"/>
                  <a:ea typeface="Quicksand Light"/>
                  <a:cs typeface="Quicksand Light"/>
                  <a:sym typeface="Quicksand Light"/>
                </a:defRPr>
              </a:lvl1pPr>
            </a:lstStyle>
            <a:p>
              <a:r>
                <a:t>1</a:t>
              </a:r>
            </a:p>
          </p:txBody>
        </p:sp>
      </p:grpSp>
      <p:grpSp>
        <p:nvGrpSpPr>
          <p:cNvPr id="168" name="Group"/>
          <p:cNvGrpSpPr/>
          <p:nvPr/>
        </p:nvGrpSpPr>
        <p:grpSpPr>
          <a:xfrm>
            <a:off x="18345359" y="4269283"/>
            <a:ext cx="4635878" cy="1778002"/>
            <a:chOff x="0" y="895350"/>
            <a:chExt cx="4635877" cy="1778001"/>
          </a:xfrm>
        </p:grpSpPr>
        <p:sp>
          <p:nvSpPr>
            <p:cNvPr id="165" name="analysis"/>
            <p:cNvSpPr/>
            <p:nvPr/>
          </p:nvSpPr>
          <p:spPr>
            <a:xfrm>
              <a:off x="1244600" y="895350"/>
              <a:ext cx="1270000"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6000">
                  <a:solidFill>
                    <a:srgbClr val="393433"/>
                  </a:solidFill>
                  <a:latin typeface="Quicksand Light"/>
                  <a:ea typeface="Quicksand Light"/>
                  <a:cs typeface="Quicksand Light"/>
                  <a:sym typeface="Quicksand Light"/>
                </a:defRPr>
              </a:lvl1pPr>
            </a:lstStyle>
            <a:p>
              <a:r>
                <a:rPr lang="zh-CN" altLang="en-US" sz="5400" dirty="0">
                  <a:latin typeface="宋体" panose="02010600030101010101" pitchFamily="2" charset="-122"/>
                  <a:ea typeface="宋体" panose="02010600030101010101" pitchFamily="2" charset="-122"/>
                </a:rPr>
                <a:t>特征工程 </a:t>
              </a:r>
            </a:p>
          </p:txBody>
        </p:sp>
        <p:sp>
          <p:nvSpPr>
            <p:cNvPr id="166" name="/ the them of this slide is about the Curve /"/>
            <p:cNvSpPr/>
            <p:nvPr/>
          </p:nvSpPr>
          <p:spPr>
            <a:xfrm>
              <a:off x="1257098" y="1543532"/>
              <a:ext cx="3378779" cy="7673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pc="24">
                  <a:solidFill>
                    <a:srgbClr val="765D4A"/>
                  </a:solidFill>
                  <a:latin typeface="Quicksand Light"/>
                  <a:ea typeface="Quicksand Light"/>
                  <a:cs typeface="Quicksand Light"/>
                  <a:sym typeface="Quicksand Light"/>
                </a:defRPr>
              </a:lvl1pPr>
            </a:lstStyle>
            <a:p>
              <a:r>
                <a:rPr dirty="0"/>
                <a:t>/ the them of this </a:t>
              </a:r>
              <a:r>
                <a:rPr lang="en-US" altLang="zh-CN" dirty="0"/>
                <a:t>theme</a:t>
              </a:r>
              <a:r>
                <a:rPr dirty="0"/>
                <a:t> is about the </a:t>
              </a:r>
              <a:r>
                <a:rPr lang="en-US" dirty="0"/>
                <a:t>engineering</a:t>
              </a:r>
              <a:r>
                <a:rPr dirty="0"/>
                <a:t> / </a:t>
              </a:r>
            </a:p>
          </p:txBody>
        </p:sp>
        <p:sp>
          <p:nvSpPr>
            <p:cNvPr id="167" name="2"/>
            <p:cNvSpPr/>
            <p:nvPr/>
          </p:nvSpPr>
          <p:spPr>
            <a:xfrm>
              <a:off x="0" y="1403350"/>
              <a:ext cx="1270000"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17000">
                  <a:solidFill>
                    <a:srgbClr val="393433"/>
                  </a:solidFill>
                  <a:latin typeface="Quicksand Light"/>
                  <a:ea typeface="Quicksand Light"/>
                  <a:cs typeface="Quicksand Light"/>
                  <a:sym typeface="Quicksand Light"/>
                </a:defRPr>
              </a:lvl1pPr>
            </a:lstStyle>
            <a:p>
              <a:r>
                <a:t>2</a:t>
              </a:r>
            </a:p>
          </p:txBody>
        </p:sp>
      </p:grpSp>
      <p:grpSp>
        <p:nvGrpSpPr>
          <p:cNvPr id="172" name="Group"/>
          <p:cNvGrpSpPr/>
          <p:nvPr/>
        </p:nvGrpSpPr>
        <p:grpSpPr>
          <a:xfrm>
            <a:off x="12300158" y="7450632"/>
            <a:ext cx="5669738" cy="2806702"/>
            <a:chOff x="0" y="-1"/>
            <a:chExt cx="5669736" cy="2806701"/>
          </a:xfrm>
        </p:grpSpPr>
        <p:sp>
          <p:nvSpPr>
            <p:cNvPr id="169" name="strategy"/>
            <p:cNvSpPr txBox="1"/>
            <p:nvPr/>
          </p:nvSpPr>
          <p:spPr>
            <a:xfrm>
              <a:off x="1244600" y="470106"/>
              <a:ext cx="3565078" cy="8504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6000">
                  <a:solidFill>
                    <a:srgbClr val="393433"/>
                  </a:solidFill>
                  <a:latin typeface="Quicksand Light"/>
                  <a:ea typeface="Quicksand Light"/>
                  <a:cs typeface="Quicksand Light"/>
                  <a:sym typeface="Quicksand Light"/>
                </a:defRPr>
              </a:lvl1pPr>
            </a:lstStyle>
            <a:p>
              <a:r>
                <a:rPr lang="zh-CN" altLang="en-US" sz="5400" dirty="0">
                  <a:latin typeface="宋体" panose="02010600030101010101" pitchFamily="2" charset="-122"/>
                  <a:ea typeface="宋体" panose="02010600030101010101" pitchFamily="2" charset="-122"/>
                </a:rPr>
                <a:t>最终模型</a:t>
              </a:r>
              <a:r>
                <a:rPr sz="5400" dirty="0">
                  <a:latin typeface="宋体" panose="02010600030101010101" pitchFamily="2" charset="-122"/>
                  <a:ea typeface="宋体" panose="02010600030101010101" pitchFamily="2" charset="-122"/>
                </a:rPr>
                <a:t>  </a:t>
              </a:r>
            </a:p>
          </p:txBody>
        </p:sp>
        <p:sp>
          <p:nvSpPr>
            <p:cNvPr id="170" name="/ the them of this slide is about the Curve /"/>
            <p:cNvSpPr txBox="1"/>
            <p:nvPr/>
          </p:nvSpPr>
          <p:spPr>
            <a:xfrm>
              <a:off x="1257098" y="1543530"/>
              <a:ext cx="4412638" cy="76739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pc="24">
                  <a:solidFill>
                    <a:srgbClr val="765D4A"/>
                  </a:solidFill>
                  <a:latin typeface="Quicksand Light"/>
                  <a:ea typeface="Quicksand Light"/>
                  <a:cs typeface="Quicksand Light"/>
                  <a:sym typeface="Quicksand Light"/>
                </a:defRPr>
              </a:lvl1pPr>
            </a:lstStyle>
            <a:p>
              <a:r>
                <a:rPr dirty="0"/>
                <a:t>/ the them of this </a:t>
              </a:r>
              <a:r>
                <a:rPr lang="en-US" altLang="zh-CN" dirty="0"/>
                <a:t>theme</a:t>
              </a:r>
              <a:r>
                <a:rPr dirty="0"/>
                <a:t> is about the </a:t>
              </a:r>
              <a:r>
                <a:rPr lang="en-US" altLang="zh-CN" dirty="0"/>
                <a:t>model</a:t>
              </a:r>
              <a:r>
                <a:rPr dirty="0"/>
                <a:t> / </a:t>
              </a:r>
            </a:p>
          </p:txBody>
        </p:sp>
        <p:sp>
          <p:nvSpPr>
            <p:cNvPr id="171" name="3"/>
            <p:cNvSpPr txBox="1"/>
            <p:nvPr/>
          </p:nvSpPr>
          <p:spPr>
            <a:xfrm>
              <a:off x="0" y="-1"/>
              <a:ext cx="1234821" cy="28067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17000">
                  <a:solidFill>
                    <a:srgbClr val="393433"/>
                  </a:solidFill>
                  <a:latin typeface="Quicksand Light"/>
                  <a:ea typeface="Quicksand Light"/>
                  <a:cs typeface="Quicksand Light"/>
                  <a:sym typeface="Quicksand Light"/>
                </a:defRPr>
              </a:lvl1pPr>
            </a:lstStyle>
            <a:p>
              <a:r>
                <a:t>3</a:t>
              </a:r>
            </a:p>
          </p:txBody>
        </p:sp>
      </p:grpSp>
      <p:grpSp>
        <p:nvGrpSpPr>
          <p:cNvPr id="176" name="Group"/>
          <p:cNvGrpSpPr/>
          <p:nvPr/>
        </p:nvGrpSpPr>
        <p:grpSpPr>
          <a:xfrm>
            <a:off x="18345359" y="8345983"/>
            <a:ext cx="4638319" cy="1778002"/>
            <a:chOff x="0" y="895350"/>
            <a:chExt cx="4638318" cy="1778001"/>
          </a:xfrm>
        </p:grpSpPr>
        <p:sp>
          <p:nvSpPr>
            <p:cNvPr id="173" name="conclusion"/>
            <p:cNvSpPr/>
            <p:nvPr/>
          </p:nvSpPr>
          <p:spPr>
            <a:xfrm>
              <a:off x="1244600" y="895350"/>
              <a:ext cx="1270000"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6000">
                  <a:solidFill>
                    <a:srgbClr val="393433"/>
                  </a:solidFill>
                  <a:latin typeface="Quicksand Light"/>
                  <a:ea typeface="Quicksand Light"/>
                  <a:cs typeface="Quicksand Light"/>
                  <a:sym typeface="Quicksand Light"/>
                </a:defRPr>
              </a:lvl1pPr>
            </a:lstStyle>
            <a:p>
              <a:r>
                <a:rPr lang="zh-CN" altLang="en-US" sz="5400" dirty="0">
                  <a:latin typeface="宋体" panose="02010600030101010101" pitchFamily="2" charset="-122"/>
                  <a:ea typeface="宋体" panose="02010600030101010101" pitchFamily="2" charset="-122"/>
                </a:rPr>
                <a:t>结果展示</a:t>
              </a:r>
              <a:r>
                <a:rPr sz="5400" dirty="0">
                  <a:latin typeface="宋体" panose="02010600030101010101" pitchFamily="2" charset="-122"/>
                  <a:ea typeface="宋体" panose="02010600030101010101" pitchFamily="2" charset="-122"/>
                </a:rPr>
                <a:t> </a:t>
              </a:r>
            </a:p>
          </p:txBody>
        </p:sp>
        <p:sp>
          <p:nvSpPr>
            <p:cNvPr id="174" name="/ the them of this slide is about the Curve /"/>
            <p:cNvSpPr/>
            <p:nvPr/>
          </p:nvSpPr>
          <p:spPr>
            <a:xfrm>
              <a:off x="1192943" y="1543532"/>
              <a:ext cx="3445375" cy="7673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pc="24">
                  <a:solidFill>
                    <a:srgbClr val="765D4A"/>
                  </a:solidFill>
                  <a:latin typeface="Quicksand Light"/>
                  <a:ea typeface="Quicksand Light"/>
                  <a:cs typeface="Quicksand Light"/>
                  <a:sym typeface="Quicksand Light"/>
                </a:defRPr>
              </a:lvl1pPr>
            </a:lstStyle>
            <a:p>
              <a:r>
                <a:rPr dirty="0"/>
                <a:t>/ the them of this </a:t>
              </a:r>
              <a:r>
                <a:rPr lang="en-US" altLang="zh-CN" dirty="0"/>
                <a:t>theme</a:t>
              </a:r>
              <a:r>
                <a:rPr dirty="0"/>
                <a:t> is about the </a:t>
              </a:r>
              <a:r>
                <a:rPr lang="en-US" altLang="zh-CN" dirty="0"/>
                <a:t>result</a:t>
              </a:r>
              <a:r>
                <a:rPr dirty="0"/>
                <a:t> / </a:t>
              </a:r>
            </a:p>
          </p:txBody>
        </p:sp>
        <p:sp>
          <p:nvSpPr>
            <p:cNvPr id="175" name="4"/>
            <p:cNvSpPr/>
            <p:nvPr/>
          </p:nvSpPr>
          <p:spPr>
            <a:xfrm>
              <a:off x="0" y="1403350"/>
              <a:ext cx="1270000"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17000">
                  <a:solidFill>
                    <a:srgbClr val="393433"/>
                  </a:solidFill>
                  <a:latin typeface="Quicksand Light"/>
                  <a:ea typeface="Quicksand Light"/>
                  <a:cs typeface="Quicksand Light"/>
                  <a:sym typeface="Quicksand Light"/>
                </a:defRPr>
              </a:lvl1pPr>
            </a:lstStyle>
            <a:p>
              <a:r>
                <a:t>4</a:t>
              </a:r>
            </a:p>
          </p:txBody>
        </p:sp>
      </p:grpSp>
      <p:sp>
        <p:nvSpPr>
          <p:cNvPr id="177" name="Circle"/>
          <p:cNvSpPr/>
          <p:nvPr/>
        </p:nvSpPr>
        <p:spPr>
          <a:xfrm>
            <a:off x="16586200" y="5018782"/>
            <a:ext cx="634604" cy="634604"/>
          </a:xfrm>
          <a:prstGeom prst="ellipse">
            <a:avLst/>
          </a:prstGeom>
          <a:solidFill>
            <a:srgbClr val="E8BF6A">
              <a:alpha val="83017"/>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178" name="Circle"/>
          <p:cNvSpPr/>
          <p:nvPr/>
        </p:nvSpPr>
        <p:spPr>
          <a:xfrm>
            <a:off x="22529800" y="4002782"/>
            <a:ext cx="634604" cy="634604"/>
          </a:xfrm>
          <a:prstGeom prst="ellipse">
            <a:avLst/>
          </a:prstGeom>
          <a:solidFill>
            <a:srgbClr val="E8BF6A">
              <a:alpha val="83017"/>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179" name="Circle"/>
          <p:cNvSpPr/>
          <p:nvPr/>
        </p:nvSpPr>
        <p:spPr>
          <a:xfrm>
            <a:off x="16586200" y="8130282"/>
            <a:ext cx="634604" cy="634604"/>
          </a:xfrm>
          <a:prstGeom prst="ellipse">
            <a:avLst/>
          </a:prstGeom>
          <a:solidFill>
            <a:srgbClr val="E8BF6A">
              <a:alpha val="83017"/>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180" name="Content."/>
          <p:cNvSpPr txBox="1"/>
          <p:nvPr/>
        </p:nvSpPr>
        <p:spPr>
          <a:xfrm>
            <a:off x="1723473" y="5018583"/>
            <a:ext cx="8319009" cy="3594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5000">
                <a:solidFill>
                  <a:srgbClr val="393433"/>
                </a:solidFill>
                <a:latin typeface="Quicksand Light"/>
                <a:ea typeface="Quicksand Light"/>
                <a:cs typeface="Quicksand Light"/>
                <a:sym typeface="Quicksand Light"/>
              </a:defRPr>
            </a:pPr>
            <a:r>
              <a:rPr sz="22000"/>
              <a:t>C</a:t>
            </a:r>
            <a:r>
              <a:t>ontent. </a:t>
            </a:r>
          </a:p>
        </p:txBody>
      </p:sp>
      <p:sp>
        <p:nvSpPr>
          <p:cNvPr id="181" name="/ the part is content of this slide /"/>
          <p:cNvSpPr txBox="1"/>
          <p:nvPr/>
        </p:nvSpPr>
        <p:spPr>
          <a:xfrm>
            <a:off x="4323323" y="6094405"/>
            <a:ext cx="4637552" cy="434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pc="24">
                <a:solidFill>
                  <a:srgbClr val="765D4A"/>
                </a:solidFill>
                <a:latin typeface="Quicksand Light"/>
                <a:ea typeface="Quicksand Light"/>
                <a:cs typeface="Quicksand Light"/>
                <a:sym typeface="Quicksand Light"/>
              </a:defRPr>
            </a:lvl1pPr>
          </a:lstStyle>
          <a:p>
            <a:r>
              <a:rPr dirty="0"/>
              <a:t>/ the part is content of this </a:t>
            </a:r>
            <a:r>
              <a:rPr lang="en-US" altLang="zh-CN" dirty="0"/>
              <a:t>theme</a:t>
            </a:r>
            <a:r>
              <a:rPr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4D5C7"/>
        </a:solidFill>
        <a:effectLst/>
      </p:bgPr>
    </p:bg>
    <p:spTree>
      <p:nvGrpSpPr>
        <p:cNvPr id="1" name=""/>
        <p:cNvGrpSpPr/>
        <p:nvPr/>
      </p:nvGrpSpPr>
      <p:grpSpPr>
        <a:xfrm>
          <a:off x="0" y="0"/>
          <a:ext cx="0" cy="0"/>
          <a:chOff x="0" y="0"/>
          <a:chExt cx="0" cy="0"/>
        </a:xfrm>
      </p:grpSpPr>
      <p:sp>
        <p:nvSpPr>
          <p:cNvPr id="184" name="Circle"/>
          <p:cNvSpPr/>
          <p:nvPr/>
        </p:nvSpPr>
        <p:spPr>
          <a:xfrm>
            <a:off x="11044039" y="4401939"/>
            <a:ext cx="2295922" cy="2295922"/>
          </a:xfrm>
          <a:prstGeom prst="ellipse">
            <a:avLst/>
          </a:prstGeom>
          <a:solidFill>
            <a:srgbClr val="E8BF6A">
              <a:alpha val="85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185" name="background"/>
          <p:cNvSpPr txBox="1"/>
          <p:nvPr/>
        </p:nvSpPr>
        <p:spPr>
          <a:xfrm>
            <a:off x="8017779" y="4042818"/>
            <a:ext cx="8348440" cy="2595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5000">
                <a:solidFill>
                  <a:srgbClr val="393433"/>
                </a:solidFill>
                <a:latin typeface="Quicksand Light"/>
                <a:ea typeface="Quicksand Light"/>
                <a:cs typeface="Quicksand Light"/>
                <a:sym typeface="Quicksand Light"/>
              </a:defRPr>
            </a:lvl1pPr>
          </a:lstStyle>
          <a:p>
            <a:r>
              <a:rPr lang="zh-CN" altLang="en-US" sz="18000" dirty="0">
                <a:latin typeface="演示悠然小楷" panose="00000500000000000000" pitchFamily="2" charset="-122"/>
                <a:ea typeface="演示悠然小楷" panose="00000500000000000000" pitchFamily="2" charset="-122"/>
              </a:rPr>
              <a:t>赛题分析</a:t>
            </a:r>
          </a:p>
        </p:txBody>
      </p:sp>
      <p:sp>
        <p:nvSpPr>
          <p:cNvPr id="186" name="/ the them of this presentation is about Curve /"/>
          <p:cNvSpPr txBox="1"/>
          <p:nvPr/>
        </p:nvSpPr>
        <p:spPr>
          <a:xfrm>
            <a:off x="9136547" y="7018140"/>
            <a:ext cx="6110904" cy="434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pc="24">
                <a:solidFill>
                  <a:srgbClr val="765D4A"/>
                </a:solidFill>
                <a:latin typeface="Quicksand Light"/>
                <a:ea typeface="Quicksand Light"/>
                <a:cs typeface="Quicksand Light"/>
                <a:sym typeface="Quicksand Light"/>
              </a:defRPr>
            </a:lvl1pPr>
          </a:lstStyle>
          <a:p>
            <a:r>
              <a:rPr lang="en-US" altLang="zh-CN" dirty="0"/>
              <a:t>/ the them of this theme is about the analysis/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4D5C7"/>
        </a:solidFill>
        <a:effectLst/>
      </p:bgPr>
    </p:bg>
    <p:spTree>
      <p:nvGrpSpPr>
        <p:cNvPr id="1" name=""/>
        <p:cNvGrpSpPr/>
        <p:nvPr/>
      </p:nvGrpSpPr>
      <p:grpSpPr>
        <a:xfrm>
          <a:off x="0" y="0"/>
          <a:ext cx="0" cy="0"/>
          <a:chOff x="0" y="0"/>
          <a:chExt cx="0" cy="0"/>
        </a:xfrm>
      </p:grpSpPr>
      <p:sp>
        <p:nvSpPr>
          <p:cNvPr id="189" name="the Curve"/>
          <p:cNvSpPr txBox="1"/>
          <p:nvPr/>
        </p:nvSpPr>
        <p:spPr>
          <a:xfrm>
            <a:off x="430725" y="700755"/>
            <a:ext cx="5232202" cy="1487587"/>
          </a:xfrm>
          <a:prstGeom prst="rect">
            <a:avLst/>
          </a:prstGeom>
          <a:ln w="12700">
            <a:miter lim="400000"/>
          </a:ln>
          <a:effectLst>
            <a:reflection blurRad="6350" stA="50000" endA="300" endPos="55500" dist="101600" dir="5400000" sy="-100000" algn="bl" rotWithShape="0"/>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0000">
                <a:solidFill>
                  <a:srgbClr val="393433"/>
                </a:solidFill>
                <a:latin typeface="Quicksand Light"/>
                <a:ea typeface="Quicksand Light"/>
                <a:cs typeface="Quicksand Light"/>
                <a:sym typeface="Quicksand Light"/>
              </a:defRPr>
            </a:pPr>
            <a:r>
              <a:rPr lang="zh-CN" altLang="en-US" dirty="0">
                <a:latin typeface="宋体" panose="02010600030101010101" pitchFamily="2" charset="-122"/>
                <a:ea typeface="宋体" panose="02010600030101010101" pitchFamily="2" charset="-122"/>
              </a:rPr>
              <a:t>赛题分析</a:t>
            </a:r>
            <a:endParaRPr dirty="0">
              <a:latin typeface="宋体" panose="02010600030101010101" pitchFamily="2" charset="-122"/>
              <a:ea typeface="宋体" panose="02010600030101010101" pitchFamily="2" charset="-122"/>
            </a:endParaRPr>
          </a:p>
        </p:txBody>
      </p:sp>
      <p:sp>
        <p:nvSpPr>
          <p:cNvPr id="190" name="The them of this presentation is about Curve. And please put your content here to give the audience a break view of this part."/>
          <p:cNvSpPr txBox="1"/>
          <p:nvPr/>
        </p:nvSpPr>
        <p:spPr>
          <a:xfrm>
            <a:off x="430725" y="6901416"/>
            <a:ext cx="11456475" cy="3761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just">
              <a:lnSpc>
                <a:spcPct val="130000"/>
              </a:lnSpc>
              <a:defRPr spc="24">
                <a:solidFill>
                  <a:srgbClr val="765D4A"/>
                </a:solidFill>
                <a:latin typeface="FZLanTingHeiS-UL-GB"/>
                <a:ea typeface="FZLanTingHeiS-UL-GB"/>
                <a:cs typeface="FZLanTingHeiS-UL-GB"/>
                <a:sym typeface="FZLanTingHeiS-UL-GB"/>
              </a:defRPr>
            </a:lvl1pPr>
          </a:lstStyle>
          <a:p>
            <a:r>
              <a:rPr lang="zh-CN" altLang="en-US" sz="4400" b="1" dirty="0">
                <a:latin typeface="宋体" panose="02010600030101010101" pitchFamily="2" charset="-122"/>
                <a:ea typeface="宋体" panose="02010600030101010101" pitchFamily="2" charset="-122"/>
                <a:sym typeface="Canela Text Regular"/>
              </a:rPr>
              <a:t>任务：</a:t>
            </a:r>
            <a:endParaRPr lang="en-US" altLang="zh-CN" sz="4400" b="1" dirty="0">
              <a:latin typeface="宋体" panose="02010600030101010101" pitchFamily="2" charset="-122"/>
              <a:ea typeface="宋体" panose="02010600030101010101" pitchFamily="2" charset="-122"/>
              <a:sym typeface="Canela Text Regular"/>
            </a:endParaRPr>
          </a:p>
          <a:p>
            <a:r>
              <a:rPr lang="zh-CN" altLang="en-US" sz="3600" dirty="0">
                <a:latin typeface="宋体" panose="02010600030101010101" pitchFamily="2" charset="-122"/>
                <a:ea typeface="宋体" panose="02010600030101010101" pitchFamily="2" charset="-122"/>
                <a:sym typeface="Canela Text Regular"/>
              </a:rPr>
              <a:t>参赛者需要根据给出的</a:t>
            </a:r>
            <a:r>
              <a:rPr lang="zh-CN" altLang="en-US" sz="3600" b="1" dirty="0">
                <a:latin typeface="宋体" panose="02010600030101010101" pitchFamily="2" charset="-122"/>
                <a:ea typeface="宋体" panose="02010600030101010101" pitchFamily="2" charset="-122"/>
                <a:sym typeface="Canela Text Regular"/>
              </a:rPr>
              <a:t>基金净值</a:t>
            </a:r>
            <a:r>
              <a:rPr lang="zh-CN" altLang="en-US" sz="3600" dirty="0">
                <a:latin typeface="宋体" panose="02010600030101010101" pitchFamily="2" charset="-122"/>
                <a:ea typeface="宋体" panose="02010600030101010101" pitchFamily="2" charset="-122"/>
                <a:sym typeface="Canela Text Regular"/>
              </a:rPr>
              <a:t>、</a:t>
            </a:r>
            <a:r>
              <a:rPr lang="zh-CN" altLang="en-US" sz="3600" b="1" dirty="0">
                <a:latin typeface="宋体" panose="02010600030101010101" pitchFamily="2" charset="-122"/>
                <a:ea typeface="宋体" panose="02010600030101010101" pitchFamily="2" charset="-122"/>
                <a:sym typeface="Canela Text Regular"/>
              </a:rPr>
              <a:t>基金业绩比较基准</a:t>
            </a:r>
            <a:r>
              <a:rPr lang="zh-CN" altLang="en-US" sz="3600" dirty="0">
                <a:latin typeface="宋体" panose="02010600030101010101" pitchFamily="2" charset="-122"/>
                <a:ea typeface="宋体" panose="02010600030101010101" pitchFamily="2" charset="-122"/>
                <a:sym typeface="Canela Text Regular"/>
              </a:rPr>
              <a:t>、</a:t>
            </a:r>
            <a:r>
              <a:rPr lang="zh-CN" altLang="en-US" sz="3600" b="1" dirty="0">
                <a:latin typeface="宋体" panose="02010600030101010101" pitchFamily="2" charset="-122"/>
                <a:ea typeface="宋体" panose="02010600030101010101" pitchFamily="2" charset="-122"/>
                <a:sym typeface="Canela Text Regular"/>
              </a:rPr>
              <a:t>对应指数行情</a:t>
            </a:r>
            <a:r>
              <a:rPr lang="zh-CN" altLang="en-US" sz="3600" dirty="0">
                <a:latin typeface="宋体" panose="02010600030101010101" pitchFamily="2" charset="-122"/>
                <a:ea typeface="宋体" panose="02010600030101010101" pitchFamily="2" charset="-122"/>
                <a:sym typeface="Canela Text Regular"/>
              </a:rPr>
              <a:t>、</a:t>
            </a:r>
            <a:r>
              <a:rPr lang="zh-CN" altLang="en-US" sz="3600" b="1" dirty="0">
                <a:latin typeface="宋体" panose="02010600030101010101" pitchFamily="2" charset="-122"/>
                <a:ea typeface="宋体" panose="02010600030101010101" pitchFamily="2" charset="-122"/>
                <a:sym typeface="Canela Text Regular"/>
              </a:rPr>
              <a:t>基金间相关性</a:t>
            </a:r>
            <a:r>
              <a:rPr lang="zh-CN" altLang="en-US" sz="3600" dirty="0">
                <a:latin typeface="宋体" panose="02010600030101010101" pitchFamily="2" charset="-122"/>
                <a:ea typeface="宋体" panose="02010600030101010101" pitchFamily="2" charset="-122"/>
                <a:sym typeface="Canela Text Regular"/>
              </a:rPr>
              <a:t>等数据，构建模型、算法进行训练。然后针对提供的测试样本，通过算法或模型预测出之后一段时间内基金间的相关性情况</a:t>
            </a:r>
            <a:r>
              <a:rPr lang="zh-CN" altLang="en-US" sz="3200" dirty="0">
                <a:latin typeface="宋体" panose="02010600030101010101" pitchFamily="2" charset="-122"/>
                <a:ea typeface="宋体" panose="02010600030101010101" pitchFamily="2" charset="-122"/>
                <a:sym typeface="Canela Text Regular"/>
              </a:rPr>
              <a:t>。</a:t>
            </a:r>
            <a:endParaRPr sz="3200" dirty="0">
              <a:latin typeface="宋体" panose="02010600030101010101" pitchFamily="2" charset="-122"/>
              <a:ea typeface="宋体" panose="02010600030101010101" pitchFamily="2" charset="-122"/>
              <a:sym typeface="Canela Text Regular"/>
            </a:endParaRPr>
          </a:p>
        </p:txBody>
      </p:sp>
      <p:pic>
        <p:nvPicPr>
          <p:cNvPr id="192" name="IMG_3208.JPG" descr="IMG_3208.JPG"/>
          <p:cNvPicPr>
            <a:picLocks noChangeAspect="1"/>
          </p:cNvPicPr>
          <p:nvPr/>
        </p:nvPicPr>
        <p:blipFill>
          <a:blip r:embed="rId2"/>
          <a:srcRect l="58618" t="20516" r="254" b="20516"/>
          <a:stretch>
            <a:fillRect/>
          </a:stretch>
        </p:blipFill>
        <p:spPr>
          <a:xfrm>
            <a:off x="19243685" y="7385570"/>
            <a:ext cx="4382231" cy="4191387"/>
          </a:xfrm>
          <a:prstGeom prst="rect">
            <a:avLst/>
          </a:prstGeom>
          <a:ln w="12700">
            <a:miter lim="400000"/>
          </a:ln>
        </p:spPr>
      </p:pic>
      <p:pic>
        <p:nvPicPr>
          <p:cNvPr id="193" name="IMG_3208.JPG" descr="IMG_3208.JPG"/>
          <p:cNvPicPr>
            <a:picLocks noChangeAspect="1"/>
          </p:cNvPicPr>
          <p:nvPr/>
        </p:nvPicPr>
        <p:blipFill>
          <a:blip r:embed="rId2"/>
          <a:srcRect l="30498" t="18894" r="42788" b="22226"/>
          <a:stretch>
            <a:fillRect/>
          </a:stretch>
        </p:blipFill>
        <p:spPr>
          <a:xfrm>
            <a:off x="16202832" y="7346169"/>
            <a:ext cx="2852611" cy="4194321"/>
          </a:xfrm>
          <a:prstGeom prst="rect">
            <a:avLst/>
          </a:prstGeom>
          <a:ln w="12700">
            <a:miter lim="400000"/>
          </a:ln>
        </p:spPr>
      </p:pic>
      <p:pic>
        <p:nvPicPr>
          <p:cNvPr id="194" name="IMG_3208.JPG" descr="IMG_3208.JPG"/>
          <p:cNvPicPr>
            <a:picLocks noChangeAspect="1"/>
          </p:cNvPicPr>
          <p:nvPr/>
        </p:nvPicPr>
        <p:blipFill>
          <a:blip r:embed="rId2"/>
          <a:srcRect l="12178" t="18866" r="70653" b="22202"/>
          <a:stretch>
            <a:fillRect/>
          </a:stretch>
        </p:blipFill>
        <p:spPr>
          <a:xfrm>
            <a:off x="14254878" y="7427267"/>
            <a:ext cx="1796224" cy="4113223"/>
          </a:xfrm>
          <a:prstGeom prst="rect">
            <a:avLst/>
          </a:prstGeom>
          <a:ln w="12700">
            <a:miter lim="400000"/>
          </a:ln>
        </p:spPr>
      </p:pic>
      <p:pic>
        <p:nvPicPr>
          <p:cNvPr id="195" name="IMG_3208.JPG" descr="IMG_3208.JPG"/>
          <p:cNvPicPr>
            <a:picLocks noChangeAspect="1"/>
          </p:cNvPicPr>
          <p:nvPr/>
        </p:nvPicPr>
        <p:blipFill>
          <a:blip r:embed="rId2"/>
          <a:srcRect l="541" t="20732" r="89265" b="20732"/>
          <a:stretch>
            <a:fillRect/>
          </a:stretch>
        </p:blipFill>
        <p:spPr>
          <a:xfrm>
            <a:off x="12964886" y="7427267"/>
            <a:ext cx="1077313" cy="4127262"/>
          </a:xfrm>
          <a:prstGeom prst="rect">
            <a:avLst/>
          </a:prstGeom>
          <a:ln w="12700">
            <a:miter lim="400000"/>
          </a:ln>
        </p:spPr>
      </p:pic>
      <p:sp>
        <p:nvSpPr>
          <p:cNvPr id="196" name="Rectangle"/>
          <p:cNvSpPr/>
          <p:nvPr/>
        </p:nvSpPr>
        <p:spPr>
          <a:xfrm>
            <a:off x="19274008" y="7385569"/>
            <a:ext cx="4351907" cy="4191387"/>
          </a:xfrm>
          <a:prstGeom prst="rect">
            <a:avLst/>
          </a:prstGeom>
          <a:solidFill>
            <a:srgbClr val="393534">
              <a:alpha val="64523"/>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197" name="Rectangle"/>
          <p:cNvSpPr/>
          <p:nvPr/>
        </p:nvSpPr>
        <p:spPr>
          <a:xfrm>
            <a:off x="16238170" y="7405108"/>
            <a:ext cx="2817273" cy="4135382"/>
          </a:xfrm>
          <a:prstGeom prst="rect">
            <a:avLst/>
          </a:prstGeom>
          <a:solidFill>
            <a:srgbClr val="765C4A">
              <a:alpha val="64523"/>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198" name="Rectangle"/>
          <p:cNvSpPr/>
          <p:nvPr/>
        </p:nvSpPr>
        <p:spPr>
          <a:xfrm>
            <a:off x="14217063" y="7427267"/>
            <a:ext cx="1797525" cy="3970076"/>
          </a:xfrm>
          <a:prstGeom prst="rect">
            <a:avLst/>
          </a:prstGeom>
          <a:solidFill>
            <a:srgbClr val="E7BF69">
              <a:alpha val="64523"/>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199" name="Rectangle"/>
          <p:cNvSpPr/>
          <p:nvPr/>
        </p:nvSpPr>
        <p:spPr>
          <a:xfrm>
            <a:off x="12958697" y="7427267"/>
            <a:ext cx="1070457" cy="4113223"/>
          </a:xfrm>
          <a:prstGeom prst="rect">
            <a:avLst/>
          </a:prstGeom>
          <a:solidFill>
            <a:srgbClr val="765C4A">
              <a:alpha val="64523"/>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 name="文本框 1">
            <a:extLst>
              <a:ext uri="{FF2B5EF4-FFF2-40B4-BE49-F238E27FC236}">
                <a16:creationId xmlns:a16="http://schemas.microsoft.com/office/drawing/2014/main" id="{9D0E826E-68B0-4207-B35E-172A89FA6F50}"/>
              </a:ext>
            </a:extLst>
          </p:cNvPr>
          <p:cNvSpPr txBox="1"/>
          <p:nvPr/>
        </p:nvSpPr>
        <p:spPr>
          <a:xfrm>
            <a:off x="430725" y="3279014"/>
            <a:ext cx="20176723" cy="34573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lnSpc>
                <a:spcPct val="130000"/>
              </a:lnSpc>
            </a:pPr>
            <a:r>
              <a:rPr lang="zh-CN" altLang="en-US" sz="4400" b="1" spc="24" dirty="0">
                <a:solidFill>
                  <a:srgbClr val="765D4A"/>
                </a:solidFill>
                <a:latin typeface="宋体" panose="02010600030101010101" pitchFamily="2" charset="-122"/>
                <a:ea typeface="宋体" panose="02010600030101010101" pitchFamily="2" charset="-122"/>
              </a:rPr>
              <a:t>背景：</a:t>
            </a:r>
            <a:endParaRPr lang="zh-CN" altLang="en-US" sz="4400" b="1" spc="24" dirty="0">
              <a:solidFill>
                <a:srgbClr val="765D4A"/>
              </a:solidFill>
              <a:latin typeface="宋体" panose="02010600030101010101" pitchFamily="2" charset="-122"/>
              <a:ea typeface="宋体" panose="02010600030101010101" pitchFamily="2" charset="-122"/>
              <a:sym typeface="FZLanTingHeiS-UL-GB"/>
            </a:endParaRPr>
          </a:p>
          <a:p>
            <a:pPr algn="just"/>
            <a:r>
              <a:rPr lang="zh-CN" altLang="en-US" sz="3600" spc="24" dirty="0">
                <a:solidFill>
                  <a:srgbClr val="765D4A"/>
                </a:solidFill>
                <a:latin typeface="宋体" panose="02010600030101010101" pitchFamily="2" charset="-122"/>
                <a:ea typeface="宋体" panose="02010600030101010101" pitchFamily="2" charset="-122"/>
                <a:sym typeface="FZLanTingHeiS-UL-GB"/>
              </a:rPr>
              <a:t>基金间的相关性是基金的重要特征。根据金融学原理，一个基金组合的整体风险，不仅和其中各只基金的风险水平有关，还和这些基金之间的相关性有关。构造一个基金之间相关性小、或者说分散程度高的基金组合，能在保持一定收益水平的基础上，降低整体风险。因此，对基金之间的相关性进行预测，有助于我们构建一个好的基金组合。</a:t>
            </a:r>
          </a:p>
          <a:p>
            <a:pPr algn="just">
              <a:lnSpc>
                <a:spcPct val="130000"/>
              </a:lnSpc>
            </a:pPr>
            <a:endParaRPr lang="zh-CN" altLang="en-US" spc="24" dirty="0">
              <a:solidFill>
                <a:srgbClr val="765D4A"/>
              </a:solidFill>
              <a:latin typeface="FZLanTingHeiS-UL-GB"/>
            </a:endParaRPr>
          </a:p>
        </p:txBody>
      </p:sp>
      <p:sp>
        <p:nvSpPr>
          <p:cNvPr id="3" name="Rectangle">
            <a:extLst>
              <a:ext uri="{FF2B5EF4-FFF2-40B4-BE49-F238E27FC236}">
                <a16:creationId xmlns:a16="http://schemas.microsoft.com/office/drawing/2014/main" id="{81227DB4-ECAD-79F9-73D0-0759C73D5C2F}"/>
              </a:ext>
            </a:extLst>
          </p:cNvPr>
          <p:cNvSpPr/>
          <p:nvPr/>
        </p:nvSpPr>
        <p:spPr>
          <a:xfrm>
            <a:off x="19242384" y="7385568"/>
            <a:ext cx="4413854" cy="4191387"/>
          </a:xfrm>
          <a:prstGeom prst="rect">
            <a:avLst/>
          </a:prstGeom>
          <a:solidFill>
            <a:srgbClr val="393534">
              <a:alpha val="64523"/>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4" name="Rectangle">
            <a:extLst>
              <a:ext uri="{FF2B5EF4-FFF2-40B4-BE49-F238E27FC236}">
                <a16:creationId xmlns:a16="http://schemas.microsoft.com/office/drawing/2014/main" id="{1B521E49-25FF-3B6C-4085-CFDEB1FB9E15}"/>
              </a:ext>
            </a:extLst>
          </p:cNvPr>
          <p:cNvSpPr/>
          <p:nvPr/>
        </p:nvSpPr>
        <p:spPr>
          <a:xfrm>
            <a:off x="16187670" y="7385567"/>
            <a:ext cx="2882934" cy="4191387"/>
          </a:xfrm>
          <a:prstGeom prst="rect">
            <a:avLst/>
          </a:prstGeom>
          <a:solidFill>
            <a:srgbClr val="765C4A">
              <a:alpha val="64523"/>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5" name="Rectangle">
            <a:extLst>
              <a:ext uri="{FF2B5EF4-FFF2-40B4-BE49-F238E27FC236}">
                <a16:creationId xmlns:a16="http://schemas.microsoft.com/office/drawing/2014/main" id="{0380923A-F308-1ACF-22C0-6F86C90453AF}"/>
              </a:ext>
            </a:extLst>
          </p:cNvPr>
          <p:cNvSpPr/>
          <p:nvPr/>
        </p:nvSpPr>
        <p:spPr>
          <a:xfrm>
            <a:off x="14368509" y="7399008"/>
            <a:ext cx="1676404" cy="4177946"/>
          </a:xfrm>
          <a:prstGeom prst="rect">
            <a:avLst/>
          </a:prstGeom>
          <a:solidFill>
            <a:srgbClr val="E7BF69">
              <a:alpha val="64523"/>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6" name="Rectangle">
            <a:extLst>
              <a:ext uri="{FF2B5EF4-FFF2-40B4-BE49-F238E27FC236}">
                <a16:creationId xmlns:a16="http://schemas.microsoft.com/office/drawing/2014/main" id="{7903FE18-128C-C115-619B-F9683199DD7B}"/>
              </a:ext>
            </a:extLst>
          </p:cNvPr>
          <p:cNvSpPr/>
          <p:nvPr/>
        </p:nvSpPr>
        <p:spPr>
          <a:xfrm>
            <a:off x="12964886" y="7427267"/>
            <a:ext cx="1083009" cy="4113223"/>
          </a:xfrm>
          <a:prstGeom prst="rect">
            <a:avLst/>
          </a:prstGeom>
          <a:solidFill>
            <a:srgbClr val="765C4A">
              <a:alpha val="64523"/>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4D5C7"/>
        </a:solidFill>
        <a:effectLst/>
      </p:bgPr>
    </p:bg>
    <p:spTree>
      <p:nvGrpSpPr>
        <p:cNvPr id="1" name=""/>
        <p:cNvGrpSpPr/>
        <p:nvPr/>
      </p:nvGrpSpPr>
      <p:grpSpPr>
        <a:xfrm>
          <a:off x="0" y="0"/>
          <a:ext cx="0" cy="0"/>
          <a:chOff x="0" y="0"/>
          <a:chExt cx="0" cy="0"/>
        </a:xfrm>
      </p:grpSpPr>
      <p:sp>
        <p:nvSpPr>
          <p:cNvPr id="201" name="Circle"/>
          <p:cNvSpPr/>
          <p:nvPr/>
        </p:nvSpPr>
        <p:spPr>
          <a:xfrm>
            <a:off x="7967797" y="5026362"/>
            <a:ext cx="2058492" cy="2058492"/>
          </a:xfrm>
          <a:prstGeom prst="ellipse">
            <a:avLst/>
          </a:prstGeom>
          <a:solidFill>
            <a:srgbClr val="E8BF6A">
              <a:alpha val="85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03" name="the Curve"/>
          <p:cNvSpPr txBox="1"/>
          <p:nvPr/>
        </p:nvSpPr>
        <p:spPr>
          <a:xfrm>
            <a:off x="16204672" y="4568021"/>
            <a:ext cx="102657" cy="1487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0000">
                <a:solidFill>
                  <a:srgbClr val="393433"/>
                </a:solidFill>
                <a:latin typeface="Quicksand Light"/>
                <a:ea typeface="Quicksand Light"/>
                <a:cs typeface="Quicksand Light"/>
                <a:sym typeface="Quicksand Light"/>
              </a:defRPr>
            </a:pPr>
            <a:endParaRPr dirty="0"/>
          </a:p>
        </p:txBody>
      </p:sp>
      <p:sp>
        <p:nvSpPr>
          <p:cNvPr id="204" name="The them of this presentation is about Curve. And please put your content here to give the audience a break view of this part."/>
          <p:cNvSpPr txBox="1"/>
          <p:nvPr/>
        </p:nvSpPr>
        <p:spPr>
          <a:xfrm>
            <a:off x="10513544" y="564706"/>
            <a:ext cx="13260855" cy="12586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just">
              <a:lnSpc>
                <a:spcPct val="130000"/>
              </a:lnSpc>
              <a:defRPr spc="24">
                <a:solidFill>
                  <a:srgbClr val="765D4A"/>
                </a:solidFill>
                <a:latin typeface="FZLanTingHeiS-UL-GB"/>
                <a:ea typeface="FZLanTingHeiS-UL-GB"/>
                <a:cs typeface="FZLanTingHeiS-UL-GB"/>
                <a:sym typeface="FZLanTingHeiS-UL-GB"/>
              </a:defRPr>
            </a:lvl1pPr>
          </a:lstStyle>
          <a:p>
            <a:r>
              <a:rPr lang="zh-CN" altLang="en-US" sz="3600" b="1" dirty="0">
                <a:latin typeface="宋体" panose="02010600030101010101" pitchFamily="2" charset="-122"/>
                <a:ea typeface="宋体" panose="02010600030101010101" pitchFamily="2" charset="-122"/>
              </a:rPr>
              <a:t>训练集：</a:t>
            </a:r>
            <a:endParaRPr lang="en-US" altLang="zh-CN" sz="3600" b="1" dirty="0">
              <a:latin typeface="宋体" panose="02010600030101010101" pitchFamily="2" charset="-122"/>
              <a:ea typeface="宋体" panose="02010600030101010101" pitchFamily="2" charset="-122"/>
            </a:endParaRPr>
          </a:p>
          <a:p>
            <a:r>
              <a:rPr lang="zh-CN" altLang="en-US" sz="2800" b="0" i="0" dirty="0">
                <a:solidFill>
                  <a:schemeClr val="tx1"/>
                </a:solidFill>
                <a:effectLst/>
                <a:latin typeface="宋体" panose="02010600030101010101" pitchFamily="2" charset="-122"/>
                <a:ea typeface="宋体" panose="02010600030101010101" pitchFamily="2" charset="-122"/>
              </a:rPr>
              <a:t>（</a:t>
            </a:r>
            <a:r>
              <a:rPr lang="en-US" altLang="zh-CN" sz="2800" b="0" i="0" dirty="0">
                <a:solidFill>
                  <a:schemeClr val="tx1"/>
                </a:solidFill>
                <a:effectLst/>
                <a:latin typeface="宋体" panose="02010600030101010101" pitchFamily="2" charset="-122"/>
                <a:ea typeface="宋体" panose="02010600030101010101" pitchFamily="2" charset="-122"/>
              </a:rPr>
              <a:t>1</a:t>
            </a:r>
            <a:r>
              <a:rPr lang="zh-CN" altLang="en-US" sz="2800" b="0" i="0" dirty="0">
                <a:solidFill>
                  <a:schemeClr val="tx1"/>
                </a:solidFill>
                <a:effectLst/>
                <a:latin typeface="宋体" panose="02010600030101010101" pitchFamily="2" charset="-122"/>
                <a:ea typeface="宋体" panose="02010600030101010101" pitchFamily="2" charset="-122"/>
              </a:rPr>
              <a:t>）</a:t>
            </a:r>
            <a:r>
              <a:rPr lang="en-US" altLang="zh-CN" sz="2800" b="0" i="0" dirty="0">
                <a:solidFill>
                  <a:schemeClr val="tx1"/>
                </a:solidFill>
                <a:effectLst/>
                <a:latin typeface="宋体" panose="02010600030101010101" pitchFamily="2" charset="-122"/>
                <a:ea typeface="宋体" panose="02010600030101010101" pitchFamily="2" charset="-122"/>
              </a:rPr>
              <a:t>train_fund_return.csv</a:t>
            </a:r>
            <a:r>
              <a:rPr lang="zh-CN" altLang="en-US" sz="2800" b="0" i="0" dirty="0">
                <a:solidFill>
                  <a:schemeClr val="tx1"/>
                </a:solidFill>
                <a:effectLst/>
                <a:latin typeface="宋体" panose="02010600030101010101" pitchFamily="2" charset="-122"/>
                <a:ea typeface="宋体" panose="02010600030101010101" pitchFamily="2" charset="-122"/>
              </a:rPr>
              <a:t>：</a:t>
            </a:r>
            <a:r>
              <a:rPr lang="zh-CN" altLang="en-US" sz="2800" b="1" i="0" dirty="0">
                <a:solidFill>
                  <a:schemeClr val="tx1"/>
                </a:solidFill>
                <a:effectLst/>
                <a:latin typeface="宋体" panose="02010600030101010101" pitchFamily="2" charset="-122"/>
                <a:ea typeface="宋体" panose="02010600030101010101" pitchFamily="2" charset="-122"/>
              </a:rPr>
              <a:t>基金复权净值收益率</a:t>
            </a:r>
            <a:endParaRPr lang="en-US" altLang="zh-CN" sz="2800" b="1" i="0" dirty="0">
              <a:solidFill>
                <a:schemeClr val="tx1"/>
              </a:solidFill>
              <a:effectLst/>
              <a:latin typeface="宋体" panose="02010600030101010101" pitchFamily="2" charset="-122"/>
              <a:ea typeface="宋体" panose="02010600030101010101" pitchFamily="2" charset="-122"/>
            </a:endParaRPr>
          </a:p>
          <a:p>
            <a:r>
              <a:rPr lang="zh-CN" altLang="en-US" sz="2800" dirty="0">
                <a:solidFill>
                  <a:schemeClr val="tx1"/>
                </a:solidFill>
                <a:latin typeface="宋体" panose="02010600030101010101" pitchFamily="2" charset="-122"/>
                <a:ea typeface="宋体" panose="02010600030101010101" pitchFamily="2" charset="-122"/>
              </a:rPr>
              <a:t>第一行：</a:t>
            </a:r>
            <a:r>
              <a:rPr lang="zh-CN" altLang="en-US" sz="2800" dirty="0">
                <a:latin typeface="宋体" panose="02010600030101010101" pitchFamily="2" charset="-122"/>
                <a:ea typeface="宋体" panose="02010600030101010101" pitchFamily="2" charset="-122"/>
              </a:rPr>
              <a:t>交易日期序列</a:t>
            </a:r>
            <a:r>
              <a:rPr lang="zh-CN" altLang="en-US" sz="2800" dirty="0">
                <a:solidFill>
                  <a:schemeClr val="tx1"/>
                </a:solidFill>
                <a:latin typeface="宋体" panose="02010600030101010101" pitchFamily="2" charset="-122"/>
                <a:ea typeface="宋体" panose="02010600030101010101" pitchFamily="2" charset="-122"/>
              </a:rPr>
              <a:t>，</a:t>
            </a:r>
            <a:r>
              <a:rPr lang="en-US" altLang="zh-CN" sz="2800" dirty="0">
                <a:solidFill>
                  <a:schemeClr val="tx1"/>
                </a:solidFill>
                <a:latin typeface="宋体" panose="02010600030101010101" pitchFamily="2" charset="-122"/>
                <a:ea typeface="宋体" panose="02010600030101010101" pitchFamily="2" charset="-122"/>
              </a:rPr>
              <a:t>2015-09-29</a:t>
            </a:r>
            <a:r>
              <a:rPr lang="zh-CN" altLang="en-US" sz="2800" dirty="0">
                <a:solidFill>
                  <a:schemeClr val="tx1"/>
                </a:solidFill>
                <a:latin typeface="宋体" panose="02010600030101010101" pitchFamily="2" charset="-122"/>
                <a:ea typeface="宋体" panose="02010600030101010101" pitchFamily="2" charset="-122"/>
              </a:rPr>
              <a:t>到</a:t>
            </a:r>
            <a:r>
              <a:rPr lang="en-US" altLang="zh-CN" sz="2800" dirty="0">
                <a:solidFill>
                  <a:schemeClr val="tx1"/>
                </a:solidFill>
                <a:latin typeface="宋体" panose="02010600030101010101" pitchFamily="2" charset="-122"/>
                <a:ea typeface="宋体" panose="02010600030101010101" pitchFamily="2" charset="-122"/>
              </a:rPr>
              <a:t>2017-05-23</a:t>
            </a:r>
            <a:r>
              <a:rPr lang="zh-CN" altLang="en-US" sz="2800" dirty="0">
                <a:solidFill>
                  <a:schemeClr val="tx1"/>
                </a:solidFill>
                <a:latin typeface="宋体" panose="02010600030101010101" pitchFamily="2" charset="-122"/>
                <a:ea typeface="宋体" panose="02010600030101010101" pitchFamily="2" charset="-122"/>
              </a:rPr>
              <a:t>，</a:t>
            </a:r>
            <a:r>
              <a:rPr lang="en-US" altLang="zh-CN" sz="2800" dirty="0">
                <a:solidFill>
                  <a:schemeClr val="tx1"/>
                </a:solidFill>
                <a:latin typeface="宋体" panose="02010600030101010101" pitchFamily="2" charset="-122"/>
                <a:ea typeface="宋体" panose="02010600030101010101" pitchFamily="2" charset="-122"/>
              </a:rPr>
              <a:t>400</a:t>
            </a:r>
            <a:r>
              <a:rPr lang="zh-CN" altLang="en-US" sz="2800" dirty="0">
                <a:solidFill>
                  <a:schemeClr val="tx1"/>
                </a:solidFill>
                <a:latin typeface="宋体" panose="02010600030101010101" pitchFamily="2" charset="-122"/>
                <a:ea typeface="宋体" panose="02010600030101010101" pitchFamily="2" charset="-122"/>
              </a:rPr>
              <a:t>天</a:t>
            </a:r>
            <a:endParaRPr lang="en-US" altLang="zh-CN" sz="2800" dirty="0">
              <a:solidFill>
                <a:schemeClr val="tx1"/>
              </a:solidFill>
              <a:latin typeface="宋体" panose="02010600030101010101" pitchFamily="2" charset="-122"/>
              <a:ea typeface="宋体" panose="02010600030101010101" pitchFamily="2" charset="-122"/>
            </a:endParaRPr>
          </a:p>
          <a:p>
            <a:r>
              <a:rPr lang="zh-CN" altLang="en-US" sz="2800" dirty="0">
                <a:solidFill>
                  <a:schemeClr val="tx1"/>
                </a:solidFill>
                <a:latin typeface="宋体" panose="02010600030101010101" pitchFamily="2" charset="-122"/>
                <a:ea typeface="宋体" panose="02010600030101010101" pitchFamily="2" charset="-122"/>
              </a:rPr>
              <a:t>第一列：</a:t>
            </a:r>
            <a:r>
              <a:rPr lang="zh-CN" altLang="en-US" sz="2800" dirty="0">
                <a:latin typeface="宋体" panose="02010600030101010101" pitchFamily="2" charset="-122"/>
                <a:ea typeface="宋体" panose="02010600030101010101" pitchFamily="2" charset="-122"/>
              </a:rPr>
              <a:t>基金序列</a:t>
            </a:r>
            <a:r>
              <a:rPr lang="zh-CN" altLang="en-US" sz="2800" dirty="0">
                <a:solidFill>
                  <a:schemeClr val="tx1"/>
                </a:solidFill>
                <a:latin typeface="宋体" panose="02010600030101010101" pitchFamily="2" charset="-122"/>
                <a:ea typeface="宋体" panose="02010600030101010101" pitchFamily="2" charset="-122"/>
              </a:rPr>
              <a:t>，</a:t>
            </a:r>
            <a:r>
              <a:rPr lang="en-US" altLang="zh-CN" sz="2800" dirty="0">
                <a:solidFill>
                  <a:schemeClr val="tx1"/>
                </a:solidFill>
                <a:latin typeface="宋体" panose="02010600030101010101" pitchFamily="2" charset="-122"/>
                <a:ea typeface="宋体" panose="02010600030101010101" pitchFamily="2" charset="-122"/>
              </a:rPr>
              <a:t>200</a:t>
            </a:r>
            <a:r>
              <a:rPr lang="zh-CN" altLang="en-US" sz="2800" dirty="0">
                <a:solidFill>
                  <a:schemeClr val="tx1"/>
                </a:solidFill>
                <a:latin typeface="宋体" panose="02010600030101010101" pitchFamily="2" charset="-122"/>
                <a:ea typeface="宋体" panose="02010600030101010101" pitchFamily="2" charset="-122"/>
              </a:rPr>
              <a:t>只</a:t>
            </a:r>
            <a:endParaRPr lang="en-US" altLang="zh-CN" sz="2800" b="0" i="0" dirty="0">
              <a:solidFill>
                <a:schemeClr val="tx1"/>
              </a:solidFill>
              <a:effectLst/>
              <a:latin typeface="宋体" panose="02010600030101010101" pitchFamily="2" charset="-122"/>
              <a:ea typeface="宋体" panose="02010600030101010101" pitchFamily="2" charset="-122"/>
            </a:endParaRPr>
          </a:p>
          <a:p>
            <a:r>
              <a:rPr lang="zh-CN" altLang="en-US" sz="2800" dirty="0">
                <a:solidFill>
                  <a:schemeClr val="tx1"/>
                </a:solidFill>
                <a:latin typeface="宋体" panose="02010600030101010101" pitchFamily="2" charset="-122"/>
                <a:ea typeface="宋体" panose="02010600030101010101" pitchFamily="2" charset="-122"/>
              </a:rPr>
              <a:t>（</a:t>
            </a:r>
            <a:r>
              <a:rPr lang="en-US" altLang="zh-CN" sz="2800" dirty="0">
                <a:solidFill>
                  <a:schemeClr val="tx1"/>
                </a:solidFill>
                <a:latin typeface="宋体" panose="02010600030101010101" pitchFamily="2" charset="-122"/>
                <a:ea typeface="宋体" panose="02010600030101010101" pitchFamily="2" charset="-122"/>
              </a:rPr>
              <a:t>2</a:t>
            </a:r>
            <a:r>
              <a:rPr lang="zh-CN" altLang="en-US" sz="2800" dirty="0">
                <a:solidFill>
                  <a:schemeClr val="tx1"/>
                </a:solidFill>
                <a:latin typeface="宋体" panose="02010600030101010101" pitchFamily="2" charset="-122"/>
                <a:ea typeface="宋体" panose="02010600030101010101" pitchFamily="2" charset="-122"/>
              </a:rPr>
              <a:t>）</a:t>
            </a:r>
            <a:r>
              <a:rPr lang="en-US" sz="2800" dirty="0">
                <a:solidFill>
                  <a:schemeClr val="tx1"/>
                </a:solidFill>
                <a:latin typeface="宋体" panose="02010600030101010101" pitchFamily="2" charset="-122"/>
                <a:ea typeface="宋体" panose="02010600030101010101" pitchFamily="2" charset="-122"/>
              </a:rPr>
              <a:t>train_fund_benchmark_return.csv：</a:t>
            </a:r>
            <a:r>
              <a:rPr lang="zh-CN" altLang="en-US" sz="2800" b="1" dirty="0">
                <a:solidFill>
                  <a:schemeClr val="tx1"/>
                </a:solidFill>
                <a:latin typeface="宋体" panose="02010600030101010101" pitchFamily="2" charset="-122"/>
                <a:ea typeface="宋体" panose="02010600030101010101" pitchFamily="2" charset="-122"/>
              </a:rPr>
              <a:t>基金业绩比较基准收益率</a:t>
            </a:r>
            <a:endParaRPr lang="en-US" altLang="zh-CN" sz="2800" b="1" dirty="0">
              <a:solidFill>
                <a:schemeClr val="tx1"/>
              </a:solidFill>
              <a:latin typeface="宋体" panose="02010600030101010101" pitchFamily="2" charset="-122"/>
              <a:ea typeface="宋体" panose="02010600030101010101" pitchFamily="2" charset="-122"/>
            </a:endParaRPr>
          </a:p>
          <a:p>
            <a:r>
              <a:rPr lang="zh-CN" altLang="en-US" dirty="0">
                <a:solidFill>
                  <a:schemeClr val="tx1">
                    <a:lumMod val="65000"/>
                    <a:lumOff val="35000"/>
                  </a:schemeClr>
                </a:solidFill>
                <a:latin typeface="宋体" panose="02010600030101010101" pitchFamily="2" charset="-122"/>
                <a:ea typeface="宋体" panose="02010600030101010101" pitchFamily="2" charset="-122"/>
              </a:rPr>
              <a:t>（同上）</a:t>
            </a:r>
            <a:endParaRPr lang="en-US" altLang="zh-CN" dirty="0">
              <a:solidFill>
                <a:schemeClr val="tx1">
                  <a:lumMod val="65000"/>
                  <a:lumOff val="35000"/>
                </a:schemeClr>
              </a:solidFill>
              <a:latin typeface="宋体" panose="02010600030101010101" pitchFamily="2" charset="-122"/>
              <a:ea typeface="宋体" panose="02010600030101010101" pitchFamily="2" charset="-122"/>
            </a:endParaRPr>
          </a:p>
          <a:p>
            <a:r>
              <a:rPr lang="en-US" sz="2800" dirty="0">
                <a:solidFill>
                  <a:schemeClr val="tx1"/>
                </a:solidFill>
                <a:latin typeface="宋体" panose="02010600030101010101" pitchFamily="2" charset="-122"/>
                <a:ea typeface="宋体" panose="02010600030101010101" pitchFamily="2" charset="-122"/>
              </a:rPr>
              <a:t>（3）train_index_return.csv：</a:t>
            </a:r>
            <a:r>
              <a:rPr lang="zh-CN" altLang="en-US" sz="2800" b="1" dirty="0">
                <a:solidFill>
                  <a:schemeClr val="tx1"/>
                </a:solidFill>
                <a:latin typeface="宋体" panose="02010600030101010101" pitchFamily="2" charset="-122"/>
                <a:ea typeface="宋体" panose="02010600030101010101" pitchFamily="2" charset="-122"/>
              </a:rPr>
              <a:t>重要市场指数收益率</a:t>
            </a:r>
            <a:endParaRPr lang="en-US" altLang="zh-CN" sz="2800" b="1" dirty="0">
              <a:solidFill>
                <a:schemeClr val="tx1"/>
              </a:solidFill>
              <a:latin typeface="宋体" panose="02010600030101010101" pitchFamily="2" charset="-122"/>
              <a:ea typeface="宋体" panose="02010600030101010101" pitchFamily="2" charset="-122"/>
            </a:endParaRPr>
          </a:p>
          <a:p>
            <a:r>
              <a:rPr lang="zh-CN" altLang="en-US" sz="2800" dirty="0">
                <a:solidFill>
                  <a:schemeClr val="tx1"/>
                </a:solidFill>
                <a:latin typeface="宋体" panose="02010600030101010101" pitchFamily="2" charset="-122"/>
                <a:ea typeface="宋体" panose="02010600030101010101" pitchFamily="2" charset="-122"/>
              </a:rPr>
              <a:t>第一行：</a:t>
            </a:r>
            <a:r>
              <a:rPr lang="zh-CN" altLang="en-US" sz="2800" dirty="0">
                <a:latin typeface="宋体" panose="02010600030101010101" pitchFamily="2" charset="-122"/>
                <a:ea typeface="宋体" panose="02010600030101010101" pitchFamily="2" charset="-122"/>
              </a:rPr>
              <a:t>交易日期序列</a:t>
            </a:r>
            <a:r>
              <a:rPr lang="zh-CN" altLang="en-US" sz="2800" dirty="0">
                <a:solidFill>
                  <a:schemeClr val="tx1"/>
                </a:solidFill>
                <a:latin typeface="宋体" panose="02010600030101010101" pitchFamily="2" charset="-122"/>
                <a:ea typeface="宋体" panose="02010600030101010101" pitchFamily="2" charset="-122"/>
              </a:rPr>
              <a:t>，</a:t>
            </a:r>
            <a:r>
              <a:rPr lang="en-US" altLang="zh-CN" sz="2800" dirty="0">
                <a:solidFill>
                  <a:schemeClr val="tx1"/>
                </a:solidFill>
                <a:latin typeface="宋体" panose="02010600030101010101" pitchFamily="2" charset="-122"/>
                <a:ea typeface="宋体" panose="02010600030101010101" pitchFamily="2" charset="-122"/>
              </a:rPr>
              <a:t>2015-09-29</a:t>
            </a:r>
            <a:r>
              <a:rPr lang="zh-CN" altLang="en-US" sz="2800" dirty="0">
                <a:solidFill>
                  <a:schemeClr val="tx1"/>
                </a:solidFill>
                <a:latin typeface="宋体" panose="02010600030101010101" pitchFamily="2" charset="-122"/>
                <a:ea typeface="宋体" panose="02010600030101010101" pitchFamily="2" charset="-122"/>
              </a:rPr>
              <a:t>到</a:t>
            </a:r>
            <a:r>
              <a:rPr lang="en-US" altLang="zh-CN" sz="2800" dirty="0">
                <a:solidFill>
                  <a:schemeClr val="tx1"/>
                </a:solidFill>
                <a:latin typeface="宋体" panose="02010600030101010101" pitchFamily="2" charset="-122"/>
                <a:ea typeface="宋体" panose="02010600030101010101" pitchFamily="2" charset="-122"/>
              </a:rPr>
              <a:t>2017-05-23</a:t>
            </a:r>
            <a:r>
              <a:rPr lang="zh-CN" altLang="en-US" sz="2800" dirty="0">
                <a:solidFill>
                  <a:schemeClr val="tx1"/>
                </a:solidFill>
                <a:latin typeface="宋体" panose="02010600030101010101" pitchFamily="2" charset="-122"/>
                <a:ea typeface="宋体" panose="02010600030101010101" pitchFamily="2" charset="-122"/>
              </a:rPr>
              <a:t>，</a:t>
            </a:r>
            <a:r>
              <a:rPr lang="en-US" altLang="zh-CN" sz="2800" dirty="0">
                <a:solidFill>
                  <a:schemeClr val="tx1"/>
                </a:solidFill>
                <a:latin typeface="宋体" panose="02010600030101010101" pitchFamily="2" charset="-122"/>
                <a:ea typeface="宋体" panose="02010600030101010101" pitchFamily="2" charset="-122"/>
              </a:rPr>
              <a:t>400</a:t>
            </a:r>
            <a:r>
              <a:rPr lang="zh-CN" altLang="en-US" sz="2800" dirty="0">
                <a:solidFill>
                  <a:schemeClr val="tx1"/>
                </a:solidFill>
                <a:latin typeface="宋体" panose="02010600030101010101" pitchFamily="2" charset="-122"/>
                <a:ea typeface="宋体" panose="02010600030101010101" pitchFamily="2" charset="-122"/>
              </a:rPr>
              <a:t>天</a:t>
            </a:r>
            <a:endParaRPr lang="en-US" altLang="zh-CN" sz="2800" dirty="0">
              <a:solidFill>
                <a:schemeClr val="tx1"/>
              </a:solidFill>
              <a:latin typeface="宋体" panose="02010600030101010101" pitchFamily="2" charset="-122"/>
              <a:ea typeface="宋体" panose="02010600030101010101" pitchFamily="2" charset="-122"/>
            </a:endParaRPr>
          </a:p>
          <a:p>
            <a:r>
              <a:rPr lang="zh-CN" altLang="en-US" sz="2800" dirty="0">
                <a:solidFill>
                  <a:schemeClr val="tx1"/>
                </a:solidFill>
                <a:latin typeface="宋体" panose="02010600030101010101" pitchFamily="2" charset="-122"/>
                <a:ea typeface="宋体" panose="02010600030101010101" pitchFamily="2" charset="-122"/>
              </a:rPr>
              <a:t>第一列：</a:t>
            </a:r>
            <a:r>
              <a:rPr lang="zh-CN" altLang="en-US" sz="2800" dirty="0">
                <a:latin typeface="宋体" panose="02010600030101010101" pitchFamily="2" charset="-122"/>
                <a:ea typeface="宋体" panose="02010600030101010101" pitchFamily="2" charset="-122"/>
              </a:rPr>
              <a:t>指数的名称、代码</a:t>
            </a:r>
            <a:r>
              <a:rPr lang="zh-CN" altLang="en-US" sz="2800" dirty="0">
                <a:solidFill>
                  <a:schemeClr val="tx1"/>
                </a:solidFill>
                <a:latin typeface="宋体" panose="02010600030101010101" pitchFamily="2" charset="-122"/>
                <a:ea typeface="宋体" panose="02010600030101010101" pitchFamily="2" charset="-122"/>
              </a:rPr>
              <a:t>，包括股票指数、债券指数和商品指数三类，共</a:t>
            </a:r>
            <a:r>
              <a:rPr lang="en-US" altLang="zh-CN" sz="2800" dirty="0">
                <a:solidFill>
                  <a:schemeClr val="tx1"/>
                </a:solidFill>
                <a:latin typeface="宋体" panose="02010600030101010101" pitchFamily="2" charset="-122"/>
                <a:ea typeface="宋体" panose="02010600030101010101" pitchFamily="2" charset="-122"/>
              </a:rPr>
              <a:t>35</a:t>
            </a:r>
            <a:r>
              <a:rPr lang="zh-CN" altLang="en-US" sz="2800" dirty="0">
                <a:solidFill>
                  <a:schemeClr val="tx1"/>
                </a:solidFill>
                <a:latin typeface="宋体" panose="02010600030101010101" pitchFamily="2" charset="-122"/>
                <a:ea typeface="宋体" panose="02010600030101010101" pitchFamily="2" charset="-122"/>
              </a:rPr>
              <a:t>个指数</a:t>
            </a:r>
            <a:endParaRPr lang="en-US" altLang="zh-CN" sz="2800" dirty="0">
              <a:solidFill>
                <a:schemeClr val="tx1"/>
              </a:solidFill>
              <a:latin typeface="宋体" panose="02010600030101010101" pitchFamily="2" charset="-122"/>
              <a:ea typeface="宋体" panose="02010600030101010101" pitchFamily="2" charset="-122"/>
            </a:endParaRPr>
          </a:p>
          <a:p>
            <a:r>
              <a:rPr lang="zh-CN" altLang="en-US" sz="2800" dirty="0">
                <a:solidFill>
                  <a:schemeClr val="tx1"/>
                </a:solidFill>
                <a:latin typeface="宋体" panose="02010600030101010101" pitchFamily="2" charset="-122"/>
                <a:ea typeface="宋体" panose="02010600030101010101" pitchFamily="2" charset="-122"/>
              </a:rPr>
              <a:t>（</a:t>
            </a:r>
            <a:r>
              <a:rPr lang="en-US" sz="2800" dirty="0">
                <a:solidFill>
                  <a:schemeClr val="tx1"/>
                </a:solidFill>
                <a:latin typeface="宋体" panose="02010600030101010101" pitchFamily="2" charset="-122"/>
                <a:ea typeface="宋体" panose="02010600030101010101" pitchFamily="2" charset="-122"/>
              </a:rPr>
              <a:t>4）train_correlation.csv：</a:t>
            </a:r>
            <a:r>
              <a:rPr lang="zh-CN" altLang="en-US" sz="2800" b="1" dirty="0">
                <a:solidFill>
                  <a:schemeClr val="tx1"/>
                </a:solidFill>
                <a:latin typeface="宋体" panose="02010600030101010101" pitchFamily="2" charset="-122"/>
                <a:ea typeface="宋体" panose="02010600030101010101" pitchFamily="2" charset="-122"/>
              </a:rPr>
              <a:t>基金间的相关性</a:t>
            </a:r>
            <a:endParaRPr lang="en-US" altLang="zh-CN" sz="2800" b="1" dirty="0">
              <a:solidFill>
                <a:schemeClr val="tx1"/>
              </a:solidFill>
              <a:latin typeface="宋体" panose="02010600030101010101" pitchFamily="2" charset="-122"/>
              <a:ea typeface="宋体" panose="02010600030101010101" pitchFamily="2" charset="-122"/>
            </a:endParaRPr>
          </a:p>
          <a:p>
            <a:r>
              <a:rPr lang="zh-CN" altLang="en-US" sz="2800" dirty="0">
                <a:solidFill>
                  <a:schemeClr val="tx1"/>
                </a:solidFill>
                <a:latin typeface="宋体" panose="02010600030101010101" pitchFamily="2" charset="-122"/>
                <a:ea typeface="宋体" panose="02010600030101010101" pitchFamily="2" charset="-122"/>
              </a:rPr>
              <a:t>第一行：</a:t>
            </a:r>
            <a:r>
              <a:rPr lang="zh-CN" altLang="en-US" sz="2800" dirty="0">
                <a:latin typeface="宋体" panose="02010600030101010101" pitchFamily="2" charset="-122"/>
                <a:ea typeface="宋体" panose="02010600030101010101" pitchFamily="2" charset="-122"/>
              </a:rPr>
              <a:t>相关性对应的交易日期序列</a:t>
            </a:r>
            <a:r>
              <a:rPr lang="zh-CN" altLang="en-US" sz="2800" dirty="0">
                <a:solidFill>
                  <a:schemeClr val="tx1"/>
                </a:solidFill>
                <a:latin typeface="宋体" panose="02010600030101010101" pitchFamily="2" charset="-122"/>
                <a:ea typeface="宋体" panose="02010600030101010101" pitchFamily="2" charset="-122"/>
              </a:rPr>
              <a:t>，</a:t>
            </a:r>
            <a:r>
              <a:rPr lang="en-US" altLang="zh-CN" sz="2800" dirty="0">
                <a:solidFill>
                  <a:schemeClr val="tx1"/>
                </a:solidFill>
                <a:latin typeface="宋体" panose="02010600030101010101" pitchFamily="2" charset="-122"/>
                <a:ea typeface="宋体" panose="02010600030101010101" pitchFamily="2" charset="-122"/>
              </a:rPr>
              <a:t>2015-09-30</a:t>
            </a:r>
            <a:r>
              <a:rPr lang="zh-CN" altLang="en-US" sz="2800" dirty="0">
                <a:solidFill>
                  <a:schemeClr val="tx1"/>
                </a:solidFill>
                <a:latin typeface="宋体" panose="02010600030101010101" pitchFamily="2" charset="-122"/>
                <a:ea typeface="宋体" panose="02010600030101010101" pitchFamily="2" charset="-122"/>
              </a:rPr>
              <a:t>到</a:t>
            </a:r>
            <a:r>
              <a:rPr lang="en-US" altLang="zh-CN" sz="2800" dirty="0">
                <a:solidFill>
                  <a:schemeClr val="tx1"/>
                </a:solidFill>
                <a:latin typeface="宋体" panose="02010600030101010101" pitchFamily="2" charset="-122"/>
                <a:ea typeface="宋体" panose="02010600030101010101" pitchFamily="2" charset="-122"/>
              </a:rPr>
              <a:t>2017-05-24</a:t>
            </a:r>
            <a:r>
              <a:rPr lang="zh-CN" altLang="en-US" sz="2800" dirty="0">
                <a:solidFill>
                  <a:schemeClr val="tx1"/>
                </a:solidFill>
                <a:latin typeface="宋体" panose="02010600030101010101" pitchFamily="2" charset="-122"/>
                <a:ea typeface="宋体" panose="02010600030101010101" pitchFamily="2" charset="-122"/>
              </a:rPr>
              <a:t>，</a:t>
            </a:r>
            <a:r>
              <a:rPr lang="en-US" altLang="zh-CN" sz="2800" dirty="0">
                <a:solidFill>
                  <a:schemeClr val="tx1"/>
                </a:solidFill>
                <a:latin typeface="宋体" panose="02010600030101010101" pitchFamily="2" charset="-122"/>
                <a:ea typeface="宋体" panose="02010600030101010101" pitchFamily="2" charset="-122"/>
              </a:rPr>
              <a:t>400</a:t>
            </a:r>
            <a:r>
              <a:rPr lang="zh-CN" altLang="en-US" sz="2800" dirty="0">
                <a:solidFill>
                  <a:schemeClr val="tx1"/>
                </a:solidFill>
                <a:latin typeface="宋体" panose="02010600030101010101" pitchFamily="2" charset="-122"/>
                <a:ea typeface="宋体" panose="02010600030101010101" pitchFamily="2" charset="-122"/>
              </a:rPr>
              <a:t>天</a:t>
            </a:r>
            <a:endParaRPr lang="en-US" altLang="zh-CN" sz="2800" dirty="0">
              <a:solidFill>
                <a:schemeClr val="tx1"/>
              </a:solidFill>
              <a:latin typeface="宋体" panose="02010600030101010101" pitchFamily="2" charset="-122"/>
              <a:ea typeface="宋体" panose="02010600030101010101" pitchFamily="2" charset="-122"/>
            </a:endParaRPr>
          </a:p>
          <a:p>
            <a:r>
              <a:rPr lang="zh-CN" altLang="en-US" sz="2800" dirty="0">
                <a:solidFill>
                  <a:schemeClr val="tx1"/>
                </a:solidFill>
                <a:latin typeface="宋体" panose="02010600030101010101" pitchFamily="2" charset="-122"/>
                <a:ea typeface="宋体" panose="02010600030101010101" pitchFamily="2" charset="-122"/>
              </a:rPr>
              <a:t>第一列：</a:t>
            </a:r>
            <a:r>
              <a:rPr lang="zh-CN" altLang="en-US" sz="2800" dirty="0">
                <a:latin typeface="宋体" panose="02010600030101010101" pitchFamily="2" charset="-122"/>
                <a:ea typeface="宋体" panose="02010600030101010101" pitchFamily="2" charset="-122"/>
              </a:rPr>
              <a:t>不同基金组成的基金对名称</a:t>
            </a:r>
            <a:r>
              <a:rPr lang="zh-CN" altLang="en-US" sz="2800" dirty="0">
                <a:solidFill>
                  <a:schemeClr val="tx1"/>
                </a:solidFill>
                <a:latin typeface="宋体" panose="02010600030101010101" pitchFamily="2" charset="-122"/>
                <a:ea typeface="宋体" panose="02010600030101010101" pitchFamily="2" charset="-122"/>
              </a:rPr>
              <a:t>，</a:t>
            </a:r>
            <a:r>
              <a:rPr lang="en-US" altLang="zh-CN" sz="2800" dirty="0">
                <a:solidFill>
                  <a:schemeClr val="tx1"/>
                </a:solidFill>
                <a:latin typeface="宋体" panose="02010600030101010101" pitchFamily="2" charset="-122"/>
                <a:ea typeface="宋体" panose="02010600030101010101" pitchFamily="2" charset="-122"/>
              </a:rPr>
              <a:t>19900</a:t>
            </a:r>
            <a:r>
              <a:rPr lang="zh-CN" altLang="en-US" sz="2800" dirty="0">
                <a:solidFill>
                  <a:schemeClr val="tx1"/>
                </a:solidFill>
                <a:latin typeface="宋体" panose="02010600030101010101" pitchFamily="2" charset="-122"/>
                <a:ea typeface="宋体" panose="02010600030101010101" pitchFamily="2" charset="-122"/>
              </a:rPr>
              <a:t>对</a:t>
            </a:r>
            <a:endParaRPr lang="en-US" altLang="zh-CN" sz="2800" dirty="0">
              <a:solidFill>
                <a:schemeClr val="tx1"/>
              </a:solidFill>
              <a:latin typeface="宋体" panose="02010600030101010101" pitchFamily="2" charset="-122"/>
              <a:ea typeface="宋体" panose="02010600030101010101" pitchFamily="2" charset="-122"/>
            </a:endParaRPr>
          </a:p>
          <a:p>
            <a:r>
              <a:rPr lang="zh-CN" altLang="en-US" sz="3600" b="1" dirty="0">
                <a:latin typeface="宋体" panose="02010600030101010101" pitchFamily="2" charset="-122"/>
                <a:ea typeface="宋体" panose="02010600030101010101" pitchFamily="2" charset="-122"/>
              </a:rPr>
              <a:t>测试集：</a:t>
            </a:r>
            <a:endParaRPr lang="en-US" altLang="zh-CN" sz="3600" b="1" dirty="0">
              <a:latin typeface="宋体" panose="02010600030101010101" pitchFamily="2" charset="-122"/>
              <a:ea typeface="宋体" panose="02010600030101010101" pitchFamily="2" charset="-122"/>
            </a:endParaRPr>
          </a:p>
          <a:p>
            <a:r>
              <a:rPr lang="en-US" sz="2800" dirty="0">
                <a:solidFill>
                  <a:schemeClr val="tx1"/>
                </a:solidFill>
                <a:latin typeface="宋体" panose="02010600030101010101" pitchFamily="2" charset="-122"/>
                <a:ea typeface="宋体" panose="02010600030101010101" pitchFamily="2" charset="-122"/>
              </a:rPr>
              <a:t>（1）test_fund_return.csv </a:t>
            </a:r>
          </a:p>
          <a:p>
            <a:r>
              <a:rPr lang="zh-CN" altLang="en-US" sz="2800" dirty="0">
                <a:solidFill>
                  <a:schemeClr val="tx1"/>
                </a:solidFill>
                <a:latin typeface="宋体" panose="02010600030101010101" pitchFamily="2" charset="-122"/>
                <a:ea typeface="宋体" panose="02010600030101010101" pitchFamily="2" charset="-122"/>
              </a:rPr>
              <a:t>行：</a:t>
            </a:r>
            <a:r>
              <a:rPr lang="en-US" altLang="zh-CN" sz="2800" dirty="0">
                <a:solidFill>
                  <a:schemeClr val="tx1"/>
                </a:solidFill>
                <a:latin typeface="宋体" panose="02010600030101010101" pitchFamily="2" charset="-122"/>
                <a:ea typeface="宋体" panose="02010600030101010101" pitchFamily="2" charset="-122"/>
              </a:rPr>
              <a:t>2017-05-24</a:t>
            </a:r>
            <a:r>
              <a:rPr lang="zh-CN" altLang="en-US" sz="2800" dirty="0">
                <a:solidFill>
                  <a:schemeClr val="tx1"/>
                </a:solidFill>
                <a:latin typeface="宋体" panose="02010600030101010101" pitchFamily="2" charset="-122"/>
                <a:ea typeface="宋体" panose="02010600030101010101" pitchFamily="2" charset="-122"/>
              </a:rPr>
              <a:t>到</a:t>
            </a:r>
            <a:r>
              <a:rPr lang="en-US" altLang="zh-CN" sz="2800" dirty="0">
                <a:solidFill>
                  <a:schemeClr val="tx1"/>
                </a:solidFill>
                <a:latin typeface="宋体" panose="02010600030101010101" pitchFamily="2" charset="-122"/>
                <a:ea typeface="宋体" panose="02010600030101010101" pitchFamily="2" charset="-122"/>
              </a:rPr>
              <a:t>2018-03-16</a:t>
            </a:r>
            <a:r>
              <a:rPr lang="zh-CN" altLang="en-US" sz="2800" dirty="0">
                <a:solidFill>
                  <a:schemeClr val="tx1"/>
                </a:solidFill>
                <a:latin typeface="宋体" panose="02010600030101010101" pitchFamily="2" charset="-122"/>
                <a:ea typeface="宋体" panose="02010600030101010101" pitchFamily="2" charset="-122"/>
              </a:rPr>
              <a:t>，</a:t>
            </a:r>
            <a:r>
              <a:rPr lang="en-US" altLang="zh-CN" sz="2800" dirty="0">
                <a:solidFill>
                  <a:schemeClr val="tx1"/>
                </a:solidFill>
                <a:latin typeface="宋体" panose="02010600030101010101" pitchFamily="2" charset="-122"/>
                <a:ea typeface="宋体" panose="02010600030101010101" pitchFamily="2" charset="-122"/>
              </a:rPr>
              <a:t>200</a:t>
            </a:r>
            <a:r>
              <a:rPr lang="zh-CN" altLang="en-US" sz="2800" dirty="0">
                <a:solidFill>
                  <a:schemeClr val="tx1"/>
                </a:solidFill>
                <a:latin typeface="宋体" panose="02010600030101010101" pitchFamily="2" charset="-122"/>
                <a:ea typeface="宋体" panose="02010600030101010101" pitchFamily="2" charset="-122"/>
              </a:rPr>
              <a:t>个交易日，列不变</a:t>
            </a:r>
            <a:endParaRPr lang="en-US" sz="2800" dirty="0">
              <a:solidFill>
                <a:schemeClr val="tx1"/>
              </a:solidFill>
              <a:latin typeface="宋体" panose="02010600030101010101" pitchFamily="2" charset="-122"/>
              <a:ea typeface="宋体" panose="02010600030101010101" pitchFamily="2" charset="-122"/>
            </a:endParaRPr>
          </a:p>
          <a:p>
            <a:r>
              <a:rPr lang="en-US" sz="2800" dirty="0">
                <a:solidFill>
                  <a:schemeClr val="tx1"/>
                </a:solidFill>
                <a:latin typeface="宋体" panose="02010600030101010101" pitchFamily="2" charset="-122"/>
                <a:ea typeface="宋体" panose="02010600030101010101" pitchFamily="2" charset="-122"/>
              </a:rPr>
              <a:t>（2）test_fund_benchmark_return.csv </a:t>
            </a:r>
          </a:p>
          <a:p>
            <a:r>
              <a:rPr lang="zh-CN" altLang="en-US" sz="2800" dirty="0">
                <a:solidFill>
                  <a:schemeClr val="tx1">
                    <a:lumMod val="65000"/>
                    <a:lumOff val="35000"/>
                  </a:schemeClr>
                </a:solidFill>
                <a:latin typeface="宋体" panose="02010600030101010101" pitchFamily="2" charset="-122"/>
                <a:ea typeface="宋体" panose="02010600030101010101" pitchFamily="2" charset="-122"/>
              </a:rPr>
              <a:t>（同上）</a:t>
            </a:r>
            <a:endParaRPr lang="en-US" altLang="zh-CN" sz="2800" dirty="0">
              <a:solidFill>
                <a:schemeClr val="tx1">
                  <a:lumMod val="65000"/>
                  <a:lumOff val="35000"/>
                </a:schemeClr>
              </a:solidFill>
              <a:latin typeface="宋体" panose="02010600030101010101" pitchFamily="2" charset="-122"/>
              <a:ea typeface="宋体" panose="02010600030101010101" pitchFamily="2" charset="-122"/>
            </a:endParaRPr>
          </a:p>
          <a:p>
            <a:r>
              <a:rPr lang="en-US" sz="2800" dirty="0">
                <a:solidFill>
                  <a:schemeClr val="tx1"/>
                </a:solidFill>
                <a:latin typeface="宋体" panose="02010600030101010101" pitchFamily="2" charset="-122"/>
                <a:ea typeface="宋体" panose="02010600030101010101" pitchFamily="2" charset="-122"/>
              </a:rPr>
              <a:t>（3）test_index_return.csv</a:t>
            </a:r>
          </a:p>
          <a:p>
            <a:r>
              <a:rPr lang="zh-CN" altLang="en-US" sz="2800" dirty="0">
                <a:solidFill>
                  <a:schemeClr val="tx1">
                    <a:lumMod val="65000"/>
                    <a:lumOff val="35000"/>
                  </a:schemeClr>
                </a:solidFill>
                <a:latin typeface="宋体" panose="02010600030101010101" pitchFamily="2" charset="-122"/>
                <a:ea typeface="宋体" panose="02010600030101010101" pitchFamily="2" charset="-122"/>
              </a:rPr>
              <a:t>（同上）</a:t>
            </a:r>
            <a:endParaRPr lang="en-US" sz="2800" dirty="0">
              <a:solidFill>
                <a:schemeClr val="tx1"/>
              </a:solidFill>
              <a:latin typeface="宋体" panose="02010600030101010101" pitchFamily="2" charset="-122"/>
              <a:ea typeface="宋体" panose="02010600030101010101" pitchFamily="2" charset="-122"/>
            </a:endParaRPr>
          </a:p>
          <a:p>
            <a:r>
              <a:rPr lang="en-US" sz="2800" dirty="0">
                <a:solidFill>
                  <a:schemeClr val="tx1"/>
                </a:solidFill>
                <a:latin typeface="宋体" panose="02010600030101010101" pitchFamily="2" charset="-122"/>
                <a:ea typeface="宋体" panose="02010600030101010101" pitchFamily="2" charset="-122"/>
              </a:rPr>
              <a:t>（4）test_correlation.csv</a:t>
            </a:r>
          </a:p>
          <a:p>
            <a:r>
              <a:rPr lang="zh-CN" altLang="en-US" sz="2800" dirty="0">
                <a:solidFill>
                  <a:schemeClr val="tx1"/>
                </a:solidFill>
                <a:latin typeface="宋体" panose="02010600030101010101" pitchFamily="2" charset="-122"/>
                <a:ea typeface="宋体" panose="02010600030101010101" pitchFamily="2" charset="-122"/>
              </a:rPr>
              <a:t>行：</a:t>
            </a:r>
            <a:r>
              <a:rPr lang="en-US" altLang="zh-CN" sz="2800" dirty="0">
                <a:solidFill>
                  <a:schemeClr val="tx1"/>
                </a:solidFill>
                <a:latin typeface="宋体" panose="02010600030101010101" pitchFamily="2" charset="-122"/>
                <a:ea typeface="宋体" panose="02010600030101010101" pitchFamily="2" charset="-122"/>
              </a:rPr>
              <a:t>2017-05-25</a:t>
            </a:r>
            <a:r>
              <a:rPr lang="zh-CN" altLang="en-US" sz="2800" dirty="0">
                <a:solidFill>
                  <a:schemeClr val="tx1"/>
                </a:solidFill>
                <a:latin typeface="宋体" panose="02010600030101010101" pitchFamily="2" charset="-122"/>
                <a:ea typeface="宋体" panose="02010600030101010101" pitchFamily="2" charset="-122"/>
              </a:rPr>
              <a:t>到</a:t>
            </a:r>
            <a:r>
              <a:rPr lang="en-US" altLang="zh-CN" sz="2800" dirty="0">
                <a:solidFill>
                  <a:schemeClr val="tx1"/>
                </a:solidFill>
                <a:latin typeface="宋体" panose="02010600030101010101" pitchFamily="2" charset="-122"/>
                <a:ea typeface="宋体" panose="02010600030101010101" pitchFamily="2" charset="-122"/>
              </a:rPr>
              <a:t>2017-12-14</a:t>
            </a:r>
            <a:r>
              <a:rPr lang="zh-CN" altLang="en-US" sz="2800" dirty="0">
                <a:solidFill>
                  <a:schemeClr val="tx1"/>
                </a:solidFill>
                <a:latin typeface="宋体" panose="02010600030101010101" pitchFamily="2" charset="-122"/>
                <a:ea typeface="宋体" panose="02010600030101010101" pitchFamily="2" charset="-122"/>
              </a:rPr>
              <a:t>，</a:t>
            </a:r>
            <a:r>
              <a:rPr lang="en-US" altLang="zh-CN" sz="2800" dirty="0">
                <a:solidFill>
                  <a:schemeClr val="tx1"/>
                </a:solidFill>
                <a:latin typeface="宋体" panose="02010600030101010101" pitchFamily="2" charset="-122"/>
                <a:ea typeface="宋体" panose="02010600030101010101" pitchFamily="2" charset="-122"/>
              </a:rPr>
              <a:t>139</a:t>
            </a:r>
            <a:r>
              <a:rPr lang="zh-CN" altLang="en-US" sz="2800" dirty="0">
                <a:solidFill>
                  <a:schemeClr val="tx1"/>
                </a:solidFill>
                <a:latin typeface="宋体" panose="02010600030101010101" pitchFamily="2" charset="-122"/>
                <a:ea typeface="宋体" panose="02010600030101010101" pitchFamily="2" charset="-122"/>
              </a:rPr>
              <a:t>个交易日，列不变</a:t>
            </a:r>
            <a:endParaRPr lang="en-US" altLang="zh-CN" sz="2800" dirty="0">
              <a:solidFill>
                <a:schemeClr val="tx1"/>
              </a:solidFill>
              <a:latin typeface="宋体" panose="02010600030101010101" pitchFamily="2" charset="-122"/>
              <a:ea typeface="宋体" panose="02010600030101010101" pitchFamily="2" charset="-122"/>
            </a:endParaRPr>
          </a:p>
        </p:txBody>
      </p:sp>
      <p:pic>
        <p:nvPicPr>
          <p:cNvPr id="206" name="Line Shape" descr="Line Shape"/>
          <p:cNvPicPr>
            <a:picLocks/>
          </p:cNvPicPr>
          <p:nvPr/>
        </p:nvPicPr>
        <p:blipFill>
          <a:blip r:embed="rId2"/>
          <a:stretch>
            <a:fillRect/>
          </a:stretch>
        </p:blipFill>
        <p:spPr>
          <a:xfrm>
            <a:off x="500727" y="261257"/>
            <a:ext cx="8236876" cy="13249470"/>
          </a:xfrm>
          <a:prstGeom prst="rect">
            <a:avLst/>
          </a:prstGeom>
        </p:spPr>
      </p:pic>
      <p:sp>
        <p:nvSpPr>
          <p:cNvPr id="208" name="Circle"/>
          <p:cNvSpPr/>
          <p:nvPr/>
        </p:nvSpPr>
        <p:spPr>
          <a:xfrm>
            <a:off x="1138039" y="1684139"/>
            <a:ext cx="1336040" cy="1336040"/>
          </a:xfrm>
          <a:prstGeom prst="ellipse">
            <a:avLst/>
          </a:prstGeom>
          <a:solidFill>
            <a:srgbClr val="E8BF6A">
              <a:alpha val="85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09" name="Circle"/>
          <p:cNvSpPr/>
          <p:nvPr/>
        </p:nvSpPr>
        <p:spPr>
          <a:xfrm>
            <a:off x="4274939" y="8605639"/>
            <a:ext cx="902603" cy="902603"/>
          </a:xfrm>
          <a:prstGeom prst="ellipse">
            <a:avLst/>
          </a:prstGeom>
          <a:solidFill>
            <a:srgbClr val="E8BF6A">
              <a:alpha val="85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4D5C7"/>
        </a:solidFill>
        <a:effectLst/>
      </p:bgPr>
    </p:bg>
    <p:spTree>
      <p:nvGrpSpPr>
        <p:cNvPr id="1" name=""/>
        <p:cNvGrpSpPr/>
        <p:nvPr/>
      </p:nvGrpSpPr>
      <p:grpSpPr>
        <a:xfrm>
          <a:off x="0" y="0"/>
          <a:ext cx="0" cy="0"/>
          <a:chOff x="0" y="0"/>
          <a:chExt cx="0" cy="0"/>
        </a:xfrm>
      </p:grpSpPr>
      <p:sp>
        <p:nvSpPr>
          <p:cNvPr id="212" name="Circle"/>
          <p:cNvSpPr/>
          <p:nvPr/>
        </p:nvSpPr>
        <p:spPr>
          <a:xfrm>
            <a:off x="21808603" y="800322"/>
            <a:ext cx="1863308" cy="1812249"/>
          </a:xfrm>
          <a:prstGeom prst="ellipse">
            <a:avLst/>
          </a:prstGeom>
          <a:solidFill>
            <a:srgbClr val="E8BF6A">
              <a:alpha val="85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 name="文本框 1">
            <a:extLst>
              <a:ext uri="{FF2B5EF4-FFF2-40B4-BE49-F238E27FC236}">
                <a16:creationId xmlns:a16="http://schemas.microsoft.com/office/drawing/2014/main" id="{C3336C49-A8FF-4025-6E99-752B62D4DBFB}"/>
              </a:ext>
            </a:extLst>
          </p:cNvPr>
          <p:cNvSpPr txBox="1"/>
          <p:nvPr/>
        </p:nvSpPr>
        <p:spPr>
          <a:xfrm>
            <a:off x="1586202" y="800322"/>
            <a:ext cx="18642564" cy="596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lnSpc>
                <a:spcPct val="130000"/>
              </a:lnSpc>
            </a:pPr>
            <a:r>
              <a:rPr lang="zh-CN" altLang="en-US" sz="4400" b="1" spc="24" dirty="0">
                <a:solidFill>
                  <a:srgbClr val="765D4A"/>
                </a:solidFill>
                <a:latin typeface="宋体" panose="02010600030101010101" pitchFamily="2" charset="-122"/>
                <a:ea typeface="宋体" panose="02010600030101010101" pitchFamily="2" charset="-122"/>
              </a:rPr>
              <a:t>分析：</a:t>
            </a:r>
            <a:endParaRPr lang="en-US" altLang="zh-CN" sz="4400" b="1" spc="24" dirty="0">
              <a:solidFill>
                <a:srgbClr val="765D4A"/>
              </a:solidFill>
              <a:latin typeface="宋体" panose="02010600030101010101" pitchFamily="2" charset="-122"/>
              <a:ea typeface="宋体" panose="02010600030101010101" pitchFamily="2" charset="-122"/>
            </a:endParaRPr>
          </a:p>
          <a:p>
            <a:pPr marL="0" marR="0" indent="0" algn="l" defTabSz="2438400" rtl="0" fontAlgn="auto" latinLnBrk="0" hangingPunct="0">
              <a:lnSpc>
                <a:spcPct val="90000"/>
              </a:lnSpc>
              <a:spcBef>
                <a:spcPts val="0"/>
              </a:spcBef>
              <a:spcAft>
                <a:spcPts val="0"/>
              </a:spcAft>
              <a:buClrTx/>
              <a:buSzTx/>
              <a:buFontTx/>
              <a:buNone/>
              <a:tabLst/>
            </a:pPr>
            <a:r>
              <a:rPr lang="zh-CN" altLang="en-US" sz="3600" spc="24" dirty="0">
                <a:solidFill>
                  <a:srgbClr val="765D4A"/>
                </a:solidFill>
                <a:latin typeface="宋体" panose="02010600030101010101" pitchFamily="2" charset="-122"/>
                <a:ea typeface="宋体" panose="02010600030101010101" pitchFamily="2" charset="-122"/>
              </a:rPr>
              <a:t>赛题给予</a:t>
            </a:r>
            <a:r>
              <a:rPr lang="en-US" altLang="zh-CN" sz="3600" spc="24" dirty="0">
                <a:solidFill>
                  <a:srgbClr val="765D4A"/>
                </a:solidFill>
                <a:latin typeface="宋体" panose="02010600030101010101" pitchFamily="2" charset="-122"/>
                <a:ea typeface="宋体" panose="02010600030101010101" pitchFamily="2" charset="-122"/>
              </a:rPr>
              <a:t>2015-09-29</a:t>
            </a:r>
            <a:r>
              <a:rPr lang="zh-CN" altLang="en-US" sz="3600" spc="24" dirty="0">
                <a:solidFill>
                  <a:srgbClr val="765D4A"/>
                </a:solidFill>
                <a:latin typeface="宋体" panose="02010600030101010101" pitchFamily="2" charset="-122"/>
                <a:ea typeface="宋体" panose="02010600030101010101" pitchFamily="2" charset="-122"/>
              </a:rPr>
              <a:t>至</a:t>
            </a:r>
            <a:r>
              <a:rPr lang="en-US" altLang="zh-CN" sz="3600" spc="24" dirty="0">
                <a:solidFill>
                  <a:srgbClr val="765D4A"/>
                </a:solidFill>
                <a:latin typeface="宋体" panose="02010600030101010101" pitchFamily="2" charset="-122"/>
                <a:ea typeface="宋体" panose="02010600030101010101" pitchFamily="2" charset="-122"/>
              </a:rPr>
              <a:t>2018-03-16</a:t>
            </a:r>
            <a:r>
              <a:rPr lang="zh-CN" altLang="en-US" sz="3600" spc="24" dirty="0">
                <a:solidFill>
                  <a:srgbClr val="765D4A"/>
                </a:solidFill>
                <a:latin typeface="宋体" panose="02010600030101010101" pitchFamily="2" charset="-122"/>
                <a:ea typeface="宋体" panose="02010600030101010101" pitchFamily="2" charset="-122"/>
              </a:rPr>
              <a:t>共</a:t>
            </a:r>
            <a:r>
              <a:rPr lang="en-US" altLang="zh-CN" sz="3600" spc="24" dirty="0">
                <a:solidFill>
                  <a:srgbClr val="765D4A"/>
                </a:solidFill>
                <a:latin typeface="宋体" panose="02010600030101010101" pitchFamily="2" charset="-122"/>
                <a:ea typeface="宋体" panose="02010600030101010101" pitchFamily="2" charset="-122"/>
              </a:rPr>
              <a:t>600</a:t>
            </a:r>
            <a:r>
              <a:rPr lang="zh-CN" altLang="en-US" sz="3600" spc="24" dirty="0">
                <a:solidFill>
                  <a:srgbClr val="765D4A"/>
                </a:solidFill>
                <a:latin typeface="宋体" panose="02010600030101010101" pitchFamily="2" charset="-122"/>
                <a:ea typeface="宋体" panose="02010600030101010101" pitchFamily="2" charset="-122"/>
              </a:rPr>
              <a:t>个交易日的基金的复权净值收益率，业绩比较基准的收益率，重要市场指数收益率、以及基金间的相关性等</a:t>
            </a:r>
            <a:r>
              <a:rPr lang="en-US" altLang="zh-CN" sz="3600" spc="24" dirty="0">
                <a:solidFill>
                  <a:srgbClr val="765D4A"/>
                </a:solidFill>
                <a:latin typeface="宋体" panose="02010600030101010101" pitchFamily="2" charset="-122"/>
                <a:ea typeface="宋体" panose="02010600030101010101" pitchFamily="2" charset="-122"/>
              </a:rPr>
              <a:t>4</a:t>
            </a:r>
            <a:r>
              <a:rPr lang="zh-CN" altLang="en-US" sz="3600" spc="24" dirty="0">
                <a:solidFill>
                  <a:srgbClr val="765D4A"/>
                </a:solidFill>
                <a:latin typeface="宋体" panose="02010600030101010101" pitchFamily="2" charset="-122"/>
                <a:ea typeface="宋体" panose="02010600030101010101" pitchFamily="2" charset="-122"/>
              </a:rPr>
              <a:t>组数据。其中</a:t>
            </a:r>
            <a:r>
              <a:rPr lang="zh-CN" altLang="en-US" sz="3600" b="1" spc="24" dirty="0">
                <a:solidFill>
                  <a:srgbClr val="765D4A"/>
                </a:solidFill>
                <a:latin typeface="宋体" panose="02010600030101010101" pitchFamily="2" charset="-122"/>
                <a:ea typeface="宋体" panose="02010600030101010101" pitchFamily="2" charset="-122"/>
              </a:rPr>
              <a:t>基金间的相关性</a:t>
            </a:r>
            <a:r>
              <a:rPr lang="zh-CN" altLang="en-US" sz="3600" spc="24" dirty="0">
                <a:solidFill>
                  <a:srgbClr val="765D4A"/>
                </a:solidFill>
                <a:latin typeface="宋体" panose="02010600030101010101" pitchFamily="2" charset="-122"/>
                <a:ea typeface="宋体" panose="02010600030101010101" pitchFamily="2" charset="-122"/>
              </a:rPr>
              <a:t>是本次研究的目标</a:t>
            </a:r>
            <a:endParaRPr lang="en-US" altLang="zh-CN" sz="3600" spc="24" dirty="0">
              <a:solidFill>
                <a:srgbClr val="765D4A"/>
              </a:solidFill>
              <a:latin typeface="宋体" panose="02010600030101010101" pitchFamily="2" charset="-122"/>
              <a:ea typeface="宋体" panose="02010600030101010101" pitchFamily="2" charset="-122"/>
            </a:endParaRPr>
          </a:p>
          <a:p>
            <a:pPr marL="0" marR="0" indent="0" algn="l" defTabSz="2438400" rtl="0" fontAlgn="auto" latinLnBrk="0" hangingPunct="0">
              <a:lnSpc>
                <a:spcPct val="90000"/>
              </a:lnSpc>
              <a:spcBef>
                <a:spcPts val="0"/>
              </a:spcBef>
              <a:spcAft>
                <a:spcPts val="0"/>
              </a:spcAft>
              <a:buClrTx/>
              <a:buSzTx/>
              <a:buFontTx/>
              <a:buNone/>
              <a:tabLst/>
            </a:pPr>
            <a:endParaRPr lang="en-US" altLang="zh-CN" sz="3600" spc="24" dirty="0">
              <a:solidFill>
                <a:srgbClr val="765D4A"/>
              </a:solidFill>
              <a:latin typeface="宋体" panose="02010600030101010101" pitchFamily="2" charset="-122"/>
              <a:ea typeface="宋体" panose="02010600030101010101" pitchFamily="2" charset="-122"/>
            </a:endParaRPr>
          </a:p>
          <a:p>
            <a:pPr marL="0" marR="0" indent="0" algn="l" defTabSz="2438400" rtl="0" fontAlgn="auto" latinLnBrk="0" hangingPunct="0">
              <a:lnSpc>
                <a:spcPct val="90000"/>
              </a:lnSpc>
              <a:spcBef>
                <a:spcPts val="0"/>
              </a:spcBef>
              <a:spcAft>
                <a:spcPts val="0"/>
              </a:spcAft>
              <a:buClrTx/>
              <a:buSzTx/>
              <a:buFontTx/>
              <a:buNone/>
              <a:tabLst/>
            </a:pPr>
            <a:r>
              <a:rPr lang="en-US" altLang="zh-CN" sz="3600" spc="24" dirty="0">
                <a:solidFill>
                  <a:srgbClr val="765D4A"/>
                </a:solidFill>
                <a:latin typeface="宋体" panose="02010600030101010101" pitchFamily="2" charset="-122"/>
                <a:ea typeface="宋体" panose="02010600030101010101" pitchFamily="2" charset="-122"/>
              </a:rPr>
              <a:t>1</a:t>
            </a:r>
            <a:r>
              <a:rPr lang="zh-CN" altLang="en-US" sz="3600" spc="24" dirty="0">
                <a:solidFill>
                  <a:srgbClr val="765D4A"/>
                </a:solidFill>
                <a:latin typeface="宋体" panose="02010600030101010101" pitchFamily="2" charset="-122"/>
                <a:ea typeface="宋体" panose="02010600030101010101" pitchFamily="2" charset="-122"/>
              </a:rPr>
              <a:t>、 结合</a:t>
            </a:r>
            <a:r>
              <a:rPr lang="zh-CN" altLang="en-US" sz="3600" b="1" spc="24" dirty="0">
                <a:solidFill>
                  <a:srgbClr val="765D4A"/>
                </a:solidFill>
                <a:latin typeface="宋体" panose="02010600030101010101" pitchFamily="2" charset="-122"/>
                <a:ea typeface="宋体" panose="02010600030101010101" pitchFamily="2" charset="-122"/>
              </a:rPr>
              <a:t>基金相关性预测</a:t>
            </a:r>
            <a:r>
              <a:rPr lang="zh-CN" altLang="en-US" sz="3600" spc="24" dirty="0">
                <a:solidFill>
                  <a:srgbClr val="765D4A"/>
                </a:solidFill>
                <a:latin typeface="宋体" panose="02010600030101010101" pitchFamily="2" charset="-122"/>
                <a:ea typeface="宋体" panose="02010600030101010101" pitchFamily="2" charset="-122"/>
              </a:rPr>
              <a:t>这一主题，初步认为</a:t>
            </a:r>
            <a:r>
              <a:rPr lang="zh-CN" altLang="en-US" sz="3600" b="1" spc="24" dirty="0">
                <a:solidFill>
                  <a:srgbClr val="765D4A"/>
                </a:solidFill>
                <a:latin typeface="宋体" panose="02010600030101010101" pitchFamily="2" charset="-122"/>
                <a:ea typeface="宋体" panose="02010600030101010101" pitchFamily="2" charset="-122"/>
              </a:rPr>
              <a:t>基金间的复权净值收益率相关性</a:t>
            </a:r>
            <a:r>
              <a:rPr lang="zh-CN" altLang="en-US" sz="3600" spc="24" dirty="0">
                <a:solidFill>
                  <a:srgbClr val="765D4A"/>
                </a:solidFill>
                <a:latin typeface="宋体" panose="02010600030101010101" pitchFamily="2" charset="-122"/>
                <a:ea typeface="宋体" panose="02010600030101010101" pitchFamily="2" charset="-122"/>
              </a:rPr>
              <a:t>和</a:t>
            </a:r>
            <a:r>
              <a:rPr lang="zh-CN" altLang="en-US" sz="3600" b="1" spc="24" dirty="0">
                <a:solidFill>
                  <a:srgbClr val="765D4A"/>
                </a:solidFill>
                <a:latin typeface="宋体" panose="02010600030101010101" pitchFamily="2" charset="-122"/>
                <a:ea typeface="宋体" panose="02010600030101010101" pitchFamily="2" charset="-122"/>
              </a:rPr>
              <a:t>基准收益率相关性</a:t>
            </a:r>
            <a:r>
              <a:rPr lang="zh-CN" altLang="en-US" sz="3600" spc="24" dirty="0">
                <a:solidFill>
                  <a:srgbClr val="765D4A"/>
                </a:solidFill>
                <a:latin typeface="宋体" panose="02010600030101010101" pitchFamily="2" charset="-122"/>
                <a:ea typeface="宋体" panose="02010600030101010101" pitchFamily="2" charset="-122"/>
              </a:rPr>
              <a:t>是本次研究的重要特征；</a:t>
            </a:r>
          </a:p>
          <a:p>
            <a:pPr marL="0" marR="0" indent="0" algn="l" defTabSz="2438400" rtl="0" fontAlgn="auto" latinLnBrk="0" hangingPunct="0">
              <a:lnSpc>
                <a:spcPct val="90000"/>
              </a:lnSpc>
              <a:spcBef>
                <a:spcPts val="0"/>
              </a:spcBef>
              <a:spcAft>
                <a:spcPts val="0"/>
              </a:spcAft>
              <a:buClrTx/>
              <a:buSzTx/>
              <a:buFontTx/>
              <a:buNone/>
              <a:tabLst/>
            </a:pPr>
            <a:endParaRPr lang="zh-CN" altLang="en-US" sz="3600" spc="24" dirty="0">
              <a:solidFill>
                <a:srgbClr val="765D4A"/>
              </a:solidFill>
              <a:latin typeface="宋体" panose="02010600030101010101" pitchFamily="2" charset="-122"/>
              <a:ea typeface="宋体" panose="02010600030101010101" pitchFamily="2" charset="-122"/>
            </a:endParaRPr>
          </a:p>
          <a:p>
            <a:pPr marL="0" marR="0" indent="0" algn="l" defTabSz="2438400" rtl="0" fontAlgn="auto" latinLnBrk="0" hangingPunct="0">
              <a:lnSpc>
                <a:spcPct val="90000"/>
              </a:lnSpc>
              <a:spcBef>
                <a:spcPts val="0"/>
              </a:spcBef>
              <a:spcAft>
                <a:spcPts val="0"/>
              </a:spcAft>
              <a:buClrTx/>
              <a:buSzTx/>
              <a:buFontTx/>
              <a:buNone/>
              <a:tabLst/>
            </a:pPr>
            <a:r>
              <a:rPr lang="en-US" altLang="zh-CN" sz="3600" spc="24" dirty="0">
                <a:solidFill>
                  <a:srgbClr val="765D4A"/>
                </a:solidFill>
                <a:latin typeface="宋体" panose="02010600030101010101" pitchFamily="2" charset="-122"/>
                <a:ea typeface="宋体" panose="02010600030101010101" pitchFamily="2" charset="-122"/>
              </a:rPr>
              <a:t>2</a:t>
            </a:r>
            <a:r>
              <a:rPr lang="zh-CN" altLang="en-US" sz="3600" spc="24" dirty="0">
                <a:solidFill>
                  <a:srgbClr val="765D4A"/>
                </a:solidFill>
                <a:latin typeface="宋体" panose="02010600030101010101" pitchFamily="2" charset="-122"/>
                <a:ea typeface="宋体" panose="02010600030101010101" pitchFamily="2" charset="-122"/>
              </a:rPr>
              <a:t>、 对特征集进行运算操作，并通过曲线图进行展示发现：</a:t>
            </a:r>
            <a:endParaRPr lang="en-US" altLang="zh-CN" sz="3600" spc="24" dirty="0">
              <a:solidFill>
                <a:srgbClr val="765D4A"/>
              </a:solidFill>
              <a:latin typeface="宋体" panose="02010600030101010101" pitchFamily="2" charset="-122"/>
              <a:ea typeface="宋体" panose="02010600030101010101" pitchFamily="2" charset="-122"/>
            </a:endParaRPr>
          </a:p>
          <a:p>
            <a:pPr marL="0" marR="0" indent="0" algn="l" defTabSz="2438400" rtl="0" fontAlgn="auto" latinLnBrk="0" hangingPunct="0">
              <a:lnSpc>
                <a:spcPct val="90000"/>
              </a:lnSpc>
              <a:spcBef>
                <a:spcPts val="0"/>
              </a:spcBef>
              <a:spcAft>
                <a:spcPts val="0"/>
              </a:spcAft>
              <a:buClrTx/>
              <a:buSzTx/>
              <a:buFontTx/>
              <a:buNone/>
              <a:tabLst/>
            </a:pPr>
            <a:r>
              <a:rPr lang="zh-CN" altLang="en-US" sz="3600" spc="24" dirty="0">
                <a:solidFill>
                  <a:srgbClr val="765D4A"/>
                </a:solidFill>
                <a:latin typeface="宋体" panose="02010600030101010101" pitchFamily="2" charset="-122"/>
                <a:ea typeface="宋体" panose="02010600030101010101" pitchFamily="2" charset="-122"/>
              </a:rPr>
              <a:t>基金间净值收益率的距离值及其累计值距离对基金相关性的拟合程度较高（如下图所示），因此，可认为基金间净值收益率的距离值及其累计值是两组重要特征。</a:t>
            </a:r>
          </a:p>
        </p:txBody>
      </p:sp>
      <p:pic>
        <p:nvPicPr>
          <p:cNvPr id="4" name="图片 3">
            <a:extLst>
              <a:ext uri="{FF2B5EF4-FFF2-40B4-BE49-F238E27FC236}">
                <a16:creationId xmlns:a16="http://schemas.microsoft.com/office/drawing/2014/main" id="{73984DCA-3F16-DA05-6659-1B95A7AC3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931" y="7352522"/>
            <a:ext cx="22009753" cy="5430417"/>
          </a:xfrm>
          <a:prstGeom prst="rect">
            <a:avLst/>
          </a:prstGeom>
        </p:spPr>
      </p:pic>
      <p:sp>
        <p:nvSpPr>
          <p:cNvPr id="5" name="Circle">
            <a:extLst>
              <a:ext uri="{FF2B5EF4-FFF2-40B4-BE49-F238E27FC236}">
                <a16:creationId xmlns:a16="http://schemas.microsoft.com/office/drawing/2014/main" id="{99DB7EA4-A4FE-F6D0-56A7-69F179219350}"/>
              </a:ext>
            </a:extLst>
          </p:cNvPr>
          <p:cNvSpPr/>
          <p:nvPr/>
        </p:nvSpPr>
        <p:spPr>
          <a:xfrm>
            <a:off x="23233224" y="3079103"/>
            <a:ext cx="877374" cy="858415"/>
          </a:xfrm>
          <a:prstGeom prst="ellipse">
            <a:avLst/>
          </a:prstGeom>
          <a:solidFill>
            <a:srgbClr val="E8BF6A">
              <a:alpha val="85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4D5C7"/>
        </a:solidFill>
        <a:effectLst/>
      </p:bgPr>
    </p:bg>
    <p:spTree>
      <p:nvGrpSpPr>
        <p:cNvPr id="1" name=""/>
        <p:cNvGrpSpPr/>
        <p:nvPr/>
      </p:nvGrpSpPr>
      <p:grpSpPr>
        <a:xfrm>
          <a:off x="0" y="0"/>
          <a:ext cx="0" cy="0"/>
          <a:chOff x="0" y="0"/>
          <a:chExt cx="0" cy="0"/>
        </a:xfrm>
      </p:grpSpPr>
      <p:sp>
        <p:nvSpPr>
          <p:cNvPr id="2" name="Circle">
            <a:extLst>
              <a:ext uri="{FF2B5EF4-FFF2-40B4-BE49-F238E27FC236}">
                <a16:creationId xmlns:a16="http://schemas.microsoft.com/office/drawing/2014/main" id="{08211D81-4D65-2281-2AF0-3AE1AD92593C}"/>
              </a:ext>
            </a:extLst>
          </p:cNvPr>
          <p:cNvSpPr/>
          <p:nvPr/>
        </p:nvSpPr>
        <p:spPr>
          <a:xfrm>
            <a:off x="522514" y="503854"/>
            <a:ext cx="877374" cy="858415"/>
          </a:xfrm>
          <a:prstGeom prst="ellipse">
            <a:avLst/>
          </a:prstGeom>
          <a:solidFill>
            <a:srgbClr val="E8BF6A">
              <a:alpha val="85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 name="Circle">
            <a:extLst>
              <a:ext uri="{FF2B5EF4-FFF2-40B4-BE49-F238E27FC236}">
                <a16:creationId xmlns:a16="http://schemas.microsoft.com/office/drawing/2014/main" id="{33B5B078-A9CF-0ECD-D24F-185F2722E40F}"/>
              </a:ext>
            </a:extLst>
          </p:cNvPr>
          <p:cNvSpPr/>
          <p:nvPr/>
        </p:nvSpPr>
        <p:spPr>
          <a:xfrm>
            <a:off x="22219150" y="11586509"/>
            <a:ext cx="1863308" cy="1812249"/>
          </a:xfrm>
          <a:prstGeom prst="ellipse">
            <a:avLst/>
          </a:prstGeom>
          <a:solidFill>
            <a:srgbClr val="E8BF6A">
              <a:alpha val="85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4" name="文本框 3">
            <a:extLst>
              <a:ext uri="{FF2B5EF4-FFF2-40B4-BE49-F238E27FC236}">
                <a16:creationId xmlns:a16="http://schemas.microsoft.com/office/drawing/2014/main" id="{C942EA05-3481-0EA2-CB16-8CB1A40B6909}"/>
              </a:ext>
            </a:extLst>
          </p:cNvPr>
          <p:cNvSpPr txBox="1"/>
          <p:nvPr/>
        </p:nvSpPr>
        <p:spPr>
          <a:xfrm>
            <a:off x="1828800" y="1657386"/>
            <a:ext cx="14593078" cy="20969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zh-CN" sz="3600" spc="24" dirty="0">
                <a:solidFill>
                  <a:srgbClr val="765D4A"/>
                </a:solidFill>
                <a:latin typeface="宋体" panose="02010600030101010101" pitchFamily="2" charset="-122"/>
                <a:ea typeface="宋体" panose="02010600030101010101" pitchFamily="2" charset="-122"/>
              </a:rPr>
              <a:t>3</a:t>
            </a:r>
            <a:r>
              <a:rPr lang="zh-CN" altLang="en-US" sz="3600" spc="24" dirty="0">
                <a:solidFill>
                  <a:srgbClr val="765D4A"/>
                </a:solidFill>
                <a:latin typeface="宋体" panose="02010600030101010101" pitchFamily="2" charset="-122"/>
                <a:ea typeface="宋体" panose="02010600030101010101" pitchFamily="2" charset="-122"/>
              </a:rPr>
              <a:t>、 对目标数据集进行数据描述性探索，通过</a:t>
            </a:r>
            <a:r>
              <a:rPr lang="en-US" altLang="zh-CN" sz="3600" spc="24" dirty="0">
                <a:solidFill>
                  <a:srgbClr val="765D4A"/>
                </a:solidFill>
                <a:latin typeface="宋体" panose="02010600030101010101" pitchFamily="2" charset="-122"/>
                <a:ea typeface="宋体" panose="02010600030101010101" pitchFamily="2" charset="-122"/>
              </a:rPr>
              <a:t>mean\25%\50%\75%</a:t>
            </a:r>
            <a:r>
              <a:rPr lang="zh-CN" altLang="en-US" sz="3600" spc="24" dirty="0">
                <a:solidFill>
                  <a:srgbClr val="765D4A"/>
                </a:solidFill>
                <a:latin typeface="宋体" panose="02010600030101010101" pitchFamily="2" charset="-122"/>
                <a:ea typeface="宋体" panose="02010600030101010101" pitchFamily="2" charset="-122"/>
              </a:rPr>
              <a:t>位数可以看出不同基金对的相关行存在一种比例的关系。</a:t>
            </a:r>
            <a:endParaRPr lang="en-US" altLang="zh-CN" sz="3600" spc="24" dirty="0">
              <a:solidFill>
                <a:srgbClr val="765D4A"/>
              </a:solidFill>
              <a:latin typeface="宋体" panose="02010600030101010101" pitchFamily="2" charset="-122"/>
              <a:ea typeface="宋体" panose="02010600030101010101" pitchFamily="2" charset="-122"/>
            </a:endParaRPr>
          </a:p>
          <a:p>
            <a:pPr marL="0" marR="0" indent="0" algn="l" defTabSz="2438400" rtl="0" fontAlgn="auto" latinLnBrk="0" hangingPunct="0">
              <a:lnSpc>
                <a:spcPct val="90000"/>
              </a:lnSpc>
              <a:spcBef>
                <a:spcPts val="0"/>
              </a:spcBef>
              <a:spcAft>
                <a:spcPts val="0"/>
              </a:spcAft>
              <a:buClrTx/>
              <a:buSzTx/>
              <a:buFontTx/>
              <a:buNone/>
              <a:tabLst/>
            </a:pPr>
            <a:r>
              <a:rPr lang="zh-CN" altLang="en-US" sz="3600" spc="24" dirty="0">
                <a:solidFill>
                  <a:srgbClr val="765D4A"/>
                </a:solidFill>
                <a:latin typeface="宋体" panose="02010600030101010101" pitchFamily="2" charset="-122"/>
                <a:ea typeface="宋体" panose="02010600030101010101" pitchFamily="2" charset="-122"/>
              </a:rPr>
              <a:t>因此，可认为目标数据的描述性数据能为接下来的预测模型提供一定的支撑作用。</a:t>
            </a:r>
          </a:p>
        </p:txBody>
      </p:sp>
      <p:pic>
        <p:nvPicPr>
          <p:cNvPr id="6" name="图片 5">
            <a:extLst>
              <a:ext uri="{FF2B5EF4-FFF2-40B4-BE49-F238E27FC236}">
                <a16:creationId xmlns:a16="http://schemas.microsoft.com/office/drawing/2014/main" id="{A1A23FF0-7696-E424-17FC-B66D0632B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500" y="3953461"/>
            <a:ext cx="20121195" cy="5205738"/>
          </a:xfrm>
          <a:prstGeom prst="rect">
            <a:avLst/>
          </a:prstGeom>
        </p:spPr>
      </p:pic>
      <p:sp>
        <p:nvSpPr>
          <p:cNvPr id="7" name="文本框 6">
            <a:extLst>
              <a:ext uri="{FF2B5EF4-FFF2-40B4-BE49-F238E27FC236}">
                <a16:creationId xmlns:a16="http://schemas.microsoft.com/office/drawing/2014/main" id="{2DB56E93-419D-0EFE-AB87-3E32C5B44C61}"/>
              </a:ext>
            </a:extLst>
          </p:cNvPr>
          <p:cNvSpPr txBox="1"/>
          <p:nvPr/>
        </p:nvSpPr>
        <p:spPr>
          <a:xfrm>
            <a:off x="1586500" y="10344054"/>
            <a:ext cx="15712751" cy="1099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sz="3600" b="1" spc="24" dirty="0">
                <a:solidFill>
                  <a:srgbClr val="765D4A"/>
                </a:solidFill>
                <a:latin typeface="宋体" panose="02010600030101010101" pitchFamily="2" charset="-122"/>
                <a:ea typeface="宋体" panose="02010600030101010101" pitchFamily="2" charset="-122"/>
              </a:rPr>
              <a:t>小结：</a:t>
            </a:r>
            <a:r>
              <a:rPr lang="zh-CN" altLang="en-US" sz="3600" spc="24" dirty="0">
                <a:solidFill>
                  <a:srgbClr val="765D4A"/>
                </a:solidFill>
                <a:latin typeface="宋体" panose="02010600030101010101" pitchFamily="2" charset="-122"/>
                <a:ea typeface="宋体" panose="02010600030101010101" pitchFamily="2" charset="-122"/>
              </a:rPr>
              <a:t>复权净值收益率相关性、基准收益率相关性、基金间净值收益率的距离值及其累计值、描述性数据是本次研究的重要特征</a:t>
            </a:r>
          </a:p>
        </p:txBody>
      </p:sp>
    </p:spTree>
    <p:extLst>
      <p:ext uri="{BB962C8B-B14F-4D97-AF65-F5344CB8AC3E}">
        <p14:creationId xmlns:p14="http://schemas.microsoft.com/office/powerpoint/2010/main" val="1675928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4D5C7"/>
        </a:solidFill>
        <a:effectLst/>
      </p:bgPr>
    </p:bg>
    <p:spTree>
      <p:nvGrpSpPr>
        <p:cNvPr id="1" name=""/>
        <p:cNvGrpSpPr/>
        <p:nvPr/>
      </p:nvGrpSpPr>
      <p:grpSpPr>
        <a:xfrm>
          <a:off x="0" y="0"/>
          <a:ext cx="0" cy="0"/>
          <a:chOff x="0" y="0"/>
          <a:chExt cx="0" cy="0"/>
        </a:xfrm>
      </p:grpSpPr>
      <p:sp>
        <p:nvSpPr>
          <p:cNvPr id="212" name="Circle"/>
          <p:cNvSpPr/>
          <p:nvPr/>
        </p:nvSpPr>
        <p:spPr>
          <a:xfrm>
            <a:off x="11044038" y="4424151"/>
            <a:ext cx="2295922" cy="2295922"/>
          </a:xfrm>
          <a:prstGeom prst="ellipse">
            <a:avLst/>
          </a:prstGeom>
          <a:solidFill>
            <a:srgbClr val="E8BF6A">
              <a:alpha val="85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13" name="analysis"/>
          <p:cNvSpPr txBox="1"/>
          <p:nvPr/>
        </p:nvSpPr>
        <p:spPr>
          <a:xfrm>
            <a:off x="8109054" y="4124491"/>
            <a:ext cx="9733435" cy="2595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5000">
                <a:solidFill>
                  <a:srgbClr val="393433"/>
                </a:solidFill>
                <a:latin typeface="Quicksand Light"/>
                <a:ea typeface="Quicksand Light"/>
                <a:cs typeface="Quicksand Light"/>
                <a:sym typeface="Quicksand Light"/>
              </a:defRPr>
            </a:lvl1pPr>
          </a:lstStyle>
          <a:p>
            <a:r>
              <a:rPr lang="zh-CN" altLang="en-US" sz="18000" dirty="0">
                <a:latin typeface="演示悠然小楷" panose="00000500000000000000" pitchFamily="2" charset="-122"/>
                <a:ea typeface="演示悠然小楷" panose="00000500000000000000" pitchFamily="2" charset="-122"/>
              </a:rPr>
              <a:t>特征工程 </a:t>
            </a:r>
          </a:p>
        </p:txBody>
      </p:sp>
      <p:sp>
        <p:nvSpPr>
          <p:cNvPr id="214" name="/ the them of this presentation is about Curve /"/>
          <p:cNvSpPr txBox="1"/>
          <p:nvPr/>
        </p:nvSpPr>
        <p:spPr>
          <a:xfrm>
            <a:off x="8842654" y="7041945"/>
            <a:ext cx="6698692" cy="434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pc="24">
                <a:solidFill>
                  <a:srgbClr val="765D4A"/>
                </a:solidFill>
                <a:latin typeface="Quicksand Light"/>
                <a:ea typeface="Quicksand Light"/>
                <a:cs typeface="Quicksand Light"/>
                <a:sym typeface="Quicksand Light"/>
              </a:defRPr>
            </a:lvl1pPr>
          </a:lstStyle>
          <a:p>
            <a:r>
              <a:rPr lang="en-US" altLang="zh-CN" dirty="0"/>
              <a:t>/ the them of this theme is about the engineering / </a:t>
            </a:r>
          </a:p>
        </p:txBody>
      </p:sp>
    </p:spTree>
    <p:extLst>
      <p:ext uri="{BB962C8B-B14F-4D97-AF65-F5344CB8AC3E}">
        <p14:creationId xmlns:p14="http://schemas.microsoft.com/office/powerpoint/2010/main" val="888947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4D5C7"/>
        </a:solidFill>
        <a:effectLst/>
      </p:bgPr>
    </p:bg>
    <p:spTree>
      <p:nvGrpSpPr>
        <p:cNvPr id="1" name=""/>
        <p:cNvGrpSpPr/>
        <p:nvPr/>
      </p:nvGrpSpPr>
      <p:grpSpPr>
        <a:xfrm>
          <a:off x="0" y="0"/>
          <a:ext cx="0" cy="0"/>
          <a:chOff x="0" y="0"/>
          <a:chExt cx="0" cy="0"/>
        </a:xfrm>
      </p:grpSpPr>
      <p:sp>
        <p:nvSpPr>
          <p:cNvPr id="227" name="Circle"/>
          <p:cNvSpPr/>
          <p:nvPr/>
        </p:nvSpPr>
        <p:spPr>
          <a:xfrm>
            <a:off x="959773" y="6605543"/>
            <a:ext cx="1336041" cy="1336041"/>
          </a:xfrm>
          <a:prstGeom prst="ellipse">
            <a:avLst/>
          </a:prstGeom>
          <a:solidFill>
            <a:srgbClr val="E8BF6A">
              <a:alpha val="85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28" name="Circle"/>
          <p:cNvSpPr/>
          <p:nvPr/>
        </p:nvSpPr>
        <p:spPr>
          <a:xfrm>
            <a:off x="959773" y="9009713"/>
            <a:ext cx="1336041" cy="1336041"/>
          </a:xfrm>
          <a:prstGeom prst="ellipse">
            <a:avLst/>
          </a:prstGeom>
          <a:solidFill>
            <a:srgbClr val="E8BF6A">
              <a:alpha val="85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29" name="Circle"/>
          <p:cNvSpPr/>
          <p:nvPr/>
        </p:nvSpPr>
        <p:spPr>
          <a:xfrm>
            <a:off x="959773" y="3839413"/>
            <a:ext cx="1336041" cy="1336041"/>
          </a:xfrm>
          <a:prstGeom prst="ellipse">
            <a:avLst/>
          </a:prstGeom>
          <a:solidFill>
            <a:srgbClr val="E8BF6A">
              <a:alpha val="85000"/>
            </a:srgbClr>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30" name="The them of this presentation is about Curve. And please put your content here to give the audience a break view of this part."/>
          <p:cNvSpPr txBox="1"/>
          <p:nvPr/>
        </p:nvSpPr>
        <p:spPr>
          <a:xfrm>
            <a:off x="1554964" y="9009713"/>
            <a:ext cx="20565325" cy="15411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just">
              <a:lnSpc>
                <a:spcPct val="130000"/>
              </a:lnSpc>
              <a:defRPr spc="24">
                <a:solidFill>
                  <a:srgbClr val="765D4A"/>
                </a:solidFill>
                <a:latin typeface="FZLanTingHeiS-UL-GB"/>
                <a:ea typeface="FZLanTingHeiS-UL-GB"/>
                <a:cs typeface="FZLanTingHeiS-UL-GB"/>
                <a:sym typeface="FZLanTingHeiS-UL-GB"/>
              </a:defRPr>
            </a:lvl1pPr>
          </a:lstStyle>
          <a:p>
            <a:pPr marL="0" marR="0" lvl="0" indent="0" algn="l" defTabSz="2438400" rtl="0" eaLnBrk="1" fontAlgn="auto" latinLnBrk="0" hangingPunct="0">
              <a:lnSpc>
                <a:spcPct val="90000"/>
              </a:lnSpc>
              <a:spcBef>
                <a:spcPts val="0"/>
              </a:spcBef>
              <a:spcAft>
                <a:spcPts val="0"/>
              </a:spcAft>
              <a:buClrTx/>
              <a:buSzTx/>
              <a:buFontTx/>
              <a:buNone/>
              <a:tabLst/>
              <a:defRPr/>
            </a:pPr>
            <a:r>
              <a:rPr lang="en-US" altLang="zh-CN" sz="3600" dirty="0">
                <a:latin typeface="宋体" panose="02010600030101010101" pitchFamily="2" charset="-122"/>
                <a:ea typeface="宋体" panose="02010600030101010101" pitchFamily="2" charset="-122"/>
                <a:sym typeface="Canela Text Regular"/>
              </a:rPr>
              <a:t>3</a:t>
            </a:r>
            <a:r>
              <a:rPr lang="zh-CN" altLang="en-US" sz="3600" dirty="0">
                <a:latin typeface="宋体" panose="02010600030101010101" pitchFamily="2" charset="-122"/>
                <a:ea typeface="宋体" panose="02010600030101010101" pitchFamily="2" charset="-122"/>
                <a:sym typeface="Canela Text Regular"/>
              </a:rPr>
              <a:t>、提取一定时间区间内的基金间每天的净值收益率距离值，并计算其距离值之和（融合成</a:t>
            </a:r>
            <a:r>
              <a:rPr lang="en-US" altLang="zh-CN" sz="3600" dirty="0">
                <a:latin typeface="宋体" panose="02010600030101010101" pitchFamily="2" charset="-122"/>
                <a:ea typeface="宋体" panose="02010600030101010101" pitchFamily="2" charset="-122"/>
                <a:sym typeface="Canela Text Regular"/>
              </a:rPr>
              <a:t>1</a:t>
            </a:r>
            <a:r>
              <a:rPr lang="zh-CN" altLang="en-US" sz="3600" dirty="0">
                <a:latin typeface="宋体" panose="02010600030101010101" pitchFamily="2" charset="-122"/>
                <a:ea typeface="宋体" panose="02010600030101010101" pitchFamily="2" charset="-122"/>
                <a:sym typeface="Canela Text Regular"/>
              </a:rPr>
              <a:t>列特征），经过尝试，确定提取</a:t>
            </a:r>
            <a:r>
              <a:rPr lang="en-US" altLang="zh-CN" sz="3600" dirty="0">
                <a:latin typeface="宋体" panose="02010600030101010101" pitchFamily="2" charset="-122"/>
                <a:ea typeface="宋体" panose="02010600030101010101" pitchFamily="2" charset="-122"/>
                <a:sym typeface="Canela Text Regular"/>
              </a:rPr>
              <a:t>【0-5</a:t>
            </a:r>
            <a:r>
              <a:rPr lang="zh-CN" altLang="en-US" sz="3600" dirty="0">
                <a:latin typeface="宋体" panose="02010600030101010101" pitchFamily="2" charset="-122"/>
                <a:ea typeface="宋体" panose="02010600030101010101" pitchFamily="2" charset="-122"/>
                <a:sym typeface="Canela Text Regular"/>
              </a:rPr>
              <a:t>天，</a:t>
            </a:r>
            <a:r>
              <a:rPr lang="en-US" altLang="zh-CN" sz="3600" dirty="0">
                <a:latin typeface="宋体" panose="02010600030101010101" pitchFamily="2" charset="-122"/>
                <a:ea typeface="宋体" panose="02010600030101010101" pitchFamily="2" charset="-122"/>
                <a:sym typeface="Canela Text Regular"/>
              </a:rPr>
              <a:t>0-30</a:t>
            </a:r>
            <a:r>
              <a:rPr lang="zh-CN" altLang="en-US" sz="3600" dirty="0">
                <a:latin typeface="宋体" panose="02010600030101010101" pitchFamily="2" charset="-122"/>
                <a:ea typeface="宋体" panose="02010600030101010101" pitchFamily="2" charset="-122"/>
                <a:sym typeface="Canela Text Regular"/>
              </a:rPr>
              <a:t>天，</a:t>
            </a:r>
            <a:r>
              <a:rPr lang="en-US" altLang="zh-CN" sz="3600" dirty="0">
                <a:latin typeface="宋体" panose="02010600030101010101" pitchFamily="2" charset="-122"/>
                <a:ea typeface="宋体" panose="02010600030101010101" pitchFamily="2" charset="-122"/>
                <a:sym typeface="Canela Text Regular"/>
              </a:rPr>
              <a:t>0-60</a:t>
            </a:r>
            <a:r>
              <a:rPr lang="zh-CN" altLang="en-US" sz="3600" dirty="0">
                <a:latin typeface="宋体" panose="02010600030101010101" pitchFamily="2" charset="-122"/>
                <a:ea typeface="宋体" panose="02010600030101010101" pitchFamily="2" charset="-122"/>
                <a:sym typeface="Canela Text Regular"/>
              </a:rPr>
              <a:t>天，</a:t>
            </a:r>
            <a:r>
              <a:rPr lang="en-US" altLang="zh-CN" sz="3600" dirty="0">
                <a:latin typeface="宋体" panose="02010600030101010101" pitchFamily="2" charset="-122"/>
                <a:ea typeface="宋体" panose="02010600030101010101" pitchFamily="2" charset="-122"/>
                <a:sym typeface="Canela Text Regular"/>
              </a:rPr>
              <a:t>0-90</a:t>
            </a:r>
            <a:r>
              <a:rPr lang="zh-CN" altLang="en-US" sz="3600" dirty="0">
                <a:latin typeface="宋体" panose="02010600030101010101" pitchFamily="2" charset="-122"/>
                <a:ea typeface="宋体" panose="02010600030101010101" pitchFamily="2" charset="-122"/>
                <a:sym typeface="Canela Text Regular"/>
              </a:rPr>
              <a:t>天</a:t>
            </a:r>
            <a:r>
              <a:rPr lang="en-US" altLang="zh-CN" sz="3600" dirty="0">
                <a:latin typeface="宋体" panose="02010600030101010101" pitchFamily="2" charset="-122"/>
                <a:ea typeface="宋体" panose="02010600030101010101" pitchFamily="2" charset="-122"/>
                <a:sym typeface="Canela Text Regular"/>
              </a:rPr>
              <a:t>】</a:t>
            </a:r>
            <a:r>
              <a:rPr lang="zh-CN" altLang="en-US" sz="3600" dirty="0">
                <a:latin typeface="宋体" panose="02010600030101010101" pitchFamily="2" charset="-122"/>
                <a:ea typeface="宋体" panose="02010600030101010101" pitchFamily="2" charset="-122"/>
                <a:sym typeface="Canela Text Regular"/>
              </a:rPr>
              <a:t>的净值收益率距离值之和作为特征</a:t>
            </a:r>
          </a:p>
          <a:p>
            <a:r>
              <a:rPr lang="en-US" dirty="0"/>
              <a:t>. </a:t>
            </a:r>
          </a:p>
        </p:txBody>
      </p:sp>
      <p:sp>
        <p:nvSpPr>
          <p:cNvPr id="231" name="The them of this presentation is about Curve. And please put your content here to give the audience a break view of this part."/>
          <p:cNvSpPr txBox="1"/>
          <p:nvPr/>
        </p:nvSpPr>
        <p:spPr>
          <a:xfrm>
            <a:off x="1627793" y="3500673"/>
            <a:ext cx="19308284" cy="216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just">
              <a:lnSpc>
                <a:spcPct val="130000"/>
              </a:lnSpc>
              <a:defRPr spc="24">
                <a:solidFill>
                  <a:srgbClr val="765D4A"/>
                </a:solidFill>
                <a:latin typeface="FZLanTingHeiS-UL-GB"/>
                <a:ea typeface="FZLanTingHeiS-UL-GB"/>
                <a:cs typeface="FZLanTingHeiS-UL-GB"/>
                <a:sym typeface="FZLanTingHeiS-UL-GB"/>
              </a:defRPr>
            </a:lvl1pPr>
          </a:lstStyle>
          <a:p>
            <a:pPr algn="l"/>
            <a:r>
              <a:rPr lang="en-US" altLang="zh-CN" sz="3600" dirty="0">
                <a:latin typeface="宋体" panose="02010600030101010101" pitchFamily="2" charset="-122"/>
                <a:ea typeface="宋体" panose="02010600030101010101" pitchFamily="2" charset="-122"/>
                <a:sym typeface="Canela Text Regular"/>
              </a:rPr>
              <a:t>1</a:t>
            </a:r>
            <a:r>
              <a:rPr lang="zh-CN" altLang="en-US" sz="3600" dirty="0">
                <a:latin typeface="宋体" panose="02010600030101010101" pitchFamily="2" charset="-122"/>
                <a:ea typeface="宋体" panose="02010600030101010101" pitchFamily="2" charset="-122"/>
                <a:sym typeface="Canela Text Regular"/>
              </a:rPr>
              <a:t>、对数据按一定的时间区间提取复权净值收益率相关性、基准收益率相关性、基金间净值收益率的距离累计值及其相关性等</a:t>
            </a:r>
            <a:r>
              <a:rPr lang="en-US" altLang="zh-CN" sz="3600" dirty="0">
                <a:latin typeface="宋体" panose="02010600030101010101" pitchFamily="2" charset="-122"/>
                <a:ea typeface="宋体" panose="02010600030101010101" pitchFamily="2" charset="-122"/>
                <a:sym typeface="Canela Text Regular"/>
              </a:rPr>
              <a:t>4</a:t>
            </a:r>
            <a:r>
              <a:rPr lang="zh-CN" altLang="en-US" sz="3600" dirty="0">
                <a:latin typeface="宋体" panose="02010600030101010101" pitchFamily="2" charset="-122"/>
                <a:ea typeface="宋体" panose="02010600030101010101" pitchFamily="2" charset="-122"/>
                <a:sym typeface="Canela Text Regular"/>
              </a:rPr>
              <a:t>组特征数据。通过测试，最终确定每间隔</a:t>
            </a:r>
            <a:r>
              <a:rPr lang="en-US" altLang="zh-CN" sz="3600" dirty="0">
                <a:latin typeface="宋体" panose="02010600030101010101" pitchFamily="2" charset="-122"/>
                <a:ea typeface="宋体" panose="02010600030101010101" pitchFamily="2" charset="-122"/>
                <a:sym typeface="Canela Text Regular"/>
              </a:rPr>
              <a:t>20</a:t>
            </a:r>
            <a:r>
              <a:rPr lang="zh-CN" altLang="en-US" sz="3600" dirty="0">
                <a:latin typeface="宋体" panose="02010600030101010101" pitchFamily="2" charset="-122"/>
                <a:ea typeface="宋体" panose="02010600030101010101" pitchFamily="2" charset="-122"/>
                <a:sym typeface="Canela Text Regular"/>
              </a:rPr>
              <a:t>天提取特征数据，共提取</a:t>
            </a:r>
            <a:r>
              <a:rPr lang="en-US" altLang="zh-CN" sz="3600" dirty="0">
                <a:latin typeface="宋体" panose="02010600030101010101" pitchFamily="2" charset="-122"/>
                <a:ea typeface="宋体" panose="02010600030101010101" pitchFamily="2" charset="-122"/>
                <a:sym typeface="Canela Text Regular"/>
              </a:rPr>
              <a:t>20</a:t>
            </a:r>
            <a:r>
              <a:rPr lang="zh-CN" altLang="en-US" sz="3600" dirty="0">
                <a:latin typeface="宋体" panose="02010600030101010101" pitchFamily="2" charset="-122"/>
                <a:ea typeface="宋体" panose="02010600030101010101" pitchFamily="2" charset="-122"/>
                <a:sym typeface="Canela Text Regular"/>
              </a:rPr>
              <a:t>次。（即提取</a:t>
            </a:r>
            <a:r>
              <a:rPr lang="en-US" altLang="zh-CN" sz="3600" dirty="0">
                <a:latin typeface="宋体" panose="02010600030101010101" pitchFamily="2" charset="-122"/>
                <a:ea typeface="宋体" panose="02010600030101010101" pitchFamily="2" charset="-122"/>
                <a:sym typeface="Canela Text Regular"/>
              </a:rPr>
              <a:t>0-20</a:t>
            </a:r>
            <a:r>
              <a:rPr lang="zh-CN" altLang="en-US" sz="3600" dirty="0">
                <a:latin typeface="宋体" panose="02010600030101010101" pitchFamily="2" charset="-122"/>
                <a:ea typeface="宋体" panose="02010600030101010101" pitchFamily="2" charset="-122"/>
                <a:sym typeface="Canela Text Regular"/>
              </a:rPr>
              <a:t>天、</a:t>
            </a:r>
            <a:r>
              <a:rPr lang="en-US" altLang="zh-CN" sz="3600" dirty="0">
                <a:latin typeface="宋体" panose="02010600030101010101" pitchFamily="2" charset="-122"/>
                <a:ea typeface="宋体" panose="02010600030101010101" pitchFamily="2" charset="-122"/>
                <a:sym typeface="Canela Text Regular"/>
              </a:rPr>
              <a:t>0-40</a:t>
            </a:r>
            <a:r>
              <a:rPr lang="zh-CN" altLang="en-US" sz="3600" dirty="0">
                <a:latin typeface="宋体" panose="02010600030101010101" pitchFamily="2" charset="-122"/>
                <a:ea typeface="宋体" panose="02010600030101010101" pitchFamily="2" charset="-122"/>
                <a:sym typeface="Canela Text Regular"/>
              </a:rPr>
              <a:t>天</a:t>
            </a:r>
            <a:r>
              <a:rPr lang="en-US" altLang="zh-CN" sz="3600" dirty="0">
                <a:latin typeface="宋体" panose="02010600030101010101" pitchFamily="2" charset="-122"/>
                <a:ea typeface="宋体" panose="02010600030101010101" pitchFamily="2" charset="-122"/>
                <a:sym typeface="Canela Text Regular"/>
              </a:rPr>
              <a:t>……0-400</a:t>
            </a:r>
            <a:r>
              <a:rPr lang="zh-CN" altLang="en-US" sz="3600" dirty="0">
                <a:latin typeface="宋体" panose="02010600030101010101" pitchFamily="2" charset="-122"/>
                <a:ea typeface="宋体" panose="02010600030101010101" pitchFamily="2" charset="-122"/>
                <a:sym typeface="Canela Text Regular"/>
              </a:rPr>
              <a:t>天的特征数据）</a:t>
            </a:r>
          </a:p>
        </p:txBody>
      </p:sp>
      <p:sp>
        <p:nvSpPr>
          <p:cNvPr id="233" name="The them of this presentation is about Curve. And please put your content here to give the audience a break view of this part."/>
          <p:cNvSpPr txBox="1"/>
          <p:nvPr/>
        </p:nvSpPr>
        <p:spPr>
          <a:xfrm>
            <a:off x="1554964" y="6972968"/>
            <a:ext cx="18281917" cy="601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just">
              <a:lnSpc>
                <a:spcPct val="130000"/>
              </a:lnSpc>
              <a:defRPr spc="24">
                <a:solidFill>
                  <a:srgbClr val="765D4A"/>
                </a:solidFill>
                <a:latin typeface="FZLanTingHeiS-UL-GB"/>
                <a:ea typeface="FZLanTingHeiS-UL-GB"/>
                <a:cs typeface="FZLanTingHeiS-UL-GB"/>
                <a:sym typeface="FZLanTingHeiS-UL-GB"/>
              </a:defRPr>
            </a:lvl1pPr>
          </a:lstStyle>
          <a:p>
            <a:pPr marL="0" marR="0" lvl="0" indent="0" algn="l" defTabSz="2438400" rtl="0" eaLnBrk="1" fontAlgn="auto" latinLnBrk="0" hangingPunct="0">
              <a:lnSpc>
                <a:spcPct val="90000"/>
              </a:lnSpc>
              <a:spcBef>
                <a:spcPts val="0"/>
              </a:spcBef>
              <a:spcAft>
                <a:spcPts val="0"/>
              </a:spcAft>
              <a:buClrTx/>
              <a:buSzTx/>
              <a:buFontTx/>
              <a:buNone/>
              <a:tabLst/>
              <a:defRPr/>
            </a:pPr>
            <a:r>
              <a:rPr lang="en-US" altLang="zh-CN" sz="3600" dirty="0">
                <a:latin typeface="宋体" panose="02010600030101010101" pitchFamily="2" charset="-122"/>
                <a:ea typeface="宋体" panose="02010600030101010101" pitchFamily="2" charset="-122"/>
                <a:sym typeface="Canela Text Regular"/>
              </a:rPr>
              <a:t>2</a:t>
            </a:r>
            <a:r>
              <a:rPr lang="zh-CN" altLang="en-US" sz="3600" dirty="0">
                <a:latin typeface="宋体" panose="02010600030101010101" pitchFamily="2" charset="-122"/>
                <a:ea typeface="宋体" panose="02010600030101010101" pitchFamily="2" charset="-122"/>
                <a:sym typeface="Canela Text Regular"/>
              </a:rPr>
              <a:t>、计算目标集全部天数的</a:t>
            </a:r>
            <a:r>
              <a:rPr lang="en-US" altLang="zh-CN" sz="3600" dirty="0">
                <a:latin typeface="宋体" panose="02010600030101010101" pitchFamily="2" charset="-122"/>
                <a:ea typeface="宋体" panose="02010600030101010101" pitchFamily="2" charset="-122"/>
                <a:sym typeface="Canela Text Regular"/>
              </a:rPr>
              <a:t>mean\25%\50%\75%</a:t>
            </a:r>
            <a:r>
              <a:rPr lang="zh-CN" altLang="en-US" sz="3600" dirty="0">
                <a:latin typeface="宋体" panose="02010600030101010101" pitchFamily="2" charset="-122"/>
                <a:ea typeface="宋体" panose="02010600030101010101" pitchFamily="2" charset="-122"/>
                <a:sym typeface="Canela Text Regular"/>
              </a:rPr>
              <a:t>数值，作为特征数据，共</a:t>
            </a:r>
            <a:r>
              <a:rPr lang="en-US" altLang="zh-CN" sz="3600" dirty="0">
                <a:latin typeface="宋体" panose="02010600030101010101" pitchFamily="2" charset="-122"/>
                <a:ea typeface="宋体" panose="02010600030101010101" pitchFamily="2" charset="-122"/>
                <a:sym typeface="Canela Text Regular"/>
              </a:rPr>
              <a:t>4</a:t>
            </a:r>
            <a:r>
              <a:rPr lang="zh-CN" altLang="en-US" sz="3600" dirty="0">
                <a:latin typeface="宋体" panose="02010600030101010101" pitchFamily="2" charset="-122"/>
                <a:ea typeface="宋体" panose="02010600030101010101" pitchFamily="2" charset="-122"/>
                <a:sym typeface="Canela Text Regular"/>
              </a:rPr>
              <a:t>组特征数据</a:t>
            </a:r>
          </a:p>
        </p:txBody>
      </p:sp>
      <p:sp>
        <p:nvSpPr>
          <p:cNvPr id="2" name="the Curve">
            <a:extLst>
              <a:ext uri="{FF2B5EF4-FFF2-40B4-BE49-F238E27FC236}">
                <a16:creationId xmlns:a16="http://schemas.microsoft.com/office/drawing/2014/main" id="{E06F9C90-34B9-8B7B-C3B0-D3BB61FE1CC6}"/>
              </a:ext>
            </a:extLst>
          </p:cNvPr>
          <p:cNvSpPr txBox="1"/>
          <p:nvPr/>
        </p:nvSpPr>
        <p:spPr>
          <a:xfrm>
            <a:off x="8976996" y="680074"/>
            <a:ext cx="5873404" cy="1487587"/>
          </a:xfrm>
          <a:prstGeom prst="rect">
            <a:avLst/>
          </a:prstGeom>
          <a:ln w="12700">
            <a:noFill/>
            <a:miter lim="400000"/>
          </a:ln>
          <a:effectLst>
            <a:reflection blurRad="6350" stA="50000" endA="300" endPos="55000" dir="5400000" sy="-100000" algn="bl" rotWithShape="0"/>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0000">
                <a:solidFill>
                  <a:srgbClr val="393433"/>
                </a:solidFill>
                <a:latin typeface="Quicksand Light"/>
                <a:ea typeface="Quicksand Light"/>
                <a:cs typeface="Quicksand Light"/>
                <a:sym typeface="Quicksand Light"/>
              </a:defRPr>
            </a:pPr>
            <a:r>
              <a:rPr lang="zh-CN" altLang="en-US" sz="10000" dirty="0">
                <a:solidFill>
                  <a:srgbClr val="393433"/>
                </a:solidFill>
                <a:latin typeface="宋体" panose="02010600030101010101" pitchFamily="2" charset="-122"/>
                <a:ea typeface="宋体" panose="02010600030101010101" pitchFamily="2" charset="-122"/>
              </a:rPr>
              <a:t>特征工程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435</TotalTime>
  <Words>1095</Words>
  <Application>Microsoft Office PowerPoint</Application>
  <PresentationFormat>自定义</PresentationFormat>
  <Paragraphs>79</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Canela Bold</vt:lpstr>
      <vt:lpstr>Canela Deck Regular</vt:lpstr>
      <vt:lpstr>Canela Regular</vt:lpstr>
      <vt:lpstr>Canela Text Regular</vt:lpstr>
      <vt:lpstr>FZLanTingHeiS-UL-GB</vt:lpstr>
      <vt:lpstr>Graphik</vt:lpstr>
      <vt:lpstr>Graphik Medium</vt:lpstr>
      <vt:lpstr>Graphik Semibold</vt:lpstr>
      <vt:lpstr>Helvetica Neue</vt:lpstr>
      <vt:lpstr>Quicksand Light</vt:lpstr>
      <vt:lpstr>Quicksand Regular</vt:lpstr>
      <vt:lpstr>宋体</vt:lpstr>
      <vt:lpstr>演示悠然小楷</vt:lpstr>
      <vt:lpstr>23_ClassicWhite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TANG WUYAN</cp:lastModifiedBy>
  <cp:revision>10</cp:revision>
  <dcterms:modified xsi:type="dcterms:W3CDTF">2022-11-03T13:29:32Z</dcterms:modified>
</cp:coreProperties>
</file>