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
      <p:font typeface="Lato Black"/>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LatoBlack-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lack-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(高橋)</a:t>
            </a:r>
            <a:endParaRPr/>
          </a:p>
          <a:p>
            <a:pPr indent="0" lvl="0" marL="0" rtl="0" algn="l">
              <a:spcBef>
                <a:spcPts val="0"/>
              </a:spcBef>
              <a:spcAft>
                <a:spcPts val="0"/>
              </a:spcAft>
              <a:buNone/>
            </a:pPr>
            <a:r>
              <a:rPr lang="ja"/>
              <a:t>画面共有できておりますでしょうか。</a:t>
            </a:r>
            <a:endParaRPr>
              <a:solidFill>
                <a:schemeClr val="dk1"/>
              </a:solidFill>
            </a:endParaRPr>
          </a:p>
          <a:p>
            <a:pPr indent="0" lvl="0" marL="0" rtl="0" algn="l">
              <a:spcBef>
                <a:spcPts val="0"/>
              </a:spcBef>
              <a:spcAft>
                <a:spcPts val="0"/>
              </a:spcAft>
              <a:buNone/>
            </a:pPr>
            <a:r>
              <a:rPr lang="ja">
                <a:solidFill>
                  <a:schemeClr val="dk1"/>
                </a:solidFill>
              </a:rPr>
              <a:t>それでは、E組チーム1の発表を始めさせていただきます。</a:t>
            </a:r>
            <a:endParaRPr>
              <a:solidFill>
                <a:schemeClr val="dk1"/>
              </a:solidFill>
            </a:endParaRPr>
          </a:p>
          <a:p>
            <a:pPr indent="0" lvl="0" marL="0" rtl="0" algn="l">
              <a:spcBef>
                <a:spcPts val="0"/>
              </a:spcBef>
              <a:spcAft>
                <a:spcPts val="0"/>
              </a:spcAft>
              <a:buNone/>
            </a:pPr>
            <a:r>
              <a:rPr lang="ja">
                <a:solidFill>
                  <a:schemeClr val="dk1"/>
                </a:solidFill>
              </a:rPr>
              <a:t>メンバーは株式会社アカシック佐々木、株式会社テトラシステムデザイン大越、株式会社エフケイ・ジャパン鎌田、武居、高橋、原田です、よろしくお願いいたします。</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ja">
                <a:solidFill>
                  <a:schemeClr val="dk1"/>
                </a:solidFill>
              </a:rPr>
              <a:t>私たちのチームは、ユニフォーム受注管理システム KANDA UNIFORMの開発を行いました。</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885be390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885be390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(原田)</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続いて開発全体の良かった点です。</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まず、各々（おのおの）の能力を鑑みて（かんがみて）作業を割り当てることができました。</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個々に応じた作業に取り組んだことにより、同時購入機能や月別売り上げ機能の実装、デザインのこだわりやロゴの作成といった</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私たちのチームだけのオリジナリティが出せたと思います。</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また、全体の作業スピードが早く、プログラムを2日前の6/26に完成させることができました。</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要件を全体で共有し、外部設計書と内部設計書を早期に完成させ、</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製造や動作確認も予定よりも早く入ることができました。</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製造過程でも、適宜作業分担を行い、効率的に作業できたと思います。</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ja"/>
              <a:t>さらに、必須要件の機能実装が早々に完成したため、顧客からの要望もしっかりと取り入れることができました。</a:t>
            </a:r>
            <a:endParaRPr/>
          </a:p>
          <a:p>
            <a:pPr indent="0" lvl="0" marL="0" rtl="0" algn="l">
              <a:spcBef>
                <a:spcPts val="0"/>
              </a:spcBef>
              <a:spcAft>
                <a:spcPts val="0"/>
              </a:spcAft>
              <a:buNone/>
            </a:pPr>
            <a:r>
              <a:rPr lang="ja"/>
              <a:t>その結果、ユーザビリティを考慮したデザインや機能の追加を行うことができました。</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7c4f2f7b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7c4f2f7b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(原田)</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続いて反省点です。</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1つ目は「要件定義の打合せ後に、要件見直しの時間を設けなかった」点です。</a:t>
            </a:r>
            <a:endParaRPr>
              <a:solidFill>
                <a:schemeClr val="dk1"/>
              </a:solidFill>
            </a:endParaRPr>
          </a:p>
          <a:p>
            <a:pPr indent="0" lvl="0" marL="0" rtl="0" algn="l">
              <a:spcBef>
                <a:spcPts val="0"/>
              </a:spcBef>
              <a:spcAft>
                <a:spcPts val="0"/>
              </a:spcAft>
              <a:buNone/>
            </a:pPr>
            <a:r>
              <a:rPr lang="ja"/>
              <a:t>DB設計や機能の見直しが甘く、</a:t>
            </a:r>
            <a:r>
              <a:rPr lang="ja">
                <a:solidFill>
                  <a:schemeClr val="dk1"/>
                </a:solidFill>
              </a:rPr>
              <a:t>打合せ後に、</a:t>
            </a:r>
            <a:r>
              <a:rPr lang="ja"/>
              <a:t>機能の不足やDAOクラスの追記を余儀なくされました。</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ja">
                <a:solidFill>
                  <a:schemeClr val="dk1"/>
                </a:solidFill>
              </a:rPr>
              <a:t>2つ目は「製造開始時にDAOメソッドを共有しなかった」点です。</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製造工程の初めにDTO・DAOクラスを分担して作成したのですが、</a:t>
            </a:r>
            <a:br>
              <a:rPr lang="ja">
                <a:solidFill>
                  <a:schemeClr val="dk1"/>
                </a:solidFill>
              </a:rPr>
            </a:br>
            <a:r>
              <a:rPr lang="ja">
                <a:solidFill>
                  <a:schemeClr val="dk1"/>
                </a:solidFill>
              </a:rPr>
              <a:t>サーブレットを作成する際に、必要なメソッドや変数に不足が見つかりました。</a:t>
            </a:r>
            <a:br>
              <a:rPr lang="ja">
                <a:solidFill>
                  <a:schemeClr val="dk1"/>
                </a:solidFill>
              </a:rPr>
            </a:br>
            <a:r>
              <a:rPr lang="ja">
                <a:solidFill>
                  <a:schemeClr val="dk1"/>
                </a:solidFill>
              </a:rPr>
              <a:t>不足したものをDAOクラスに追記したため、非効率な部分があったと感じています。</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7c4f2f7b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7c4f2f7b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(佐々木)</a:t>
            </a:r>
            <a:endParaRPr/>
          </a:p>
          <a:p>
            <a:pPr indent="0" lvl="0" marL="0" rtl="0" algn="l">
              <a:spcBef>
                <a:spcPts val="0"/>
              </a:spcBef>
              <a:spcAft>
                <a:spcPts val="0"/>
              </a:spcAft>
              <a:buNone/>
            </a:pPr>
            <a:r>
              <a:rPr lang="ja"/>
              <a:t>続いて、苦労した点です。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1点目はページネーション機能の実装です。</a:t>
            </a:r>
            <a:endParaRPr/>
          </a:p>
          <a:p>
            <a:pPr indent="0" lvl="0" marL="0" rtl="0" algn="l">
              <a:spcBef>
                <a:spcPts val="0"/>
              </a:spcBef>
              <a:spcAft>
                <a:spcPts val="0"/>
              </a:spcAft>
              <a:buNone/>
            </a:pPr>
            <a:r>
              <a:rPr lang="ja"/>
              <a:t>受注一覧の表示の際にページの切り替え</a:t>
            </a:r>
            <a:r>
              <a:rPr lang="ja"/>
              <a:t>機能を実装しました</a:t>
            </a:r>
            <a:r>
              <a:rPr lang="ja"/>
              <a:t>。</a:t>
            </a:r>
            <a:endParaRPr/>
          </a:p>
          <a:p>
            <a:pPr indent="0" lvl="0" marL="0" rtl="0" algn="l">
              <a:spcBef>
                <a:spcPts val="0"/>
              </a:spcBef>
              <a:spcAft>
                <a:spcPts val="0"/>
              </a:spcAft>
              <a:buClr>
                <a:schemeClr val="dk1"/>
              </a:buClr>
              <a:buSzPts val="1100"/>
              <a:buFont typeface="Arial"/>
              <a:buNone/>
            </a:pPr>
            <a:r>
              <a:rPr lang="ja"/>
              <a:t>表示や画面遷移が想定通りにいかず、時間を要しましたが、</a:t>
            </a:r>
            <a:r>
              <a:rPr lang="ja"/>
              <a:t>何度も修正を加え、実装することができました。</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2点目は</a:t>
            </a:r>
            <a:r>
              <a:rPr lang="ja"/>
              <a:t>受注詳細画面についてです。</a:t>
            </a:r>
            <a:endParaRPr/>
          </a:p>
          <a:p>
            <a:pPr indent="0" lvl="0" marL="0" rtl="0" algn="l">
              <a:spcBef>
                <a:spcPts val="0"/>
              </a:spcBef>
              <a:spcAft>
                <a:spcPts val="0"/>
              </a:spcAft>
              <a:buNone/>
            </a:pPr>
            <a:r>
              <a:rPr lang="ja"/>
              <a:t>カート機能の実装に伴い、データベースの再設計が必要でしたが、</a:t>
            </a:r>
            <a:endParaRPr/>
          </a:p>
          <a:p>
            <a:pPr indent="0" lvl="0" marL="0" rtl="0" algn="l">
              <a:spcBef>
                <a:spcPts val="0"/>
              </a:spcBef>
              <a:spcAft>
                <a:spcPts val="0"/>
              </a:spcAft>
              <a:buNone/>
            </a:pPr>
            <a:r>
              <a:rPr lang="ja"/>
              <a:t>プロジェクト全体への影響を考え、Javaでカバーしました。</a:t>
            </a:r>
            <a:endParaRPr/>
          </a:p>
          <a:p>
            <a:pPr indent="0" lvl="0" marL="0" rtl="0" algn="l">
              <a:spcBef>
                <a:spcPts val="0"/>
              </a:spcBef>
              <a:spcAft>
                <a:spcPts val="0"/>
              </a:spcAft>
              <a:buNone/>
            </a:pPr>
            <a:r>
              <a:rPr lang="ja"/>
              <a:t>コーディングに時間を要しましたが、</a:t>
            </a:r>
            <a:r>
              <a:rPr lang="ja">
                <a:solidFill>
                  <a:schemeClr val="dk1"/>
                </a:solidFill>
              </a:rPr>
              <a:t>実装することができました。</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ja">
                <a:solidFill>
                  <a:schemeClr val="dk1"/>
                </a:solidFill>
              </a:rPr>
              <a:t>3</a:t>
            </a:r>
            <a:r>
              <a:rPr lang="ja">
                <a:solidFill>
                  <a:schemeClr val="dk1"/>
                </a:solidFill>
              </a:rPr>
              <a:t>点目はCSSについてです。</a:t>
            </a:r>
            <a:endParaRPr/>
          </a:p>
          <a:p>
            <a:pPr indent="0" lvl="0" marL="0" rtl="0" algn="l">
              <a:spcBef>
                <a:spcPts val="0"/>
              </a:spcBef>
              <a:spcAft>
                <a:spcPts val="0"/>
              </a:spcAft>
              <a:buClr>
                <a:schemeClr val="dk1"/>
              </a:buClr>
              <a:buSzPts val="1100"/>
              <a:buFont typeface="Arial"/>
              <a:buNone/>
            </a:pPr>
            <a:r>
              <a:rPr lang="ja"/>
              <a:t>CS</a:t>
            </a:r>
            <a:r>
              <a:rPr lang="ja"/>
              <a:t>S</a:t>
            </a:r>
            <a:r>
              <a:rPr lang="ja"/>
              <a:t>はテキストで学んだ内容ではできないことも多かったため、</a:t>
            </a:r>
            <a:endParaRPr/>
          </a:p>
          <a:p>
            <a:pPr indent="0" lvl="0" marL="0" rtl="0" algn="l">
              <a:spcBef>
                <a:spcPts val="0"/>
              </a:spcBef>
              <a:spcAft>
                <a:spcPts val="0"/>
              </a:spcAft>
              <a:buClr>
                <a:schemeClr val="dk1"/>
              </a:buClr>
              <a:buSzPts val="1100"/>
              <a:buFont typeface="Arial"/>
              <a:buNone/>
            </a:pPr>
            <a:r>
              <a:rPr lang="ja"/>
              <a:t>慣れるまでに時間がかかりましたが、最終的には整ったデザインに仕上げることができました。</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7c4f2f7b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7c4f2f7b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(佐々木)</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それでは、質疑応答に移ります。</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質問等ございましたら、遠慮なくお尋ねください。</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(回答者は質問をした企業の人)</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＜想定される質問＞</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　～機能面～</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・会員と非会員の区別法？</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・会員と非会員のメリットデメリット⇒会員のメリットは過去の注文履歴が閲覧可能</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・管理者とユーザーの区別⇒ログイン時に権限分け</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　～その他（精神・学習面）～</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・大変だった点、困難を感じた点</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・模擬開発演習を通して得たもの</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・今回学んだ内容を今後どのように活かしていくか</a:t>
            </a:r>
            <a:endParaRPr>
              <a:solidFill>
                <a:schemeClr val="dk1"/>
              </a:solidFill>
            </a:endParaRPr>
          </a:p>
          <a:p>
            <a:pPr indent="0" lvl="0" marL="0" rtl="0" algn="l">
              <a:spcBef>
                <a:spcPts val="0"/>
              </a:spcBef>
              <a:spcAft>
                <a:spcPts val="0"/>
              </a:spcAft>
              <a:buNone/>
            </a:pPr>
            <a:r>
              <a:rPr lang="ja"/>
              <a:t>（↑コピペです）</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7c4f2f7b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7c4f2f7b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(佐々木)</a:t>
            </a:r>
            <a:endParaRPr sz="1200">
              <a:solidFill>
                <a:srgbClr val="111111"/>
              </a:solidFill>
              <a:latin typeface="Meiryo"/>
              <a:ea typeface="Meiryo"/>
              <a:cs typeface="Meiryo"/>
              <a:sym typeface="Meiryo"/>
            </a:endParaRPr>
          </a:p>
          <a:p>
            <a:pPr indent="0" lvl="0" marL="0" rtl="0" algn="l">
              <a:spcBef>
                <a:spcPts val="0"/>
              </a:spcBef>
              <a:spcAft>
                <a:spcPts val="0"/>
              </a:spcAft>
              <a:buNone/>
            </a:pPr>
            <a:r>
              <a:rPr lang="ja" sz="1200">
                <a:solidFill>
                  <a:srgbClr val="111111"/>
                </a:solidFill>
                <a:latin typeface="Meiryo"/>
                <a:ea typeface="Meiryo"/>
                <a:cs typeface="Meiryo"/>
                <a:sym typeface="Meiryo"/>
              </a:rPr>
              <a:t>最後におわりの言葉といたしまして、支えてくださった講師の方々、</a:t>
            </a:r>
            <a:endParaRPr sz="1200">
              <a:solidFill>
                <a:srgbClr val="111111"/>
              </a:solidFill>
              <a:latin typeface="Meiryo"/>
              <a:ea typeface="Meiryo"/>
              <a:cs typeface="Meiryo"/>
              <a:sym typeface="Meiryo"/>
            </a:endParaRPr>
          </a:p>
          <a:p>
            <a:pPr indent="0" lvl="0" marL="0" rtl="0" algn="l">
              <a:spcBef>
                <a:spcPts val="0"/>
              </a:spcBef>
              <a:spcAft>
                <a:spcPts val="0"/>
              </a:spcAft>
              <a:buNone/>
            </a:pPr>
            <a:r>
              <a:rPr lang="ja" sz="1200">
                <a:solidFill>
                  <a:srgbClr val="111111"/>
                </a:solidFill>
                <a:latin typeface="Meiryo"/>
                <a:ea typeface="Meiryo"/>
                <a:cs typeface="Meiryo"/>
                <a:sym typeface="Meiryo"/>
              </a:rPr>
              <a:t>研修に参加させてくださった自社の方々に深く感謝を述べるとともに、E組の発表を終了いたします。</a:t>
            </a:r>
            <a:endParaRPr sz="1200">
              <a:solidFill>
                <a:srgbClr val="111111"/>
              </a:solidFill>
              <a:latin typeface="Meiryo"/>
              <a:ea typeface="Meiryo"/>
              <a:cs typeface="Meiryo"/>
              <a:sym typeface="Meiryo"/>
            </a:endParaRPr>
          </a:p>
          <a:p>
            <a:pPr indent="0" lvl="0" marL="0" rtl="0" algn="l">
              <a:spcBef>
                <a:spcPts val="0"/>
              </a:spcBef>
              <a:spcAft>
                <a:spcPts val="0"/>
              </a:spcAft>
              <a:buClr>
                <a:schemeClr val="dk1"/>
              </a:buClr>
              <a:buSzPts val="1100"/>
              <a:buFont typeface="Arial"/>
              <a:buNone/>
            </a:pPr>
            <a:r>
              <a:rPr lang="ja" sz="1200">
                <a:solidFill>
                  <a:srgbClr val="111111"/>
                </a:solidFill>
                <a:latin typeface="Meiryo"/>
                <a:ea typeface="Meiryo"/>
                <a:cs typeface="Meiryo"/>
                <a:sym typeface="Meiryo"/>
              </a:rPr>
              <a:t>ご清聴いただき、ありがとうございました。</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7c4f2f7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7c4f2f7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(高橋)</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本日の発表の流れはこちらの通りになります。</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「３番　提案した要件」の後に　実際にプログラムを動かしている様子をお見せします。</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7c4f2f7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7c4f2f7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(高橋)</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まず、本システムを開発することとなったいきさつをご説明いたします。</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個人でサッカーユニフォームの販売経営を行っていらっしゃる白石様から</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ネットショッピングを行うシステム開発のご依頼がありました。</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白石様は、ネットショッピングの参入を通じて更なる事業拡大をご検討されていたため、</a:t>
            </a:r>
            <a:endParaRPr>
              <a:solidFill>
                <a:schemeClr val="dk1"/>
              </a:solidFill>
            </a:endParaRPr>
          </a:p>
          <a:p>
            <a:pPr indent="0" lvl="0" marL="0" rtl="0" algn="l">
              <a:spcBef>
                <a:spcPts val="0"/>
              </a:spcBef>
              <a:spcAft>
                <a:spcPts val="0"/>
              </a:spcAft>
              <a:buNone/>
            </a:pPr>
            <a:r>
              <a:rPr lang="ja">
                <a:solidFill>
                  <a:schemeClr val="dk1"/>
                </a:solidFill>
              </a:rPr>
              <a:t>当システム導入により、業務負担の軽減と事業拡大のために尽力させていただきたく、ご依頼を承ることとなりました。</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7c4f2f7b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7c4f2f7b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(高橋)</a:t>
            </a:r>
            <a:endParaRPr>
              <a:solidFill>
                <a:schemeClr val="dk1"/>
              </a:solidFill>
            </a:endParaRPr>
          </a:p>
          <a:p>
            <a:pPr indent="0" lvl="0" marL="0" rtl="0" algn="l">
              <a:spcBef>
                <a:spcPts val="0"/>
              </a:spcBef>
              <a:spcAft>
                <a:spcPts val="0"/>
              </a:spcAft>
              <a:buNone/>
            </a:pPr>
            <a:r>
              <a:rPr lang="ja">
                <a:solidFill>
                  <a:schemeClr val="dk1"/>
                </a:solidFill>
              </a:rPr>
              <a:t>こちらが機能一覧です。</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ja">
                <a:solidFill>
                  <a:schemeClr val="dk1"/>
                </a:solidFill>
              </a:rPr>
              <a:t>緑色が　ユーザーと管理者共通の機能</a:t>
            </a:r>
            <a:endParaRPr>
              <a:solidFill>
                <a:schemeClr val="dk1"/>
              </a:solidFill>
            </a:endParaRPr>
          </a:p>
          <a:p>
            <a:pPr indent="0" lvl="0" marL="0" rtl="0" algn="l">
              <a:spcBef>
                <a:spcPts val="0"/>
              </a:spcBef>
              <a:spcAft>
                <a:spcPts val="0"/>
              </a:spcAft>
              <a:buNone/>
            </a:pPr>
            <a:r>
              <a:rPr lang="ja">
                <a:solidFill>
                  <a:schemeClr val="dk1"/>
                </a:solidFill>
              </a:rPr>
              <a:t>黄色が　ユーザー側の機能</a:t>
            </a:r>
            <a:endParaRPr>
              <a:solidFill>
                <a:schemeClr val="dk1"/>
              </a:solidFill>
            </a:endParaRPr>
          </a:p>
          <a:p>
            <a:pPr indent="0" lvl="0" marL="0" rtl="0" algn="l">
              <a:spcBef>
                <a:spcPts val="0"/>
              </a:spcBef>
              <a:spcAft>
                <a:spcPts val="0"/>
              </a:spcAft>
              <a:buNone/>
            </a:pPr>
            <a:r>
              <a:rPr lang="ja">
                <a:solidFill>
                  <a:schemeClr val="dk1"/>
                </a:solidFill>
              </a:rPr>
              <a:t>青色が　管理者側の機能となっています。</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7c4f2f7b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7c4f2f7b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(大越)</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続いて</a:t>
            </a:r>
            <a:r>
              <a:rPr lang="ja">
                <a:solidFill>
                  <a:schemeClr val="dk1"/>
                </a:solidFill>
              </a:rPr>
              <a:t>ご提案させていただいた要件について、</a:t>
            </a:r>
            <a:endParaRPr>
              <a:solidFill>
                <a:schemeClr val="dk1"/>
              </a:solidFill>
            </a:endParaRPr>
          </a:p>
          <a:p>
            <a:pPr indent="0" lvl="0" marL="0" rtl="0" algn="l">
              <a:spcBef>
                <a:spcPts val="0"/>
              </a:spcBef>
              <a:spcAft>
                <a:spcPts val="0"/>
              </a:spcAft>
              <a:buNone/>
            </a:pPr>
            <a:r>
              <a:rPr lang="ja">
                <a:solidFill>
                  <a:schemeClr val="dk1"/>
                </a:solidFill>
              </a:rPr>
              <a:t>ユーザ / 管理者共通、ユーザのみ、管理者のみの3つに分けてご説明いたします。</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ja">
                <a:solidFill>
                  <a:schemeClr val="dk1"/>
                </a:solidFill>
              </a:rPr>
              <a:t>まず、</a:t>
            </a:r>
            <a:r>
              <a:rPr lang="ja">
                <a:solidFill>
                  <a:schemeClr val="dk1"/>
                </a:solidFill>
              </a:rPr>
              <a:t>ユーザ / 管理者共通の要件といたしましては、以下の4つになります。</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ja">
                <a:solidFill>
                  <a:schemeClr val="dk1"/>
                </a:solidFill>
              </a:rPr>
              <a:t>１つ目は、ログインの際にユーザーと管理者で権限を分け、画面遷移先を変更する仕組み</a:t>
            </a:r>
            <a:endParaRPr>
              <a:solidFill>
                <a:schemeClr val="dk1"/>
              </a:solidFill>
            </a:endParaRPr>
          </a:p>
          <a:p>
            <a:pPr indent="0" lvl="0" marL="0" rtl="0" algn="l">
              <a:spcBef>
                <a:spcPts val="0"/>
              </a:spcBef>
              <a:spcAft>
                <a:spcPts val="0"/>
              </a:spcAft>
              <a:buNone/>
            </a:pPr>
            <a:r>
              <a:rPr lang="ja">
                <a:solidFill>
                  <a:schemeClr val="dk1"/>
                </a:solidFill>
              </a:rPr>
              <a:t>２つ目は、商品一覧画面にて商品を画像付きで表示</a:t>
            </a:r>
            <a:endParaRPr>
              <a:solidFill>
                <a:schemeClr val="dk1"/>
              </a:solidFill>
            </a:endParaRPr>
          </a:p>
          <a:p>
            <a:pPr indent="0" lvl="0" marL="0" rtl="0" algn="l">
              <a:spcBef>
                <a:spcPts val="0"/>
              </a:spcBef>
              <a:spcAft>
                <a:spcPts val="0"/>
              </a:spcAft>
              <a:buNone/>
            </a:pPr>
            <a:r>
              <a:rPr lang="ja">
                <a:solidFill>
                  <a:schemeClr val="dk1"/>
                </a:solidFill>
              </a:rPr>
              <a:t>３つ目は、初期画面を商品一覧画面へ変更</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４つ目は、赤と黒をメインとしたデザインへ変更、企業イメージに合ったロゴの作成　です。</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7c4f2f7b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7c4f2f7b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(大越)</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続いてユーザ側の要件についてです。</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提案した要件は以下の通りです。</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ユーザは、複数種類の商品を同時に購入することができる　機能を実装しました。</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7c4f2f7b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7c4f2f7b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(大越)</a:t>
            </a:r>
            <a:endParaRPr>
              <a:solidFill>
                <a:schemeClr val="dk1"/>
              </a:solidFill>
            </a:endParaRPr>
          </a:p>
          <a:p>
            <a:pPr indent="0" lvl="0" marL="0" rtl="0" algn="l">
              <a:spcBef>
                <a:spcPts val="0"/>
              </a:spcBef>
              <a:spcAft>
                <a:spcPts val="0"/>
              </a:spcAft>
              <a:buNone/>
            </a:pPr>
            <a:r>
              <a:rPr lang="ja">
                <a:solidFill>
                  <a:schemeClr val="dk1"/>
                </a:solidFill>
              </a:rPr>
              <a:t>最後に管理者機能についてです。</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ja">
                <a:solidFill>
                  <a:schemeClr val="dk1"/>
                </a:solidFill>
              </a:rPr>
              <a:t>管理者機能で提案した要件は以下の通りです。</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ja">
                <a:solidFill>
                  <a:schemeClr val="dk1"/>
                </a:solidFill>
              </a:rPr>
              <a:t>1点目は、受注状況検索フォームの実装</a:t>
            </a:r>
            <a:endParaRPr>
              <a:solidFill>
                <a:schemeClr val="dk1"/>
              </a:solidFill>
            </a:endParaRPr>
          </a:p>
          <a:p>
            <a:pPr indent="0" lvl="0" marL="0" rtl="0" algn="l">
              <a:spcBef>
                <a:spcPts val="0"/>
              </a:spcBef>
              <a:spcAft>
                <a:spcPts val="0"/>
              </a:spcAft>
              <a:buNone/>
            </a:pPr>
            <a:r>
              <a:rPr lang="ja">
                <a:solidFill>
                  <a:schemeClr val="dk1"/>
                </a:solidFill>
              </a:rPr>
              <a:t>2点目は、入金、発送時のメール自動送信</a:t>
            </a:r>
            <a:endParaRPr>
              <a:solidFill>
                <a:schemeClr val="dk1"/>
              </a:solidFill>
            </a:endParaRPr>
          </a:p>
          <a:p>
            <a:pPr indent="0" lvl="0" marL="0" rtl="0" algn="l">
              <a:spcBef>
                <a:spcPts val="0"/>
              </a:spcBef>
              <a:spcAft>
                <a:spcPts val="0"/>
              </a:spcAft>
              <a:buNone/>
            </a:pPr>
            <a:r>
              <a:rPr lang="ja">
                <a:solidFill>
                  <a:schemeClr val="dk1"/>
                </a:solidFill>
              </a:rPr>
              <a:t>3点目は、管理者としてログインした際の初期画面を受注状況一覧画面にすることです。</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以上3点の機能を提案・実装いたしました。</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84eb11b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84eb11b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(大越)</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実際にプログラムを動かしている様子をお見せします。武居さん、お願いします。</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7c4f2f7b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7c4f2f7b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(原田)</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(以上でweb上での説明を終了いたします)</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再び発表に戻ります　次にこのようなスケジュールで模擬開発演習を進めました。</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先方（白石様）とのヒアリングを重ねつつ、ご要望に沿ったシステムの構築に努めました。</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4" name="Shape 74"/>
        <p:cNvGrpSpPr/>
        <p:nvPr/>
      </p:nvGrpSpPr>
      <p:grpSpPr>
        <a:xfrm>
          <a:off x="0" y="0"/>
          <a:ext cx="0" cy="0"/>
          <a:chOff x="0" y="0"/>
          <a:chExt cx="0" cy="0"/>
        </a:xfrm>
      </p:grpSpPr>
      <p:grpSp>
        <p:nvGrpSpPr>
          <p:cNvPr id="75" name="Google Shape;75;p11"/>
          <p:cNvGrpSpPr/>
          <p:nvPr/>
        </p:nvGrpSpPr>
        <p:grpSpPr>
          <a:xfrm>
            <a:off x="830392" y="4169130"/>
            <a:ext cx="745763" cy="45826"/>
            <a:chOff x="4580561" y="2589004"/>
            <a:chExt cx="1064464" cy="25200"/>
          </a:xfrm>
        </p:grpSpPr>
        <p:sp>
          <p:nvSpPr>
            <p:cNvPr id="76" name="Google Shape;76;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9" name="Google Shape;79;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80" name="Google Shape;80;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pic>
        <p:nvPicPr>
          <p:cNvPr id="31" name="Google Shape;31;p4"/>
          <p:cNvPicPr preferRelativeResize="0"/>
          <p:nvPr/>
        </p:nvPicPr>
        <p:blipFill>
          <a:blip r:embed="rId2">
            <a:alphaModFix/>
          </a:blip>
          <a:stretch>
            <a:fillRect/>
          </a:stretch>
        </p:blipFill>
        <p:spPr>
          <a:xfrm>
            <a:off x="8074000" y="4121850"/>
            <a:ext cx="918725" cy="8766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5"/>
          <p:cNvGrpSpPr/>
          <p:nvPr/>
        </p:nvGrpSpPr>
        <p:grpSpPr>
          <a:xfrm>
            <a:off x="830392" y="1191256"/>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8" name="Google Shape;38;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 name="Google Shape;40;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6"/>
          <p:cNvGrpSpPr/>
          <p:nvPr/>
        </p:nvGrpSpPr>
        <p:grpSpPr>
          <a:xfrm>
            <a:off x="830392" y="11912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7" name="Google Shape;47;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7"/>
          <p:cNvGrpSpPr/>
          <p:nvPr/>
        </p:nvGrpSpPr>
        <p:grpSpPr>
          <a:xfrm>
            <a:off x="830392" y="1191256"/>
            <a:ext cx="745763" cy="45826"/>
            <a:chOff x="4580561" y="2589004"/>
            <a:chExt cx="1064464" cy="25200"/>
          </a:xfrm>
        </p:grpSpPr>
        <p:sp>
          <p:nvSpPr>
            <p:cNvPr id="51" name="Google Shape;51;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4" name="Google Shape;54;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6" name="Shape 56"/>
        <p:cNvGrpSpPr/>
        <p:nvPr/>
      </p:nvGrpSpPr>
      <p:grpSpPr>
        <a:xfrm>
          <a:off x="0" y="0"/>
          <a:ext cx="0" cy="0"/>
          <a:chOff x="0" y="0"/>
          <a:chExt cx="0" cy="0"/>
        </a:xfrm>
      </p:grpSpPr>
      <p:grpSp>
        <p:nvGrpSpPr>
          <p:cNvPr id="57" name="Google Shape;57;p8"/>
          <p:cNvGrpSpPr/>
          <p:nvPr/>
        </p:nvGrpSpPr>
        <p:grpSpPr>
          <a:xfrm>
            <a:off x="830392" y="4169130"/>
            <a:ext cx="745763" cy="45826"/>
            <a:chOff x="4580561" y="2589004"/>
            <a:chExt cx="1064464" cy="25200"/>
          </a:xfrm>
        </p:grpSpPr>
        <p:sp>
          <p:nvSpPr>
            <p:cNvPr id="58" name="Google Shape;58;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1" name="Google Shape;61;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9"/>
          <p:cNvGrpSpPr/>
          <p:nvPr/>
        </p:nvGrpSpPr>
        <p:grpSpPr>
          <a:xfrm>
            <a:off x="830392" y="1191256"/>
            <a:ext cx="745763" cy="45826"/>
            <a:chOff x="4580561" y="2589004"/>
            <a:chExt cx="1064464" cy="25200"/>
          </a:xfrm>
        </p:grpSpPr>
        <p:sp>
          <p:nvSpPr>
            <p:cNvPr id="65" name="Google Shape;65;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8" name="Google Shape;68;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9" name="Google Shape;69;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0" name="Google Shape;70;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3" name="Google Shape;73;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823550" y="1299325"/>
            <a:ext cx="37704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5000"/>
              <a:t>KANDA</a:t>
            </a:r>
            <a:endParaRPr sz="5000"/>
          </a:p>
          <a:p>
            <a:pPr indent="0" lvl="0" marL="0" rtl="0" algn="l">
              <a:spcBef>
                <a:spcPts val="0"/>
              </a:spcBef>
              <a:spcAft>
                <a:spcPts val="0"/>
              </a:spcAft>
              <a:buNone/>
            </a:pPr>
            <a:r>
              <a:rPr lang="ja" sz="5000"/>
              <a:t>UNIFORM</a:t>
            </a:r>
            <a:endParaRPr sz="5000"/>
          </a:p>
        </p:txBody>
      </p:sp>
      <p:sp>
        <p:nvSpPr>
          <p:cNvPr id="88" name="Google Shape;88;p13"/>
          <p:cNvSpPr txBox="1"/>
          <p:nvPr>
            <p:ph idx="1" type="subTitle"/>
          </p:nvPr>
        </p:nvSpPr>
        <p:spPr>
          <a:xfrm>
            <a:off x="823550" y="3865750"/>
            <a:ext cx="7688100" cy="10125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852"/>
              <a:buNone/>
            </a:pPr>
            <a:r>
              <a:rPr lang="ja" sz="1795" u="sng"/>
              <a:t>E</a:t>
            </a:r>
            <a:r>
              <a:rPr lang="ja" sz="1795" u="sng"/>
              <a:t>組</a:t>
            </a:r>
            <a:r>
              <a:rPr lang="ja" sz="1795" u="sng"/>
              <a:t>チーム１</a:t>
            </a:r>
            <a:r>
              <a:rPr lang="ja" sz="1795"/>
              <a:t>　佐々木柚(リーダー)　大越玲音　鎌田結衣</a:t>
            </a:r>
            <a:endParaRPr sz="1795"/>
          </a:p>
          <a:p>
            <a:pPr indent="0" lvl="0" marL="0" rtl="0" algn="ctr">
              <a:lnSpc>
                <a:spcPct val="80000"/>
              </a:lnSpc>
              <a:spcBef>
                <a:spcPts val="0"/>
              </a:spcBef>
              <a:spcAft>
                <a:spcPts val="0"/>
              </a:spcAft>
              <a:buSzPts val="852"/>
              <a:buNone/>
            </a:pPr>
            <a:r>
              <a:t/>
            </a:r>
            <a:endParaRPr sz="1795"/>
          </a:p>
          <a:p>
            <a:pPr indent="0" lvl="0" marL="0" rtl="0" algn="ctr">
              <a:lnSpc>
                <a:spcPct val="80000"/>
              </a:lnSpc>
              <a:spcBef>
                <a:spcPts val="0"/>
              </a:spcBef>
              <a:spcAft>
                <a:spcPts val="0"/>
              </a:spcAft>
              <a:buSzPts val="852"/>
              <a:buNone/>
            </a:pPr>
            <a:r>
              <a:rPr lang="ja" sz="1795"/>
              <a:t>　　  武居健人　高橋未夢　原田千愛</a:t>
            </a:r>
            <a:endParaRPr sz="1795"/>
          </a:p>
        </p:txBody>
      </p:sp>
      <p:sp>
        <p:nvSpPr>
          <p:cNvPr id="89" name="Google Shape;89;p13"/>
          <p:cNvSpPr txBox="1"/>
          <p:nvPr/>
        </p:nvSpPr>
        <p:spPr>
          <a:xfrm>
            <a:off x="6367125" y="2001025"/>
            <a:ext cx="1350600" cy="9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90" name="Google Shape;90;p13"/>
          <p:cNvPicPr preferRelativeResize="0"/>
          <p:nvPr/>
        </p:nvPicPr>
        <p:blipFill>
          <a:blip r:embed="rId3">
            <a:alphaModFix/>
          </a:blip>
          <a:stretch>
            <a:fillRect/>
          </a:stretch>
        </p:blipFill>
        <p:spPr>
          <a:xfrm>
            <a:off x="4147723" y="634813"/>
            <a:ext cx="3137280" cy="2993725"/>
          </a:xfrm>
          <a:prstGeom prst="rect">
            <a:avLst/>
          </a:prstGeom>
          <a:noFill/>
          <a:ln>
            <a:noFill/>
          </a:ln>
        </p:spPr>
      </p:pic>
      <p:pic>
        <p:nvPicPr>
          <p:cNvPr id="91" name="Google Shape;91;p13"/>
          <p:cNvPicPr preferRelativeResize="0"/>
          <p:nvPr/>
        </p:nvPicPr>
        <p:blipFill rotWithShape="1">
          <a:blip r:embed="rId4">
            <a:alphaModFix/>
          </a:blip>
          <a:srcRect b="11127" l="-131953" r="163778" t="16240"/>
          <a:stretch/>
        </p:blipFill>
        <p:spPr>
          <a:xfrm>
            <a:off x="725925" y="1167275"/>
            <a:ext cx="2987250" cy="2794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sz="2500">
                <a:solidFill>
                  <a:srgbClr val="000000"/>
                </a:solidFill>
                <a:latin typeface="Arial"/>
                <a:ea typeface="Arial"/>
                <a:cs typeface="Arial"/>
                <a:sym typeface="Arial"/>
              </a:rPr>
              <a:t>７</a:t>
            </a:r>
            <a:r>
              <a:rPr lang="ja" sz="2500">
                <a:solidFill>
                  <a:srgbClr val="000000"/>
                </a:solidFill>
                <a:latin typeface="Arial"/>
                <a:ea typeface="Arial"/>
                <a:cs typeface="Arial"/>
                <a:sym typeface="Arial"/>
              </a:rPr>
              <a:t>．良かった点</a:t>
            </a:r>
            <a:endParaRPr/>
          </a:p>
        </p:txBody>
      </p:sp>
      <p:sp>
        <p:nvSpPr>
          <p:cNvPr id="150" name="Google Shape;150;p22"/>
          <p:cNvSpPr txBox="1"/>
          <p:nvPr>
            <p:ph idx="1" type="body"/>
          </p:nvPr>
        </p:nvSpPr>
        <p:spPr>
          <a:xfrm>
            <a:off x="1290600" y="1853850"/>
            <a:ext cx="6566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dk2"/>
              </a:solidFill>
              <a:latin typeface="Arial"/>
              <a:ea typeface="Arial"/>
              <a:cs typeface="Arial"/>
              <a:sym typeface="Arial"/>
            </a:endParaRPr>
          </a:p>
          <a:p>
            <a:pPr indent="0" lvl="0" marL="0" rtl="0" algn="l">
              <a:spcBef>
                <a:spcPts val="1200"/>
              </a:spcBef>
              <a:spcAft>
                <a:spcPts val="0"/>
              </a:spcAft>
              <a:buNone/>
            </a:pPr>
            <a:r>
              <a:rPr lang="ja" sz="2000">
                <a:solidFill>
                  <a:schemeClr val="dk2"/>
                </a:solidFill>
                <a:latin typeface="Arial"/>
                <a:ea typeface="Arial"/>
                <a:cs typeface="Arial"/>
                <a:sym typeface="Arial"/>
              </a:rPr>
              <a:t>・各々の能力を鑑みて作業を割り当てることができた</a:t>
            </a:r>
            <a:endParaRPr sz="2000">
              <a:solidFill>
                <a:schemeClr val="dk2"/>
              </a:solidFill>
              <a:latin typeface="Arial"/>
              <a:ea typeface="Arial"/>
              <a:cs typeface="Arial"/>
              <a:sym typeface="Arial"/>
            </a:endParaRPr>
          </a:p>
          <a:p>
            <a:pPr indent="0" lvl="0" marL="0" rtl="0" algn="l">
              <a:spcBef>
                <a:spcPts val="1200"/>
              </a:spcBef>
              <a:spcAft>
                <a:spcPts val="0"/>
              </a:spcAft>
              <a:buNone/>
            </a:pPr>
            <a:r>
              <a:rPr lang="ja" sz="2000">
                <a:solidFill>
                  <a:schemeClr val="dk2"/>
                </a:solidFill>
                <a:latin typeface="Arial"/>
                <a:ea typeface="Arial"/>
                <a:cs typeface="Arial"/>
                <a:sym typeface="Arial"/>
              </a:rPr>
              <a:t>・作業スピードが早かった</a:t>
            </a:r>
            <a:endParaRPr sz="2000">
              <a:solidFill>
                <a:schemeClr val="dk2"/>
              </a:solidFill>
              <a:latin typeface="Arial"/>
              <a:ea typeface="Arial"/>
              <a:cs typeface="Arial"/>
              <a:sym typeface="Arial"/>
            </a:endParaRPr>
          </a:p>
          <a:p>
            <a:pPr indent="0" lvl="0" marL="0" rtl="0" algn="l">
              <a:spcBef>
                <a:spcPts val="1200"/>
              </a:spcBef>
              <a:spcAft>
                <a:spcPts val="1200"/>
              </a:spcAft>
              <a:buNone/>
            </a:pPr>
            <a:r>
              <a:rPr lang="ja" sz="2000">
                <a:solidFill>
                  <a:schemeClr val="dk2"/>
                </a:solidFill>
                <a:latin typeface="Arial"/>
                <a:ea typeface="Arial"/>
                <a:cs typeface="Arial"/>
                <a:sym typeface="Arial"/>
              </a:rPr>
              <a:t>・オプションにも取り組むことができた</a:t>
            </a:r>
            <a:endParaRPr sz="2000">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sz="2500">
                <a:solidFill>
                  <a:srgbClr val="000000"/>
                </a:solidFill>
                <a:latin typeface="Arial"/>
                <a:ea typeface="Arial"/>
                <a:cs typeface="Arial"/>
                <a:sym typeface="Arial"/>
              </a:rPr>
              <a:t>８</a:t>
            </a:r>
            <a:r>
              <a:rPr lang="ja" sz="2500">
                <a:solidFill>
                  <a:srgbClr val="000000"/>
                </a:solidFill>
                <a:latin typeface="Arial"/>
                <a:ea typeface="Arial"/>
                <a:cs typeface="Arial"/>
                <a:sym typeface="Arial"/>
              </a:rPr>
              <a:t>．反省点</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56" name="Google Shape;156;p23"/>
          <p:cNvSpPr txBox="1"/>
          <p:nvPr>
            <p:ph idx="1" type="body"/>
          </p:nvPr>
        </p:nvSpPr>
        <p:spPr>
          <a:xfrm>
            <a:off x="979800" y="1853850"/>
            <a:ext cx="7188000" cy="22611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t/>
            </a:r>
            <a:endParaRPr sz="1800">
              <a:solidFill>
                <a:schemeClr val="dk2"/>
              </a:solidFill>
              <a:latin typeface="Arial"/>
              <a:ea typeface="Arial"/>
              <a:cs typeface="Arial"/>
              <a:sym typeface="Arial"/>
            </a:endParaRPr>
          </a:p>
          <a:p>
            <a:pPr indent="0" lvl="0" marL="0" rtl="0" algn="l">
              <a:spcBef>
                <a:spcPts val="1200"/>
              </a:spcBef>
              <a:spcAft>
                <a:spcPts val="0"/>
              </a:spcAft>
              <a:buNone/>
            </a:pPr>
            <a:r>
              <a:rPr lang="ja" sz="2609">
                <a:solidFill>
                  <a:schemeClr val="dk2"/>
                </a:solidFill>
                <a:latin typeface="Arial"/>
                <a:ea typeface="Arial"/>
                <a:cs typeface="Arial"/>
                <a:sym typeface="Arial"/>
              </a:rPr>
              <a:t>・要件定義の打合せ後に、要件見直しの時間を設けなかった</a:t>
            </a:r>
            <a:endParaRPr sz="2609">
              <a:solidFill>
                <a:schemeClr val="dk2"/>
              </a:solidFill>
              <a:latin typeface="Arial"/>
              <a:ea typeface="Arial"/>
              <a:cs typeface="Arial"/>
              <a:sym typeface="Arial"/>
            </a:endParaRPr>
          </a:p>
          <a:p>
            <a:pPr indent="0" lvl="0" marL="0" rtl="0" algn="l">
              <a:spcBef>
                <a:spcPts val="1200"/>
              </a:spcBef>
              <a:spcAft>
                <a:spcPts val="0"/>
              </a:spcAft>
              <a:buNone/>
            </a:pPr>
            <a:r>
              <a:rPr lang="ja" sz="2609">
                <a:solidFill>
                  <a:schemeClr val="dk2"/>
                </a:solidFill>
                <a:latin typeface="Arial"/>
                <a:ea typeface="Arial"/>
                <a:cs typeface="Arial"/>
                <a:sym typeface="Arial"/>
              </a:rPr>
              <a:t>・製造開始時にDAOのメソッドを共有しなかった</a:t>
            </a:r>
            <a:endParaRPr sz="2609">
              <a:solidFill>
                <a:schemeClr val="dk2"/>
              </a:solidFill>
              <a:latin typeface="Arial"/>
              <a:ea typeface="Arial"/>
              <a:cs typeface="Arial"/>
              <a:sym typeface="Arial"/>
            </a:endParaRPr>
          </a:p>
          <a:p>
            <a:pPr indent="0" lvl="0" marL="0" rtl="0" algn="l">
              <a:spcBef>
                <a:spcPts val="1200"/>
              </a:spcBef>
              <a:spcAft>
                <a:spcPts val="0"/>
              </a:spcAft>
              <a:buNone/>
            </a:pPr>
            <a:r>
              <a:t/>
            </a:r>
            <a:endParaRPr sz="1800" u="sng">
              <a:solidFill>
                <a:schemeClr val="dk2"/>
              </a:solidFill>
              <a:latin typeface="Arial"/>
              <a:ea typeface="Arial"/>
              <a:cs typeface="Arial"/>
              <a:sym typeface="Arial"/>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９</a:t>
            </a:r>
            <a:r>
              <a:rPr lang="ja"/>
              <a:t>．苦労した点</a:t>
            </a:r>
            <a:endParaRPr/>
          </a:p>
        </p:txBody>
      </p:sp>
      <p:sp>
        <p:nvSpPr>
          <p:cNvPr id="162" name="Google Shape;162;p24"/>
          <p:cNvSpPr txBox="1"/>
          <p:nvPr>
            <p:ph idx="1" type="body"/>
          </p:nvPr>
        </p:nvSpPr>
        <p:spPr>
          <a:xfrm>
            <a:off x="2553600" y="2276275"/>
            <a:ext cx="4036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000">
                <a:latin typeface="Arial"/>
                <a:ea typeface="Arial"/>
                <a:cs typeface="Arial"/>
                <a:sym typeface="Arial"/>
              </a:rPr>
              <a:t>・ページネーション機能の実装</a:t>
            </a:r>
            <a:endParaRPr sz="2000">
              <a:latin typeface="Arial"/>
              <a:ea typeface="Arial"/>
              <a:cs typeface="Arial"/>
              <a:sym typeface="Arial"/>
            </a:endParaRPr>
          </a:p>
          <a:p>
            <a:pPr indent="0" lvl="0" marL="0" rtl="0" algn="l">
              <a:spcBef>
                <a:spcPts val="1200"/>
              </a:spcBef>
              <a:spcAft>
                <a:spcPts val="0"/>
              </a:spcAft>
              <a:buNone/>
            </a:pPr>
            <a:r>
              <a:rPr lang="ja" sz="2000">
                <a:latin typeface="Arial"/>
                <a:ea typeface="Arial"/>
                <a:cs typeface="Arial"/>
                <a:sym typeface="Arial"/>
              </a:rPr>
              <a:t>・受注詳細画面</a:t>
            </a:r>
            <a:endParaRPr sz="2000">
              <a:latin typeface="Arial"/>
              <a:ea typeface="Arial"/>
              <a:cs typeface="Arial"/>
              <a:sym typeface="Arial"/>
            </a:endParaRPr>
          </a:p>
          <a:p>
            <a:pPr indent="0" lvl="0" marL="0" rtl="0" algn="l">
              <a:spcBef>
                <a:spcPts val="1200"/>
              </a:spcBef>
              <a:spcAft>
                <a:spcPts val="0"/>
              </a:spcAft>
              <a:buNone/>
            </a:pPr>
            <a:r>
              <a:rPr lang="ja" sz="2000">
                <a:latin typeface="Arial"/>
                <a:ea typeface="Arial"/>
                <a:cs typeface="Arial"/>
                <a:sym typeface="Arial"/>
              </a:rPr>
              <a:t>・CSSを使用したデザインの作成</a:t>
            </a:r>
            <a:endParaRPr sz="2000">
              <a:latin typeface="Arial"/>
              <a:ea typeface="Arial"/>
              <a:cs typeface="Arial"/>
              <a:sym typeface="Arial"/>
            </a:endParaRPr>
          </a:p>
          <a:p>
            <a:pPr indent="0" lvl="0" marL="0" rtl="0" algn="l">
              <a:spcBef>
                <a:spcPts val="1200"/>
              </a:spcBef>
              <a:spcAft>
                <a:spcPts val="1200"/>
              </a:spcAft>
              <a:buNone/>
            </a:pPr>
            <a:r>
              <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76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sz="2500">
                <a:solidFill>
                  <a:srgbClr val="000000"/>
                </a:solidFill>
                <a:latin typeface="Arial"/>
                <a:ea typeface="Arial"/>
                <a:cs typeface="Arial"/>
                <a:sym typeface="Arial"/>
              </a:rPr>
              <a:t>１０．質疑応答</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grpSp>
        <p:nvGrpSpPr>
          <p:cNvPr id="168" name="Google Shape;168;p25"/>
          <p:cNvGrpSpPr/>
          <p:nvPr/>
        </p:nvGrpSpPr>
        <p:grpSpPr>
          <a:xfrm>
            <a:off x="2565600" y="2115625"/>
            <a:ext cx="4012800" cy="1417200"/>
            <a:chOff x="2565600" y="2115625"/>
            <a:chExt cx="4012800" cy="1417200"/>
          </a:xfrm>
        </p:grpSpPr>
        <p:sp>
          <p:nvSpPr>
            <p:cNvPr id="169" name="Google Shape;169;p25"/>
            <p:cNvSpPr/>
            <p:nvPr/>
          </p:nvSpPr>
          <p:spPr>
            <a:xfrm>
              <a:off x="2565600" y="2115625"/>
              <a:ext cx="4012800" cy="1417200"/>
            </a:xfrm>
            <a:prstGeom prst="wedgeRoundRectCallout">
              <a:avLst>
                <a:gd fmla="val -42029" name="adj1"/>
                <a:gd fmla="val 65733"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 name="Google Shape;170;p25"/>
            <p:cNvSpPr txBox="1"/>
            <p:nvPr/>
          </p:nvSpPr>
          <p:spPr>
            <a:xfrm>
              <a:off x="3578400" y="2270125"/>
              <a:ext cx="1987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6000">
                  <a:solidFill>
                    <a:schemeClr val="accent1"/>
                  </a:solidFill>
                  <a:latin typeface="Lato Black"/>
                  <a:ea typeface="Lato Black"/>
                  <a:cs typeface="Lato Black"/>
                  <a:sym typeface="Lato Black"/>
                </a:rPr>
                <a:t>Q&amp;A</a:t>
              </a:r>
              <a:endParaRPr sz="6000">
                <a:solidFill>
                  <a:schemeClr val="accent1"/>
                </a:solidFill>
                <a:latin typeface="Lato Black"/>
                <a:ea typeface="Lato Black"/>
                <a:cs typeface="Lato Black"/>
                <a:sym typeface="Lato Black"/>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sz="2500">
                <a:solidFill>
                  <a:srgbClr val="000000"/>
                </a:solidFill>
                <a:latin typeface="Arial"/>
                <a:ea typeface="Arial"/>
                <a:cs typeface="Arial"/>
                <a:sym typeface="Arial"/>
              </a:rPr>
              <a:t>１１．おわりに</a:t>
            </a:r>
            <a:endParaRPr sz="2500">
              <a:solidFill>
                <a:srgbClr val="000000"/>
              </a:solidFill>
              <a:latin typeface="Arial"/>
              <a:ea typeface="Arial"/>
              <a:cs typeface="Arial"/>
              <a:sym typeface="Arial"/>
            </a:endParaRPr>
          </a:p>
        </p:txBody>
      </p:sp>
      <p:sp>
        <p:nvSpPr>
          <p:cNvPr id="176" name="Google Shape;176;p26"/>
          <p:cNvSpPr txBox="1"/>
          <p:nvPr/>
        </p:nvSpPr>
        <p:spPr>
          <a:xfrm>
            <a:off x="1070550" y="2444350"/>
            <a:ext cx="70065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3100">
                <a:solidFill>
                  <a:schemeClr val="dk2"/>
                </a:solidFill>
                <a:latin typeface="Lato"/>
                <a:ea typeface="Lato"/>
                <a:cs typeface="Lato"/>
                <a:sym typeface="Lato"/>
              </a:rPr>
              <a:t>ご清聴ありがとうございました</a:t>
            </a:r>
            <a:endParaRPr b="1" sz="31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27650" y="1295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sz="2500">
                <a:solidFill>
                  <a:srgbClr val="000000"/>
                </a:solidFill>
                <a:latin typeface="Arial"/>
                <a:ea typeface="Arial"/>
                <a:cs typeface="Arial"/>
                <a:sym typeface="Arial"/>
              </a:rPr>
              <a:t>目次</a:t>
            </a:r>
            <a:endParaRPr/>
          </a:p>
        </p:txBody>
      </p:sp>
      <p:sp>
        <p:nvSpPr>
          <p:cNvPr id="97" name="Google Shape;97;p14"/>
          <p:cNvSpPr txBox="1"/>
          <p:nvPr>
            <p:ph idx="1" type="body"/>
          </p:nvPr>
        </p:nvSpPr>
        <p:spPr>
          <a:xfrm>
            <a:off x="1248450" y="2014050"/>
            <a:ext cx="6647100" cy="2261100"/>
          </a:xfrm>
          <a:prstGeom prst="rect">
            <a:avLst/>
          </a:prstGeom>
        </p:spPr>
        <p:txBody>
          <a:bodyPr anchorCtr="0" anchor="t" bIns="91425" lIns="91425" spcFirstLastPara="1" rIns="91425" wrap="square" tIns="91425">
            <a:normAutofit lnSpcReduction="10000"/>
          </a:bodyPr>
          <a:lstStyle/>
          <a:p>
            <a:pPr indent="0" lvl="0" marL="0" rtl="0" algn="l">
              <a:lnSpc>
                <a:spcPct val="200000"/>
              </a:lnSpc>
              <a:spcBef>
                <a:spcPts val="0"/>
              </a:spcBef>
              <a:spcAft>
                <a:spcPts val="0"/>
              </a:spcAft>
              <a:buNone/>
            </a:pPr>
            <a:r>
              <a:rPr lang="ja" sz="2000">
                <a:solidFill>
                  <a:srgbClr val="000000"/>
                </a:solidFill>
                <a:latin typeface="Arial"/>
                <a:ea typeface="Arial"/>
                <a:cs typeface="Arial"/>
                <a:sym typeface="Arial"/>
              </a:rPr>
              <a:t>１.システム開発のいきさつ		５.</a:t>
            </a:r>
            <a:r>
              <a:rPr lang="ja" sz="2000">
                <a:solidFill>
                  <a:srgbClr val="000000"/>
                </a:solidFill>
                <a:latin typeface="Arial"/>
                <a:ea typeface="Arial"/>
                <a:cs typeface="Arial"/>
                <a:sym typeface="Arial"/>
              </a:rPr>
              <a:t>反省点・良かった点</a:t>
            </a:r>
            <a:endParaRPr sz="2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rPr lang="ja" sz="2000">
                <a:solidFill>
                  <a:srgbClr val="000000"/>
                </a:solidFill>
                <a:latin typeface="Arial"/>
                <a:ea typeface="Arial"/>
                <a:cs typeface="Arial"/>
                <a:sym typeface="Arial"/>
              </a:rPr>
              <a:t>２.機能一覧						６.苦労した点</a:t>
            </a:r>
            <a:endParaRPr sz="2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rPr lang="ja" sz="2000">
                <a:solidFill>
                  <a:srgbClr val="000000"/>
                </a:solidFill>
                <a:latin typeface="Arial"/>
                <a:ea typeface="Arial"/>
                <a:cs typeface="Arial"/>
                <a:sym typeface="Arial"/>
              </a:rPr>
              <a:t>３.提案した要件				７.質疑応答</a:t>
            </a:r>
            <a:endParaRPr sz="2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rPr lang="ja" sz="2000">
                <a:solidFill>
                  <a:srgbClr val="000000"/>
                </a:solidFill>
                <a:latin typeface="Arial"/>
                <a:ea typeface="Arial"/>
                <a:cs typeface="Arial"/>
                <a:sym typeface="Arial"/>
              </a:rPr>
              <a:t>４.作業スケジュール			８.おわりに</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283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sz="2500">
                <a:solidFill>
                  <a:srgbClr val="000000"/>
                </a:solidFill>
                <a:latin typeface="Arial"/>
                <a:ea typeface="Arial"/>
                <a:cs typeface="Arial"/>
                <a:sym typeface="Arial"/>
              </a:rPr>
              <a:t>１．システム開発のいきさつ</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03" name="Google Shape;103;p15"/>
          <p:cNvSpPr txBox="1"/>
          <p:nvPr>
            <p:ph idx="1" type="body"/>
          </p:nvPr>
        </p:nvSpPr>
        <p:spPr>
          <a:xfrm>
            <a:off x="729450" y="18186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ctr">
              <a:spcBef>
                <a:spcPts val="1200"/>
              </a:spcBef>
              <a:spcAft>
                <a:spcPts val="0"/>
              </a:spcAft>
              <a:buNone/>
            </a:pPr>
            <a:r>
              <a:rPr lang="ja" sz="2000">
                <a:solidFill>
                  <a:srgbClr val="000000"/>
                </a:solidFill>
                <a:latin typeface="Arial"/>
                <a:ea typeface="Arial"/>
                <a:cs typeface="Arial"/>
                <a:sym typeface="Arial"/>
              </a:rPr>
              <a:t>・受注管理システム導入による業務負担の軽減</a:t>
            </a:r>
            <a:endParaRPr sz="2000">
              <a:solidFill>
                <a:schemeClr val="dk2"/>
              </a:solidFill>
              <a:latin typeface="Arial"/>
              <a:ea typeface="Arial"/>
              <a:cs typeface="Arial"/>
              <a:sym typeface="Arial"/>
            </a:endParaRPr>
          </a:p>
          <a:p>
            <a:pPr indent="0" lvl="0" marL="0" rtl="0" algn="ctr">
              <a:spcBef>
                <a:spcPts val="1200"/>
              </a:spcBef>
              <a:spcAft>
                <a:spcPts val="0"/>
              </a:spcAft>
              <a:buNone/>
            </a:pPr>
            <a:r>
              <a:rPr lang="ja" sz="2000">
                <a:solidFill>
                  <a:schemeClr val="dk2"/>
                </a:solidFill>
                <a:latin typeface="Arial"/>
                <a:ea typeface="Arial"/>
                <a:cs typeface="Arial"/>
                <a:sym typeface="Arial"/>
              </a:rPr>
              <a:t>・ネットショッピングの参入による事業の拡大</a:t>
            </a:r>
            <a:endParaRPr sz="2000">
              <a:solidFill>
                <a:srgbClr val="000000"/>
              </a:solidFill>
              <a:latin typeface="Arial"/>
              <a:ea typeface="Arial"/>
              <a:cs typeface="Arial"/>
              <a:sym typeface="Arial"/>
            </a:endParaRPr>
          </a:p>
          <a:p>
            <a:pPr indent="0" lvl="0" marL="0" rtl="0" algn="ctr">
              <a:spcBef>
                <a:spcPts val="1200"/>
              </a:spcBef>
              <a:spcAft>
                <a:spcPts val="1200"/>
              </a:spcAft>
              <a:buNone/>
            </a:pPr>
            <a:r>
              <a:t/>
            </a:r>
            <a:endParaRPr sz="1800">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7650" y="1255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sz="2500">
                <a:solidFill>
                  <a:srgbClr val="000000"/>
                </a:solidFill>
                <a:latin typeface="Arial"/>
                <a:ea typeface="Arial"/>
                <a:cs typeface="Arial"/>
                <a:sym typeface="Arial"/>
              </a:rPr>
              <a:t>２．機能一覧</a:t>
            </a:r>
            <a:endParaRPr/>
          </a:p>
        </p:txBody>
      </p:sp>
      <p:sp>
        <p:nvSpPr>
          <p:cNvPr id="109" name="Google Shape;109;p16"/>
          <p:cNvSpPr txBox="1"/>
          <p:nvPr/>
        </p:nvSpPr>
        <p:spPr>
          <a:xfrm>
            <a:off x="3558000" y="1255225"/>
            <a:ext cx="2031600" cy="1108200"/>
          </a:xfrm>
          <a:prstGeom prst="rect">
            <a:avLst/>
          </a:prstGeom>
          <a:solidFill>
            <a:srgbClr val="B6D7A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2000"/>
              <a:t>ログイン</a:t>
            </a:r>
            <a:endParaRPr sz="2000"/>
          </a:p>
          <a:p>
            <a:pPr indent="0" lvl="0" marL="0" rtl="0" algn="ctr">
              <a:spcBef>
                <a:spcPts val="0"/>
              </a:spcBef>
              <a:spcAft>
                <a:spcPts val="0"/>
              </a:spcAft>
              <a:buNone/>
            </a:pPr>
            <a:r>
              <a:rPr lang="ja" sz="2000"/>
              <a:t>ログアウト</a:t>
            </a:r>
            <a:endParaRPr sz="2000"/>
          </a:p>
          <a:p>
            <a:pPr indent="0" lvl="0" marL="0" rtl="0" algn="ctr">
              <a:spcBef>
                <a:spcPts val="0"/>
              </a:spcBef>
              <a:spcAft>
                <a:spcPts val="0"/>
              </a:spcAft>
              <a:buNone/>
            </a:pPr>
            <a:r>
              <a:rPr lang="ja" sz="2000"/>
              <a:t>商品一覧</a:t>
            </a:r>
            <a:endParaRPr sz="2000"/>
          </a:p>
        </p:txBody>
      </p:sp>
      <p:sp>
        <p:nvSpPr>
          <p:cNvPr id="110" name="Google Shape;110;p16"/>
          <p:cNvSpPr txBox="1"/>
          <p:nvPr/>
        </p:nvSpPr>
        <p:spPr>
          <a:xfrm>
            <a:off x="5314850" y="2571750"/>
            <a:ext cx="3640500" cy="2336700"/>
          </a:xfrm>
          <a:prstGeom prst="rect">
            <a:avLst/>
          </a:prstGeom>
          <a:solidFill>
            <a:srgbClr val="A4C2F4"/>
          </a:solidFill>
          <a:ln>
            <a:noFill/>
          </a:ln>
        </p:spPr>
        <p:txBody>
          <a:bodyPr anchorCtr="0" anchor="t" bIns="54000" lIns="91425" spcFirstLastPara="1" rIns="91425" wrap="square" tIns="126000">
            <a:spAutoFit/>
          </a:bodyPr>
          <a:lstStyle/>
          <a:p>
            <a:pPr indent="0" lvl="0" marL="0" rtl="0" algn="ctr">
              <a:spcBef>
                <a:spcPts val="0"/>
              </a:spcBef>
              <a:spcAft>
                <a:spcPts val="0"/>
              </a:spcAft>
              <a:buNone/>
            </a:pPr>
            <a:r>
              <a:rPr lang="ja" sz="2000"/>
              <a:t>商品登録</a:t>
            </a:r>
            <a:endParaRPr sz="2000"/>
          </a:p>
          <a:p>
            <a:pPr indent="0" lvl="0" marL="0" rtl="0" algn="ctr">
              <a:spcBef>
                <a:spcPts val="0"/>
              </a:spcBef>
              <a:spcAft>
                <a:spcPts val="0"/>
              </a:spcAft>
              <a:buNone/>
            </a:pPr>
            <a:r>
              <a:rPr lang="ja" sz="2000"/>
              <a:t>商品更新</a:t>
            </a:r>
            <a:endParaRPr sz="2000"/>
          </a:p>
          <a:p>
            <a:pPr indent="0" lvl="0" marL="0" rtl="0" algn="ctr">
              <a:spcBef>
                <a:spcPts val="0"/>
              </a:spcBef>
              <a:spcAft>
                <a:spcPts val="0"/>
              </a:spcAft>
              <a:buNone/>
            </a:pPr>
            <a:r>
              <a:rPr lang="ja" sz="2000"/>
              <a:t>商品削除</a:t>
            </a:r>
            <a:endParaRPr sz="2000"/>
          </a:p>
          <a:p>
            <a:pPr indent="0" lvl="0" marL="0" rtl="0" algn="ctr">
              <a:spcBef>
                <a:spcPts val="0"/>
              </a:spcBef>
              <a:spcAft>
                <a:spcPts val="0"/>
              </a:spcAft>
              <a:buNone/>
            </a:pPr>
            <a:r>
              <a:rPr lang="ja" sz="2000"/>
              <a:t>月別売り上げ検索</a:t>
            </a:r>
            <a:endParaRPr sz="2000"/>
          </a:p>
          <a:p>
            <a:pPr indent="0" lvl="0" marL="0" rtl="0" algn="ctr">
              <a:spcBef>
                <a:spcPts val="0"/>
              </a:spcBef>
              <a:spcAft>
                <a:spcPts val="0"/>
              </a:spcAft>
              <a:buNone/>
            </a:pPr>
            <a:r>
              <a:rPr lang="ja" sz="2000"/>
              <a:t>発送情報・入金情報更新</a:t>
            </a:r>
            <a:endParaRPr sz="2000"/>
          </a:p>
          <a:p>
            <a:pPr indent="0" lvl="0" marL="0" rtl="0" algn="ctr">
              <a:spcBef>
                <a:spcPts val="0"/>
              </a:spcBef>
              <a:spcAft>
                <a:spcPts val="0"/>
              </a:spcAft>
              <a:buNone/>
            </a:pPr>
            <a:r>
              <a:rPr lang="ja" sz="2000"/>
              <a:t>各注文詳細表示</a:t>
            </a:r>
            <a:endParaRPr sz="2000"/>
          </a:p>
          <a:p>
            <a:pPr indent="0" lvl="0" marL="0" rtl="0" algn="ctr">
              <a:spcBef>
                <a:spcPts val="0"/>
              </a:spcBef>
              <a:spcAft>
                <a:spcPts val="0"/>
              </a:spcAft>
              <a:buNone/>
            </a:pPr>
            <a:r>
              <a:rPr lang="ja" sz="2000"/>
              <a:t>受注状況一覧</a:t>
            </a:r>
            <a:endParaRPr sz="2000"/>
          </a:p>
        </p:txBody>
      </p:sp>
      <p:sp>
        <p:nvSpPr>
          <p:cNvPr id="111" name="Google Shape;111;p16"/>
          <p:cNvSpPr txBox="1"/>
          <p:nvPr/>
        </p:nvSpPr>
        <p:spPr>
          <a:xfrm>
            <a:off x="401625" y="2562600"/>
            <a:ext cx="3487800" cy="2355000"/>
          </a:xfrm>
          <a:prstGeom prst="rect">
            <a:avLst/>
          </a:prstGeom>
          <a:solidFill>
            <a:srgbClr val="FFE599"/>
          </a:solidFill>
          <a:ln>
            <a:noFill/>
          </a:ln>
        </p:spPr>
        <p:txBody>
          <a:bodyPr anchorCtr="0" anchor="t" bIns="0" lIns="91425" spcFirstLastPara="1" rIns="91425" wrap="square" tIns="198000">
            <a:spAutoFit/>
          </a:bodyPr>
          <a:lstStyle/>
          <a:p>
            <a:pPr indent="0" lvl="0" marL="0" rtl="0" algn="ctr">
              <a:spcBef>
                <a:spcPts val="0"/>
              </a:spcBef>
              <a:spcAft>
                <a:spcPts val="0"/>
              </a:spcAft>
              <a:buNone/>
            </a:pPr>
            <a:r>
              <a:rPr lang="ja" sz="2000"/>
              <a:t>会員登録</a:t>
            </a:r>
            <a:endParaRPr sz="2000"/>
          </a:p>
          <a:p>
            <a:pPr indent="0" lvl="0" marL="0" rtl="0" algn="ctr">
              <a:spcBef>
                <a:spcPts val="0"/>
              </a:spcBef>
              <a:spcAft>
                <a:spcPts val="0"/>
              </a:spcAft>
              <a:buNone/>
            </a:pPr>
            <a:r>
              <a:rPr lang="ja" sz="2000"/>
              <a:t>会員情報変更</a:t>
            </a:r>
            <a:endParaRPr sz="2000"/>
          </a:p>
          <a:p>
            <a:pPr indent="0" lvl="0" marL="0" rtl="0" algn="ctr">
              <a:spcBef>
                <a:spcPts val="0"/>
              </a:spcBef>
              <a:spcAft>
                <a:spcPts val="0"/>
              </a:spcAft>
              <a:buNone/>
            </a:pPr>
            <a:r>
              <a:rPr lang="ja" sz="2000"/>
              <a:t>カート追加・確認</a:t>
            </a:r>
            <a:endParaRPr sz="2000"/>
          </a:p>
          <a:p>
            <a:pPr indent="0" lvl="0" marL="0" rtl="0" algn="ctr">
              <a:spcBef>
                <a:spcPts val="0"/>
              </a:spcBef>
              <a:spcAft>
                <a:spcPts val="0"/>
              </a:spcAft>
              <a:buNone/>
            </a:pPr>
            <a:r>
              <a:rPr lang="ja" sz="2000"/>
              <a:t>注文内容確認</a:t>
            </a:r>
            <a:endParaRPr sz="2000"/>
          </a:p>
          <a:p>
            <a:pPr indent="0" lvl="0" marL="0" rtl="0" algn="ctr">
              <a:spcBef>
                <a:spcPts val="0"/>
              </a:spcBef>
              <a:spcAft>
                <a:spcPts val="0"/>
              </a:spcAft>
              <a:buNone/>
            </a:pPr>
            <a:r>
              <a:rPr lang="ja" sz="2000"/>
              <a:t>注文完了（メール送信）</a:t>
            </a:r>
            <a:endParaRPr sz="2000"/>
          </a:p>
          <a:p>
            <a:pPr indent="0" lvl="0" marL="0" rtl="0" algn="ctr">
              <a:spcBef>
                <a:spcPts val="0"/>
              </a:spcBef>
              <a:spcAft>
                <a:spcPts val="0"/>
              </a:spcAft>
              <a:buNone/>
            </a:pPr>
            <a:r>
              <a:rPr lang="ja" sz="2000"/>
              <a:t>注文履歴</a:t>
            </a:r>
            <a:endParaRPr sz="2000"/>
          </a:p>
          <a:p>
            <a:pPr indent="0" lvl="0" marL="0" rtl="0" algn="l">
              <a:spcBef>
                <a:spcPts val="0"/>
              </a:spcBef>
              <a:spcAft>
                <a:spcPts val="0"/>
              </a:spcAft>
              <a:buNone/>
            </a:pPr>
            <a:r>
              <a:t/>
            </a:r>
            <a:endParaRPr sz="2000"/>
          </a:p>
        </p:txBody>
      </p:sp>
      <p:sp>
        <p:nvSpPr>
          <p:cNvPr id="112" name="Google Shape;112;p16"/>
          <p:cNvSpPr txBox="1"/>
          <p:nvPr/>
        </p:nvSpPr>
        <p:spPr>
          <a:xfrm>
            <a:off x="3905850" y="732025"/>
            <a:ext cx="1335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2200"/>
              <a:t>＜共通＞</a:t>
            </a:r>
            <a:endParaRPr sz="2200"/>
          </a:p>
        </p:txBody>
      </p:sp>
      <p:sp>
        <p:nvSpPr>
          <p:cNvPr id="113" name="Google Shape;113;p16"/>
          <p:cNvSpPr txBox="1"/>
          <p:nvPr/>
        </p:nvSpPr>
        <p:spPr>
          <a:xfrm>
            <a:off x="6408050" y="2079150"/>
            <a:ext cx="145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2000"/>
              <a:t>＜管理者＞</a:t>
            </a:r>
            <a:endParaRPr sz="2400"/>
          </a:p>
        </p:txBody>
      </p:sp>
      <p:sp>
        <p:nvSpPr>
          <p:cNvPr id="114" name="Google Shape;114;p16"/>
          <p:cNvSpPr txBox="1"/>
          <p:nvPr/>
        </p:nvSpPr>
        <p:spPr>
          <a:xfrm>
            <a:off x="1418475" y="2079150"/>
            <a:ext cx="145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2000"/>
              <a:t>＜ユーザ＞</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27650" y="1271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sz="2500">
                <a:solidFill>
                  <a:srgbClr val="000000"/>
                </a:solidFill>
                <a:latin typeface="Arial"/>
                <a:ea typeface="Arial"/>
                <a:cs typeface="Arial"/>
                <a:sym typeface="Arial"/>
              </a:rPr>
              <a:t>３．提案した要件一覧（ユーザ・管理者共通）</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20" name="Google Shape;120;p17"/>
          <p:cNvSpPr txBox="1"/>
          <p:nvPr>
            <p:ph idx="1" type="body"/>
          </p:nvPr>
        </p:nvSpPr>
        <p:spPr>
          <a:xfrm>
            <a:off x="1354050" y="1806875"/>
            <a:ext cx="6435900" cy="248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dk2"/>
              </a:solidFill>
              <a:latin typeface="Arial"/>
              <a:ea typeface="Arial"/>
              <a:cs typeface="Arial"/>
              <a:sym typeface="Arial"/>
            </a:endParaRPr>
          </a:p>
          <a:p>
            <a:pPr indent="0" lvl="0" marL="0" rtl="0" algn="l">
              <a:spcBef>
                <a:spcPts val="1200"/>
              </a:spcBef>
              <a:spcAft>
                <a:spcPts val="0"/>
              </a:spcAft>
              <a:buNone/>
            </a:pPr>
            <a:r>
              <a:rPr lang="ja" sz="2000">
                <a:solidFill>
                  <a:schemeClr val="dk2"/>
                </a:solidFill>
                <a:latin typeface="Arial"/>
                <a:ea typeface="Arial"/>
                <a:cs typeface="Arial"/>
                <a:sym typeface="Arial"/>
              </a:rPr>
              <a:t>・ログイン時、権限ごとに画面遷移先を変更</a:t>
            </a:r>
            <a:endParaRPr sz="2000">
              <a:solidFill>
                <a:schemeClr val="dk2"/>
              </a:solidFill>
              <a:latin typeface="Arial"/>
              <a:ea typeface="Arial"/>
              <a:cs typeface="Arial"/>
              <a:sym typeface="Arial"/>
            </a:endParaRPr>
          </a:p>
          <a:p>
            <a:pPr indent="0" lvl="0" marL="0" rtl="0" algn="l">
              <a:spcBef>
                <a:spcPts val="1200"/>
              </a:spcBef>
              <a:spcAft>
                <a:spcPts val="0"/>
              </a:spcAft>
              <a:buNone/>
            </a:pPr>
            <a:r>
              <a:rPr lang="ja" sz="2000">
                <a:solidFill>
                  <a:schemeClr val="dk2"/>
                </a:solidFill>
                <a:latin typeface="Arial"/>
                <a:ea typeface="Arial"/>
                <a:cs typeface="Arial"/>
                <a:sym typeface="Arial"/>
              </a:rPr>
              <a:t>・</a:t>
            </a:r>
            <a:r>
              <a:rPr lang="ja" sz="2000">
                <a:solidFill>
                  <a:schemeClr val="dk2"/>
                </a:solidFill>
                <a:latin typeface="Arial"/>
                <a:ea typeface="Arial"/>
                <a:cs typeface="Arial"/>
                <a:sym typeface="Arial"/>
              </a:rPr>
              <a:t>商品を画像付きで表示</a:t>
            </a:r>
            <a:endParaRPr sz="2000">
              <a:solidFill>
                <a:schemeClr val="dk2"/>
              </a:solidFill>
              <a:latin typeface="Arial"/>
              <a:ea typeface="Arial"/>
              <a:cs typeface="Arial"/>
              <a:sym typeface="Arial"/>
            </a:endParaRPr>
          </a:p>
          <a:p>
            <a:pPr indent="0" lvl="0" marL="0" rtl="0" algn="l">
              <a:spcBef>
                <a:spcPts val="1200"/>
              </a:spcBef>
              <a:spcAft>
                <a:spcPts val="0"/>
              </a:spcAft>
              <a:buNone/>
            </a:pPr>
            <a:r>
              <a:rPr lang="ja" sz="2000">
                <a:solidFill>
                  <a:schemeClr val="dk2"/>
                </a:solidFill>
                <a:latin typeface="Arial"/>
                <a:ea typeface="Arial"/>
                <a:cs typeface="Arial"/>
                <a:sym typeface="Arial"/>
              </a:rPr>
              <a:t>・初期画面をメニュー画面でなく商品一覧画面へ変更</a:t>
            </a:r>
            <a:endParaRPr sz="2000">
              <a:solidFill>
                <a:schemeClr val="dk2"/>
              </a:solidFill>
              <a:latin typeface="Arial"/>
              <a:ea typeface="Arial"/>
              <a:cs typeface="Arial"/>
              <a:sym typeface="Arial"/>
            </a:endParaRPr>
          </a:p>
          <a:p>
            <a:pPr indent="0" lvl="0" marL="0" rtl="0" algn="l">
              <a:spcBef>
                <a:spcPts val="1200"/>
              </a:spcBef>
              <a:spcAft>
                <a:spcPts val="1200"/>
              </a:spcAft>
              <a:buNone/>
            </a:pPr>
            <a:r>
              <a:rPr lang="ja" sz="2000">
                <a:solidFill>
                  <a:schemeClr val="dk2"/>
                </a:solidFill>
                <a:latin typeface="Arial"/>
                <a:ea typeface="Arial"/>
                <a:cs typeface="Arial"/>
                <a:sym typeface="Arial"/>
              </a:rPr>
              <a:t>・デザイン変更、ロゴマークの追加</a:t>
            </a:r>
            <a:endParaRPr sz="2000">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9450" y="1261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sz="2500">
                <a:solidFill>
                  <a:srgbClr val="000000"/>
                </a:solidFill>
                <a:latin typeface="Arial"/>
                <a:ea typeface="Arial"/>
                <a:cs typeface="Arial"/>
                <a:sym typeface="Arial"/>
              </a:rPr>
              <a:t>４．提案した要件一覧（ユーザ側）</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26" name="Google Shape;126;p18"/>
          <p:cNvSpPr txBox="1"/>
          <p:nvPr>
            <p:ph idx="1" type="body"/>
          </p:nvPr>
        </p:nvSpPr>
        <p:spPr>
          <a:xfrm>
            <a:off x="2383950" y="1906900"/>
            <a:ext cx="4379700" cy="2261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852"/>
              <a:buNone/>
            </a:pPr>
            <a:r>
              <a:t/>
            </a:r>
            <a:endParaRPr sz="1800">
              <a:solidFill>
                <a:schemeClr val="dk2"/>
              </a:solidFill>
              <a:latin typeface="Arial"/>
              <a:ea typeface="Arial"/>
              <a:cs typeface="Arial"/>
              <a:sym typeface="Arial"/>
            </a:endParaRPr>
          </a:p>
          <a:p>
            <a:pPr indent="0" lvl="0" marL="0" rtl="0" algn="l">
              <a:lnSpc>
                <a:spcPct val="95000"/>
              </a:lnSpc>
              <a:spcBef>
                <a:spcPts val="1200"/>
              </a:spcBef>
              <a:spcAft>
                <a:spcPts val="0"/>
              </a:spcAft>
              <a:buSzPts val="852"/>
              <a:buNone/>
            </a:pPr>
            <a:r>
              <a:rPr lang="ja" sz="2000">
                <a:solidFill>
                  <a:schemeClr val="dk2"/>
                </a:solidFill>
                <a:latin typeface="Arial"/>
                <a:ea typeface="Arial"/>
                <a:cs typeface="Arial"/>
                <a:sym typeface="Arial"/>
              </a:rPr>
              <a:t>・複数種類の商品を同時購入可能</a:t>
            </a:r>
            <a:endParaRPr sz="2000">
              <a:solidFill>
                <a:schemeClr val="dk2"/>
              </a:solidFill>
              <a:latin typeface="Arial"/>
              <a:ea typeface="Arial"/>
              <a:cs typeface="Arial"/>
              <a:sym typeface="Arial"/>
            </a:endParaRPr>
          </a:p>
          <a:p>
            <a:pPr indent="0" lvl="0" marL="0" rtl="0" algn="l">
              <a:lnSpc>
                <a:spcPct val="95000"/>
              </a:lnSpc>
              <a:spcBef>
                <a:spcPts val="1200"/>
              </a:spcBef>
              <a:spcAft>
                <a:spcPts val="0"/>
              </a:spcAft>
              <a:buSzPts val="852"/>
              <a:buNone/>
            </a:pPr>
            <a:r>
              <a:t/>
            </a:r>
            <a:endParaRPr sz="1800">
              <a:solidFill>
                <a:schemeClr val="dk2"/>
              </a:solidFill>
              <a:latin typeface="Arial"/>
              <a:ea typeface="Arial"/>
              <a:cs typeface="Arial"/>
              <a:sym typeface="Arial"/>
            </a:endParaRPr>
          </a:p>
          <a:p>
            <a:pPr indent="0" lvl="0" marL="0" rtl="0" algn="l">
              <a:lnSpc>
                <a:spcPct val="95000"/>
              </a:lnSpc>
              <a:spcBef>
                <a:spcPts val="1200"/>
              </a:spcBef>
              <a:spcAft>
                <a:spcPts val="1200"/>
              </a:spcAft>
              <a:buSzPts val="852"/>
              <a:buNone/>
            </a:pPr>
            <a:r>
              <a:t/>
            </a:r>
            <a:endParaRPr sz="1007"/>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7650" y="1259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sz="2500">
                <a:solidFill>
                  <a:srgbClr val="000000"/>
                </a:solidFill>
                <a:latin typeface="Arial"/>
                <a:ea typeface="Arial"/>
                <a:cs typeface="Arial"/>
                <a:sym typeface="Arial"/>
              </a:rPr>
              <a:t>５．提案した要件一覧（管理者側）</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32" name="Google Shape;132;p19"/>
          <p:cNvSpPr txBox="1"/>
          <p:nvPr>
            <p:ph idx="1" type="body"/>
          </p:nvPr>
        </p:nvSpPr>
        <p:spPr>
          <a:xfrm>
            <a:off x="2032200" y="1795125"/>
            <a:ext cx="5079600" cy="264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chemeClr val="dk2"/>
              </a:solidFill>
              <a:latin typeface="Arial"/>
              <a:ea typeface="Arial"/>
              <a:cs typeface="Arial"/>
              <a:sym typeface="Arial"/>
            </a:endParaRPr>
          </a:p>
          <a:p>
            <a:pPr indent="0" lvl="0" marL="0" rtl="0" algn="l">
              <a:spcBef>
                <a:spcPts val="1200"/>
              </a:spcBef>
              <a:spcAft>
                <a:spcPts val="0"/>
              </a:spcAft>
              <a:buNone/>
            </a:pPr>
            <a:r>
              <a:rPr lang="ja" sz="2000">
                <a:solidFill>
                  <a:schemeClr val="dk2"/>
                </a:solidFill>
                <a:latin typeface="Arial"/>
                <a:ea typeface="Arial"/>
                <a:cs typeface="Arial"/>
                <a:sym typeface="Arial"/>
              </a:rPr>
              <a:t>・受注状況の検索機能</a:t>
            </a:r>
            <a:endParaRPr sz="2000">
              <a:solidFill>
                <a:schemeClr val="dk2"/>
              </a:solidFill>
              <a:latin typeface="Arial"/>
              <a:ea typeface="Arial"/>
              <a:cs typeface="Arial"/>
              <a:sym typeface="Arial"/>
            </a:endParaRPr>
          </a:p>
          <a:p>
            <a:pPr indent="0" lvl="0" marL="0" rtl="0" algn="l">
              <a:spcBef>
                <a:spcPts val="1200"/>
              </a:spcBef>
              <a:spcAft>
                <a:spcPts val="0"/>
              </a:spcAft>
              <a:buNone/>
            </a:pPr>
            <a:r>
              <a:rPr lang="ja" sz="2000">
                <a:solidFill>
                  <a:schemeClr val="dk2"/>
                </a:solidFill>
                <a:latin typeface="Arial"/>
                <a:ea typeface="Arial"/>
                <a:cs typeface="Arial"/>
                <a:sym typeface="Arial"/>
              </a:rPr>
              <a:t>・入金・発送時のメール自動送信</a:t>
            </a:r>
            <a:endParaRPr sz="2000">
              <a:solidFill>
                <a:schemeClr val="dk2"/>
              </a:solidFill>
              <a:latin typeface="Arial"/>
              <a:ea typeface="Arial"/>
              <a:cs typeface="Arial"/>
              <a:sym typeface="Arial"/>
            </a:endParaRPr>
          </a:p>
          <a:p>
            <a:pPr indent="0" lvl="0" marL="0" rtl="0" algn="l">
              <a:spcBef>
                <a:spcPts val="1200"/>
              </a:spcBef>
              <a:spcAft>
                <a:spcPts val="0"/>
              </a:spcAft>
              <a:buNone/>
            </a:pPr>
            <a:r>
              <a:rPr lang="ja" sz="2000">
                <a:solidFill>
                  <a:schemeClr val="dk2"/>
                </a:solidFill>
                <a:latin typeface="Arial"/>
                <a:ea typeface="Arial"/>
                <a:cs typeface="Arial"/>
                <a:sym typeface="Arial"/>
              </a:rPr>
              <a:t>・ログイン時、受注状況一覧画面へ遷移</a:t>
            </a:r>
            <a:endParaRPr sz="2000">
              <a:solidFill>
                <a:schemeClr val="dk2"/>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8" name="Google Shape;138;p20"/>
          <p:cNvSpPr txBox="1"/>
          <p:nvPr/>
        </p:nvSpPr>
        <p:spPr>
          <a:xfrm>
            <a:off x="1070550" y="2444350"/>
            <a:ext cx="70065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3100">
                <a:solidFill>
                  <a:schemeClr val="dk2"/>
                </a:solidFill>
                <a:latin typeface="Lato"/>
                <a:ea typeface="Lato"/>
                <a:cs typeface="Lato"/>
                <a:sym typeface="Lato"/>
              </a:rPr>
              <a:t>プログラム動作実演</a:t>
            </a:r>
            <a:endParaRPr b="1" sz="31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sz="2500">
                <a:solidFill>
                  <a:srgbClr val="000000"/>
                </a:solidFill>
                <a:latin typeface="Arial"/>
                <a:ea typeface="Arial"/>
                <a:cs typeface="Arial"/>
                <a:sym typeface="Arial"/>
              </a:rPr>
              <a:t>６．作業スケジュール</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44" name="Google Shape;144;p21"/>
          <p:cNvSpPr txBox="1"/>
          <p:nvPr>
            <p:ph idx="1" type="body"/>
          </p:nvPr>
        </p:nvSpPr>
        <p:spPr>
          <a:xfrm>
            <a:off x="297300" y="2000775"/>
            <a:ext cx="8553000" cy="2599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lang="ja" sz="1641">
                <a:solidFill>
                  <a:schemeClr val="dk2"/>
                </a:solidFill>
                <a:highlight>
                  <a:srgbClr val="C9DAF8"/>
                </a:highlight>
                <a:latin typeface="Arial"/>
                <a:ea typeface="Arial"/>
                <a:cs typeface="Arial"/>
                <a:sym typeface="Arial"/>
              </a:rPr>
              <a:t>6/18(1日目)</a:t>
            </a:r>
            <a:r>
              <a:rPr lang="ja" sz="1641">
                <a:solidFill>
                  <a:schemeClr val="dk2"/>
                </a:solidFill>
                <a:latin typeface="Arial"/>
                <a:ea typeface="Arial"/>
                <a:cs typeface="Arial"/>
                <a:sym typeface="Arial"/>
              </a:rPr>
              <a:t>　　　　　   	：要件定義、</a:t>
            </a:r>
            <a:r>
              <a:rPr lang="ja" sz="1641">
                <a:solidFill>
                  <a:schemeClr val="dk2"/>
                </a:solidFill>
                <a:latin typeface="Arial"/>
                <a:ea typeface="Arial"/>
                <a:cs typeface="Arial"/>
                <a:sym typeface="Arial"/>
              </a:rPr>
              <a:t>画面遷移図作成</a:t>
            </a:r>
            <a:endParaRPr sz="1641">
              <a:solidFill>
                <a:schemeClr val="dk2"/>
              </a:solidFill>
              <a:latin typeface="Arial"/>
              <a:ea typeface="Arial"/>
              <a:cs typeface="Arial"/>
              <a:sym typeface="Arial"/>
            </a:endParaRPr>
          </a:p>
          <a:p>
            <a:pPr indent="0" lvl="0" marL="0" rtl="0" algn="l">
              <a:lnSpc>
                <a:spcPct val="105000"/>
              </a:lnSpc>
              <a:spcBef>
                <a:spcPts val="1200"/>
              </a:spcBef>
              <a:spcAft>
                <a:spcPts val="0"/>
              </a:spcAft>
              <a:buSzPts val="275"/>
              <a:buNone/>
            </a:pPr>
            <a:r>
              <a:rPr lang="ja" sz="1641">
                <a:solidFill>
                  <a:schemeClr val="dk2"/>
                </a:solidFill>
                <a:highlight>
                  <a:srgbClr val="C9DAF8"/>
                </a:highlight>
                <a:latin typeface="Arial"/>
                <a:ea typeface="Arial"/>
                <a:cs typeface="Arial"/>
                <a:sym typeface="Arial"/>
              </a:rPr>
              <a:t>6/19(2日目)</a:t>
            </a:r>
            <a:r>
              <a:rPr lang="ja" sz="1641">
                <a:solidFill>
                  <a:schemeClr val="dk2"/>
                </a:solidFill>
                <a:latin typeface="Arial"/>
                <a:ea typeface="Arial"/>
                <a:cs typeface="Arial"/>
                <a:sym typeface="Arial"/>
              </a:rPr>
              <a:t>                     	：要件定義書レビュー、外部設計、</a:t>
            </a:r>
            <a:r>
              <a:rPr lang="ja" sz="1641">
                <a:solidFill>
                  <a:schemeClr val="dk2"/>
                </a:solidFill>
                <a:latin typeface="Arial"/>
                <a:ea typeface="Arial"/>
                <a:cs typeface="Arial"/>
                <a:sym typeface="Arial"/>
              </a:rPr>
              <a:t>内部設計</a:t>
            </a:r>
            <a:endParaRPr sz="1641">
              <a:solidFill>
                <a:schemeClr val="dk2"/>
              </a:solidFill>
              <a:latin typeface="Arial"/>
              <a:ea typeface="Arial"/>
              <a:cs typeface="Arial"/>
              <a:sym typeface="Arial"/>
            </a:endParaRPr>
          </a:p>
          <a:p>
            <a:pPr indent="0" lvl="0" marL="0" rtl="0" algn="l">
              <a:lnSpc>
                <a:spcPct val="105000"/>
              </a:lnSpc>
              <a:spcBef>
                <a:spcPts val="1200"/>
              </a:spcBef>
              <a:spcAft>
                <a:spcPts val="0"/>
              </a:spcAft>
              <a:buSzPts val="275"/>
              <a:buNone/>
            </a:pPr>
            <a:r>
              <a:rPr lang="ja" sz="1641">
                <a:solidFill>
                  <a:schemeClr val="dk2"/>
                </a:solidFill>
                <a:highlight>
                  <a:srgbClr val="C9DAF8"/>
                </a:highlight>
                <a:latin typeface="Arial"/>
                <a:ea typeface="Arial"/>
                <a:cs typeface="Arial"/>
                <a:sym typeface="Arial"/>
              </a:rPr>
              <a:t>6/20(3日目)</a:t>
            </a:r>
            <a:r>
              <a:rPr lang="ja" sz="1641">
                <a:solidFill>
                  <a:schemeClr val="dk2"/>
                </a:solidFill>
                <a:highlight>
                  <a:schemeClr val="lt1"/>
                </a:highlight>
                <a:latin typeface="Arial"/>
                <a:ea typeface="Arial"/>
                <a:cs typeface="Arial"/>
                <a:sym typeface="Arial"/>
              </a:rPr>
              <a:t>  </a:t>
            </a:r>
            <a:r>
              <a:rPr lang="ja" sz="1641">
                <a:solidFill>
                  <a:schemeClr val="dk2"/>
                </a:solidFill>
                <a:latin typeface="Arial"/>
                <a:ea typeface="Arial"/>
                <a:cs typeface="Arial"/>
                <a:sym typeface="Arial"/>
              </a:rPr>
              <a:t>                    	：HTMLサンプルレビュー、製造</a:t>
            </a:r>
            <a:endParaRPr sz="1641">
              <a:solidFill>
                <a:schemeClr val="dk2"/>
              </a:solidFill>
              <a:latin typeface="Arial"/>
              <a:ea typeface="Arial"/>
              <a:cs typeface="Arial"/>
              <a:sym typeface="Arial"/>
            </a:endParaRPr>
          </a:p>
          <a:p>
            <a:pPr indent="0" lvl="0" marL="0" rtl="0" algn="l">
              <a:lnSpc>
                <a:spcPct val="105000"/>
              </a:lnSpc>
              <a:spcBef>
                <a:spcPts val="1200"/>
              </a:spcBef>
              <a:spcAft>
                <a:spcPts val="0"/>
              </a:spcAft>
              <a:buSzPts val="275"/>
              <a:buNone/>
            </a:pPr>
            <a:r>
              <a:rPr lang="ja" sz="1641">
                <a:solidFill>
                  <a:schemeClr val="dk2"/>
                </a:solidFill>
                <a:highlight>
                  <a:srgbClr val="C9DAF8"/>
                </a:highlight>
                <a:latin typeface="Arial"/>
                <a:ea typeface="Arial"/>
                <a:cs typeface="Arial"/>
                <a:sym typeface="Arial"/>
              </a:rPr>
              <a:t>6/21~6/24(4日目～6日目)	</a:t>
            </a:r>
            <a:r>
              <a:rPr lang="ja" sz="1641">
                <a:solidFill>
                  <a:schemeClr val="dk2"/>
                </a:solidFill>
                <a:latin typeface="Arial"/>
                <a:ea typeface="Arial"/>
                <a:cs typeface="Arial"/>
                <a:sym typeface="Arial"/>
              </a:rPr>
              <a:t>：製造、動作確認、</a:t>
            </a:r>
            <a:r>
              <a:rPr lang="ja" sz="1641">
                <a:solidFill>
                  <a:schemeClr val="dk2"/>
                </a:solidFill>
                <a:latin typeface="Arial"/>
                <a:ea typeface="Arial"/>
                <a:cs typeface="Arial"/>
                <a:sym typeface="Arial"/>
              </a:rPr>
              <a:t>単体テスト</a:t>
            </a:r>
            <a:endParaRPr sz="1641">
              <a:solidFill>
                <a:schemeClr val="dk2"/>
              </a:solidFill>
              <a:latin typeface="Arial"/>
              <a:ea typeface="Arial"/>
              <a:cs typeface="Arial"/>
              <a:sym typeface="Arial"/>
            </a:endParaRPr>
          </a:p>
          <a:p>
            <a:pPr indent="0" lvl="0" marL="0" rtl="0" algn="l">
              <a:lnSpc>
                <a:spcPct val="105000"/>
              </a:lnSpc>
              <a:spcBef>
                <a:spcPts val="1200"/>
              </a:spcBef>
              <a:spcAft>
                <a:spcPts val="0"/>
              </a:spcAft>
              <a:buSzPts val="275"/>
              <a:buNone/>
            </a:pPr>
            <a:r>
              <a:rPr lang="ja" sz="1641">
                <a:solidFill>
                  <a:schemeClr val="dk2"/>
                </a:solidFill>
                <a:highlight>
                  <a:srgbClr val="C9DAF8"/>
                </a:highlight>
                <a:latin typeface="Arial"/>
                <a:ea typeface="Arial"/>
                <a:cs typeface="Arial"/>
                <a:sym typeface="Arial"/>
              </a:rPr>
              <a:t>6/25~6/27(7日目～9日目)	</a:t>
            </a:r>
            <a:r>
              <a:rPr lang="ja" sz="1641">
                <a:solidFill>
                  <a:schemeClr val="dk2"/>
                </a:solidFill>
                <a:latin typeface="Arial"/>
                <a:ea typeface="Arial"/>
                <a:cs typeface="Arial"/>
                <a:sym typeface="Arial"/>
              </a:rPr>
              <a:t>：結合テスト、</a:t>
            </a:r>
            <a:r>
              <a:rPr lang="ja" sz="1641">
                <a:solidFill>
                  <a:schemeClr val="dk2"/>
                </a:solidFill>
                <a:latin typeface="Arial"/>
                <a:ea typeface="Arial"/>
                <a:cs typeface="Arial"/>
                <a:sym typeface="Arial"/>
              </a:rPr>
              <a:t>テストケース作成、プレゼン準備・練習 </a:t>
            </a:r>
            <a:endParaRPr sz="1641">
              <a:solidFill>
                <a:schemeClr val="dk2"/>
              </a:solidFill>
              <a:latin typeface="Arial"/>
              <a:ea typeface="Arial"/>
              <a:cs typeface="Arial"/>
              <a:sym typeface="Arial"/>
            </a:endParaRPr>
          </a:p>
          <a:p>
            <a:pPr indent="0" lvl="0" marL="0" rtl="0" algn="l">
              <a:lnSpc>
                <a:spcPct val="105000"/>
              </a:lnSpc>
              <a:spcBef>
                <a:spcPts val="1200"/>
              </a:spcBef>
              <a:spcAft>
                <a:spcPts val="0"/>
              </a:spcAft>
              <a:buSzPts val="275"/>
              <a:buNone/>
            </a:pPr>
            <a:r>
              <a:rPr lang="ja" sz="1641">
                <a:solidFill>
                  <a:schemeClr val="dk2"/>
                </a:solidFill>
                <a:latin typeface="Arial"/>
                <a:ea typeface="Arial"/>
                <a:cs typeface="Arial"/>
                <a:sym typeface="Arial"/>
              </a:rPr>
              <a:t>                                                   デザイン編集、オプション追加                                  </a:t>
            </a:r>
            <a:endParaRPr sz="1641">
              <a:solidFill>
                <a:schemeClr val="dk2"/>
              </a:solidFill>
              <a:latin typeface="Arial"/>
              <a:ea typeface="Arial"/>
              <a:cs typeface="Arial"/>
              <a:sym typeface="Arial"/>
            </a:endParaRPr>
          </a:p>
          <a:p>
            <a:pPr indent="0" lvl="0" marL="0" rtl="0" algn="l">
              <a:lnSpc>
                <a:spcPct val="105000"/>
              </a:lnSpc>
              <a:spcBef>
                <a:spcPts val="1200"/>
              </a:spcBef>
              <a:spcAft>
                <a:spcPts val="0"/>
              </a:spcAft>
              <a:buSzPts val="275"/>
              <a:buNone/>
            </a:pPr>
            <a:r>
              <a:rPr lang="ja" sz="1641">
                <a:solidFill>
                  <a:schemeClr val="dk2"/>
                </a:solidFill>
                <a:highlight>
                  <a:srgbClr val="C9DAF8"/>
                </a:highlight>
                <a:latin typeface="Arial"/>
                <a:ea typeface="Arial"/>
                <a:cs typeface="Arial"/>
                <a:sym typeface="Arial"/>
              </a:rPr>
              <a:t>6/28(10日目)</a:t>
            </a:r>
            <a:r>
              <a:rPr lang="ja" sz="1641">
                <a:solidFill>
                  <a:schemeClr val="dk2"/>
                </a:solidFill>
                <a:latin typeface="Arial"/>
                <a:ea typeface="Arial"/>
                <a:cs typeface="Arial"/>
                <a:sym typeface="Arial"/>
              </a:rPr>
              <a:t>	</a:t>
            </a:r>
            <a:r>
              <a:rPr lang="ja" sz="950">
                <a:solidFill>
                  <a:schemeClr val="dk2"/>
                </a:solidFill>
                <a:latin typeface="Arial"/>
                <a:ea typeface="Arial"/>
                <a:cs typeface="Arial"/>
                <a:sym typeface="Arial"/>
              </a:rPr>
              <a:t>		　     　</a:t>
            </a:r>
            <a:r>
              <a:rPr lang="ja" sz="1600">
                <a:solidFill>
                  <a:schemeClr val="dk2"/>
                </a:solidFill>
                <a:latin typeface="Arial"/>
                <a:ea typeface="Arial"/>
                <a:cs typeface="Arial"/>
                <a:sym typeface="Arial"/>
              </a:rPr>
              <a:t>： リリース</a:t>
            </a:r>
            <a:endParaRPr sz="1600">
              <a:solidFill>
                <a:schemeClr val="dk2"/>
              </a:solidFill>
              <a:latin typeface="Arial"/>
              <a:ea typeface="Arial"/>
              <a:cs typeface="Arial"/>
              <a:sym typeface="Arial"/>
            </a:endParaRPr>
          </a:p>
          <a:p>
            <a:pPr indent="0" lvl="0" marL="0" rtl="0" algn="l">
              <a:lnSpc>
                <a:spcPct val="105000"/>
              </a:lnSpc>
              <a:spcBef>
                <a:spcPts val="1200"/>
              </a:spcBef>
              <a:spcAft>
                <a:spcPts val="1200"/>
              </a:spcAft>
              <a:buSzPts val="275"/>
              <a:buNone/>
            </a:pPr>
            <a:r>
              <a:t/>
            </a:r>
            <a:endParaRPr sz="225"/>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