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7" r:id="rId5"/>
    <p:sldId id="271" r:id="rId6"/>
    <p:sldId id="263" r:id="rId7"/>
    <p:sldId id="264" r:id="rId8"/>
    <p:sldId id="260" r:id="rId9"/>
    <p:sldId id="266" r:id="rId10"/>
    <p:sldId id="279" r:id="rId11"/>
    <p:sldId id="280" r:id="rId12"/>
    <p:sldId id="268" r:id="rId13"/>
    <p:sldId id="281" r:id="rId14"/>
    <p:sldId id="269" r:id="rId15"/>
    <p:sldId id="272" r:id="rId16"/>
    <p:sldId id="273" r:id="rId17"/>
    <p:sldId id="283" r:id="rId18"/>
    <p:sldId id="282" r:id="rId19"/>
    <p:sldId id="274" r:id="rId20"/>
    <p:sldId id="270" r:id="rId21"/>
    <p:sldId id="261"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480"/>
    <a:srgbClr val="E44551"/>
    <a:srgbClr val="E67A5C"/>
    <a:srgbClr val="D77572"/>
    <a:srgbClr val="E6886E"/>
    <a:srgbClr val="D07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3"/>
    <p:restoredTop sz="94648"/>
  </p:normalViewPr>
  <p:slideViewPr>
    <p:cSldViewPr snapToGrid="0">
      <p:cViewPr varScale="1">
        <p:scale>
          <a:sx n="121" d="100"/>
          <a:sy n="121"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normAutofit/>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7.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7.jpeg"/><Relationship Id="rId12" Type="http://schemas.openxmlformats.org/officeDocument/2006/relationships/image" Target="../media/image20.jpeg"/><Relationship Id="rId17" Type="http://schemas.openxmlformats.org/officeDocument/2006/relationships/image" Target="../media/image25.jpeg"/><Relationship Id="rId2" Type="http://schemas.openxmlformats.org/officeDocument/2006/relationships/image" Target="../media/image15.jpeg"/><Relationship Id="rId16"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image" Target="../media/image19.jpeg"/><Relationship Id="rId5" Type="http://schemas.openxmlformats.org/officeDocument/2006/relationships/image" Target="../media/image11.jpeg"/><Relationship Id="rId15" Type="http://schemas.openxmlformats.org/officeDocument/2006/relationships/image" Target="../media/image23.jpeg"/><Relationship Id="rId10" Type="http://schemas.openxmlformats.org/officeDocument/2006/relationships/image" Target="../media/image18.jpeg"/><Relationship Id="rId4" Type="http://schemas.openxmlformats.org/officeDocument/2006/relationships/image" Target="../media/image10.jpeg"/><Relationship Id="rId9" Type="http://schemas.openxmlformats.org/officeDocument/2006/relationships/image" Target="../media/image17.jpeg"/><Relationship Id="rId14" Type="http://schemas.openxmlformats.org/officeDocument/2006/relationships/image" Target="../media/image2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7.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tpress.ne.jp/news/175815"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rtimes.jp/main/html/rd/p/000000900.000005794.html"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学習データの入力部分（顔画像データ）の加工</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OpenCV, </a:t>
            </a: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（画像処理のためのライブラリ）を使用</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顔領域の拡大、唇領域の切り取りを行った</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5773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システムの概要：学習データについて（入力）</a:t>
            </a:r>
          </a:p>
        </p:txBody>
      </p:sp>
      <p:pic>
        <p:nvPicPr>
          <p:cNvPr id="3" name="図 2">
            <a:extLst>
              <a:ext uri="{FF2B5EF4-FFF2-40B4-BE49-F238E27FC236}">
                <a16:creationId xmlns:a16="http://schemas.microsoft.com/office/drawing/2014/main" id="{8C09751B-9E8E-E46F-A560-8A6F46957EC4}"/>
              </a:ext>
            </a:extLst>
          </p:cNvPr>
          <p:cNvPicPr>
            <a:picLocks noChangeAspect="1"/>
          </p:cNvPicPr>
          <p:nvPr/>
        </p:nvPicPr>
        <p:blipFill>
          <a:blip r:embed="rId2"/>
          <a:stretch>
            <a:fillRect/>
          </a:stretch>
        </p:blipFill>
        <p:spPr>
          <a:xfrm>
            <a:off x="8142457" y="3607676"/>
            <a:ext cx="1955800" cy="1955800"/>
          </a:xfrm>
          <a:prstGeom prst="rect">
            <a:avLst/>
          </a:prstGeom>
        </p:spPr>
      </p:pic>
      <p:pic>
        <p:nvPicPr>
          <p:cNvPr id="9" name="図 8">
            <a:extLst>
              <a:ext uri="{FF2B5EF4-FFF2-40B4-BE49-F238E27FC236}">
                <a16:creationId xmlns:a16="http://schemas.microsoft.com/office/drawing/2014/main" id="{4012FB34-88DC-C3C8-50FE-B35FE5CCDCD3}"/>
              </a:ext>
            </a:extLst>
          </p:cNvPr>
          <p:cNvPicPr>
            <a:picLocks noChangeAspect="1"/>
          </p:cNvPicPr>
          <p:nvPr/>
        </p:nvPicPr>
        <p:blipFill>
          <a:blip r:embed="rId3"/>
          <a:stretch>
            <a:fillRect/>
          </a:stretch>
        </p:blipFill>
        <p:spPr>
          <a:xfrm>
            <a:off x="1644602" y="3014608"/>
            <a:ext cx="2404939" cy="3141936"/>
          </a:xfrm>
          <a:prstGeom prst="rect">
            <a:avLst/>
          </a:prstGeom>
        </p:spPr>
      </p:pic>
      <p:pic>
        <p:nvPicPr>
          <p:cNvPr id="11" name="図 10">
            <a:extLst>
              <a:ext uri="{FF2B5EF4-FFF2-40B4-BE49-F238E27FC236}">
                <a16:creationId xmlns:a16="http://schemas.microsoft.com/office/drawing/2014/main" id="{B7C59908-0AA4-A8D7-2F47-7D0537310FD9}"/>
              </a:ext>
            </a:extLst>
          </p:cNvPr>
          <p:cNvPicPr>
            <a:picLocks noChangeAspect="1"/>
          </p:cNvPicPr>
          <p:nvPr/>
        </p:nvPicPr>
        <p:blipFill>
          <a:blip r:embed="rId4"/>
          <a:stretch>
            <a:fillRect/>
          </a:stretch>
        </p:blipFill>
        <p:spPr>
          <a:xfrm>
            <a:off x="5118099" y="3607676"/>
            <a:ext cx="1955800" cy="1955800"/>
          </a:xfrm>
          <a:prstGeom prst="rect">
            <a:avLst/>
          </a:prstGeom>
        </p:spPr>
      </p:pic>
      <p:cxnSp>
        <p:nvCxnSpPr>
          <p:cNvPr id="12" name="直線矢印コネクタ 11">
            <a:extLst>
              <a:ext uri="{FF2B5EF4-FFF2-40B4-BE49-F238E27FC236}">
                <a16:creationId xmlns:a16="http://schemas.microsoft.com/office/drawing/2014/main" id="{E6ACECB0-333C-C316-6D5A-5781BFCD7AF5}"/>
              </a:ext>
            </a:extLst>
          </p:cNvPr>
          <p:cNvCxnSpPr/>
          <p:nvPr/>
        </p:nvCxnSpPr>
        <p:spPr>
          <a:xfrm>
            <a:off x="4340389" y="4553612"/>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1683E13A-45E2-DF2A-9B82-952BCEE622F6}"/>
              </a:ext>
            </a:extLst>
          </p:cNvPr>
          <p:cNvCxnSpPr/>
          <p:nvPr/>
        </p:nvCxnSpPr>
        <p:spPr>
          <a:xfrm>
            <a:off x="7346346" y="4556244"/>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865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学習データの出力</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顔写真から、以下の手順でリップカラーを計算した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en-US" altLang="ja-JP" sz="18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1800">
                <a:solidFill>
                  <a:srgbClr val="695D46"/>
                </a:solidFill>
                <a:latin typeface="Hiragino Kaku Gothic ProN W3" panose="020B0300000000000000" pitchFamily="34" charset="-128"/>
                <a:ea typeface="Hiragino Kaku Gothic ProN W3" panose="020B0300000000000000" pitchFamily="34" charset="-128"/>
              </a:rPr>
              <a:t>で顔のランドマーク検出</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1800">
                <a:solidFill>
                  <a:srgbClr val="695D46"/>
                </a:solidFill>
                <a:latin typeface="Hiragino Kaku Gothic ProN W3" panose="020B0300000000000000" pitchFamily="34" charset="-128"/>
                <a:ea typeface="Hiragino Kaku Gothic ProN W3" panose="020B0300000000000000" pitchFamily="34" charset="-128"/>
              </a:rPr>
              <a:t>下唇の中心</a:t>
            </a:r>
            <a:r>
              <a:rPr lang="en-US" altLang="ja-JP" sz="1800" dirty="0">
                <a:solidFill>
                  <a:srgbClr val="695D46"/>
                </a:solidFill>
                <a:latin typeface="Hiragino Kaku Gothic ProN W3" panose="020B0300000000000000" pitchFamily="34" charset="-128"/>
                <a:ea typeface="Hiragino Kaku Gothic ProN W3" panose="020B0300000000000000" pitchFamily="34" charset="-128"/>
              </a:rPr>
              <a:t>6</a:t>
            </a:r>
            <a:r>
              <a:rPr lang="ja-JP" altLang="en-US" sz="1800">
                <a:solidFill>
                  <a:srgbClr val="695D46"/>
                </a:solidFill>
                <a:latin typeface="Hiragino Kaku Gothic ProN W3" panose="020B0300000000000000" pitchFamily="34" charset="-128"/>
                <a:ea typeface="Hiragino Kaku Gothic ProN W3" panose="020B0300000000000000" pitchFamily="34" charset="-128"/>
              </a:rPr>
              <a:t>点の座標で画像を切り取り</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1800">
                <a:solidFill>
                  <a:srgbClr val="695D46"/>
                </a:solidFill>
                <a:latin typeface="Hiragino Kaku Gothic ProN W3" panose="020B0300000000000000" pitchFamily="34" charset="-128"/>
                <a:ea typeface="Hiragino Kaku Gothic ProN W3" panose="020B0300000000000000" pitchFamily="34" charset="-128"/>
              </a:rPr>
              <a:t>座標内のピクセルの</a:t>
            </a:r>
            <a:r>
              <a:rPr lang="en-US" altLang="ja-JP" sz="1800" dirty="0">
                <a:solidFill>
                  <a:srgbClr val="695D46"/>
                </a:solidFill>
                <a:latin typeface="Hiragino Kaku Gothic ProN W3" panose="020B0300000000000000" pitchFamily="34" charset="-128"/>
                <a:ea typeface="Hiragino Kaku Gothic ProN W3" panose="020B0300000000000000" pitchFamily="34" charset="-128"/>
              </a:rPr>
              <a:t>RGB</a:t>
            </a:r>
            <a:r>
              <a:rPr lang="ja-JP" altLang="en-US" sz="1800">
                <a:solidFill>
                  <a:srgbClr val="695D46"/>
                </a:solidFill>
                <a:latin typeface="Hiragino Kaku Gothic ProN W3" panose="020B0300000000000000" pitchFamily="34" charset="-128"/>
                <a:ea typeface="Hiragino Kaku Gothic ProN W3" panose="020B0300000000000000" pitchFamily="34" charset="-128"/>
              </a:rPr>
              <a:t>の平均値を計算</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173344"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システムの概要：学習データについて（出力）</a:t>
            </a:r>
          </a:p>
        </p:txBody>
      </p:sp>
      <p:pic>
        <p:nvPicPr>
          <p:cNvPr id="3" name="図 2">
            <a:extLst>
              <a:ext uri="{FF2B5EF4-FFF2-40B4-BE49-F238E27FC236}">
                <a16:creationId xmlns:a16="http://schemas.microsoft.com/office/drawing/2014/main" id="{86BE7482-04A7-BF5F-C6E6-852F24C2FC04}"/>
              </a:ext>
            </a:extLst>
          </p:cNvPr>
          <p:cNvPicPr>
            <a:picLocks noChangeAspect="1"/>
          </p:cNvPicPr>
          <p:nvPr/>
        </p:nvPicPr>
        <p:blipFill>
          <a:blip r:embed="rId2"/>
          <a:stretch>
            <a:fillRect/>
          </a:stretch>
        </p:blipFill>
        <p:spPr>
          <a:xfrm>
            <a:off x="1960691" y="4034497"/>
            <a:ext cx="1955800" cy="1955800"/>
          </a:xfrm>
          <a:prstGeom prst="rect">
            <a:avLst/>
          </a:prstGeom>
        </p:spPr>
      </p:pic>
      <p:sp>
        <p:nvSpPr>
          <p:cNvPr id="15" name="正方形/長方形 14">
            <a:extLst>
              <a:ext uri="{FF2B5EF4-FFF2-40B4-BE49-F238E27FC236}">
                <a16:creationId xmlns:a16="http://schemas.microsoft.com/office/drawing/2014/main" id="{74915D7E-8641-2D0E-0AE5-BD3891853391}"/>
              </a:ext>
            </a:extLst>
          </p:cNvPr>
          <p:cNvSpPr/>
          <p:nvPr/>
        </p:nvSpPr>
        <p:spPr>
          <a:xfrm>
            <a:off x="8275507" y="4460373"/>
            <a:ext cx="1175079" cy="116920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6EC713DD-6CA6-31CC-E13B-95A9F8B7E6D1}"/>
              </a:ext>
            </a:extLst>
          </p:cNvPr>
          <p:cNvPicPr>
            <a:picLocks noChangeAspect="1"/>
          </p:cNvPicPr>
          <p:nvPr/>
        </p:nvPicPr>
        <p:blipFill>
          <a:blip r:embed="rId3"/>
          <a:stretch>
            <a:fillRect/>
          </a:stretch>
        </p:blipFill>
        <p:spPr>
          <a:xfrm>
            <a:off x="5118099" y="4034497"/>
            <a:ext cx="1955800" cy="1955800"/>
          </a:xfrm>
          <a:prstGeom prst="rect">
            <a:avLst/>
          </a:prstGeom>
        </p:spPr>
      </p:pic>
      <p:cxnSp>
        <p:nvCxnSpPr>
          <p:cNvPr id="23" name="直線矢印コネクタ 22">
            <a:extLst>
              <a:ext uri="{FF2B5EF4-FFF2-40B4-BE49-F238E27FC236}">
                <a16:creationId xmlns:a16="http://schemas.microsoft.com/office/drawing/2014/main" id="{D1AD610C-4655-59CC-F8EA-A9D249FF3B6B}"/>
              </a:ext>
            </a:extLst>
          </p:cNvPr>
          <p:cNvCxnSpPr/>
          <p:nvPr/>
        </p:nvCxnSpPr>
        <p:spPr>
          <a:xfrm>
            <a:off x="4266817" y="508964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DB557AA-8180-439E-A72E-E29B51C1E7A1}"/>
              </a:ext>
            </a:extLst>
          </p:cNvPr>
          <p:cNvCxnSpPr/>
          <p:nvPr/>
        </p:nvCxnSpPr>
        <p:spPr>
          <a:xfrm>
            <a:off x="7393644" y="504498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315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
        <p:nvSpPr>
          <p:cNvPr id="2" name="コンテンツ プレースホルダー 2">
            <a:extLst>
              <a:ext uri="{FF2B5EF4-FFF2-40B4-BE49-F238E27FC236}">
                <a16:creationId xmlns:a16="http://schemas.microsoft.com/office/drawing/2014/main" id="{2A8B6722-9453-DAB6-414A-529561B63BDB}"/>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機械学習ネットワークには</a:t>
            </a:r>
            <a:r>
              <a:rPr lang="en" altLang="ja-JP" dirty="0">
                <a:solidFill>
                  <a:srgbClr val="695D46"/>
                </a:solidFill>
                <a:latin typeface="Hiragino Kaku Gothic ProN W3" panose="020B0300000000000000" pitchFamily="34" charset="-128"/>
                <a:ea typeface="Hiragino Kaku Gothic ProN W3" panose="020B0300000000000000" pitchFamily="34" charset="-128"/>
              </a:rPr>
              <a:t>CNN</a:t>
            </a:r>
            <a:r>
              <a:rPr lang="ja-JP" altLang="en-US">
                <a:solidFill>
                  <a:srgbClr val="695D46"/>
                </a:solidFill>
                <a:latin typeface="Hiragino Kaku Gothic ProN W3" panose="020B0300000000000000" pitchFamily="34" charset="-128"/>
                <a:ea typeface="Hiragino Kaku Gothic ProN W3" panose="020B0300000000000000" pitchFamily="34" charset="-128"/>
              </a:rPr>
              <a:t>（</a:t>
            </a:r>
            <a:r>
              <a:rPr lang="en" altLang="ja-JP" dirty="0">
                <a:solidFill>
                  <a:srgbClr val="695D46"/>
                </a:solidFill>
                <a:latin typeface="Hiragino Kaku Gothic ProN W3" panose="020B0300000000000000" pitchFamily="34" charset="-128"/>
                <a:ea typeface="Hiragino Kaku Gothic ProN W3" panose="020B0300000000000000" pitchFamily="34" charset="-128"/>
              </a:rPr>
              <a:t>Convolutional Neural Network</a:t>
            </a:r>
            <a:r>
              <a:rPr lang="ja-JP" altLang="en-US">
                <a:solidFill>
                  <a:srgbClr val="695D46"/>
                </a:solidFill>
                <a:latin typeface="Hiragino Kaku Gothic ProN W3" panose="020B0300000000000000" pitchFamily="34" charset="-128"/>
                <a:ea typeface="Hiragino Kaku Gothic ProN W3" panose="020B0300000000000000" pitchFamily="34" charset="-128"/>
              </a:rPr>
              <a:t>）を使用した</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カテゴリ分けや物体認識など、画像処理の分野で高いパフォーマンスを発揮している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keras</a:t>
            </a:r>
            <a:r>
              <a:rPr lang="ja-JP" altLang="en-US" sz="2000">
                <a:solidFill>
                  <a:srgbClr val="695D46"/>
                </a:solidFill>
                <a:latin typeface="Hiragino Kaku Gothic ProN W3" panose="020B0300000000000000" pitchFamily="34" charset="-128"/>
                <a:ea typeface="Hiragino Kaku Gothic ProN W3" panose="020B0300000000000000" pitchFamily="34" charset="-128"/>
              </a:rPr>
              <a:t>などの機械学習ライブラリで簡単に実装ができる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marL="0" indent="0" fontAlgn="base">
              <a:spcBef>
                <a:spcPts val="0"/>
              </a:spcBef>
              <a:spcAft>
                <a:spcPts val="1200"/>
              </a:spcAft>
              <a:buNone/>
            </a:pP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例）</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画像の説明文を自動生成する（</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Google</a:t>
            </a:r>
            <a:r>
              <a:rPr lang="ja-JP" altLang="en-US" sz="2000">
                <a:solidFill>
                  <a:srgbClr val="695D46"/>
                </a:solidFill>
                <a:latin typeface="Hiragino Kaku Gothic ProN W3" panose="020B0300000000000000" pitchFamily="34" charset="-128"/>
                <a:ea typeface="Hiragino Kaku Gothic ProN W3" panose="020B0300000000000000" pitchFamily="34" charset="-128"/>
              </a:rPr>
              <a:t>）</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ドライブレコーダーの動画から道路の欠陥などを検出する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レントゲンから病状を診断する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ja-JP" altLang="en-US" sz="200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68606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機械学習モデルの作成</a:t>
            </a:r>
          </a:p>
        </p:txBody>
      </p:sp>
      <p:sp>
        <p:nvSpPr>
          <p:cNvPr id="2" name="コンテンツ プレースホルダー 2">
            <a:extLst>
              <a:ext uri="{FF2B5EF4-FFF2-40B4-BE49-F238E27FC236}">
                <a16:creationId xmlns:a16="http://schemas.microsoft.com/office/drawing/2014/main" id="{24645129-3E8F-E201-13EC-816286AC9781}"/>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スクレイピングした画像データ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2,400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枚のうち、リップカラーの抽出などのデータ加工が可能だった</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1,099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879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件を教示データ、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220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件をテストデータとした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バッチサイズ</a:t>
            </a:r>
            <a:r>
              <a:rPr lang="en-US" altLang="ja-JP" dirty="0">
                <a:solidFill>
                  <a:srgbClr val="695D46"/>
                </a:solidFill>
                <a:latin typeface="Hiragino Kaku Gothic ProN W3" panose="020B0300000000000000" pitchFamily="34" charset="-128"/>
                <a:ea typeface="Hiragino Kaku Gothic ProN W3" panose="020B0300000000000000" pitchFamily="34" charset="-128"/>
              </a:rPr>
              <a:t>32</a:t>
            </a:r>
            <a:r>
              <a:rPr lang="ja-JP" altLang="en-US">
                <a:solidFill>
                  <a:srgbClr val="695D46"/>
                </a:solidFill>
                <a:latin typeface="Hiragino Kaku Gothic ProN W3" panose="020B0300000000000000" pitchFamily="34" charset="-128"/>
                <a:ea typeface="Hiragino Kaku Gothic ProN W3" panose="020B0300000000000000" pitchFamily="34" charset="-128"/>
              </a:rPr>
              <a:t>、エポック数</a:t>
            </a:r>
            <a:r>
              <a:rPr lang="en-US" altLang="ja-JP" dirty="0">
                <a:solidFill>
                  <a:srgbClr val="695D46"/>
                </a:solidFill>
                <a:latin typeface="Hiragino Kaku Gothic ProN W3" panose="020B0300000000000000" pitchFamily="34" charset="-128"/>
                <a:ea typeface="Hiragino Kaku Gothic ProN W3" panose="020B0300000000000000" pitchFamily="34" charset="-128"/>
              </a:rPr>
              <a:t>100</a:t>
            </a:r>
          </a:p>
          <a:p>
            <a:pPr lvl="1" fontAlgn="base">
              <a:spcBef>
                <a:spcPts val="0"/>
              </a:spcBef>
              <a:spcAft>
                <a:spcPts val="1200"/>
              </a:spcAft>
              <a:buFont typeface="Arial" panose="020B0604020202020204" pitchFamily="34" charset="0"/>
              <a:buChar char="•"/>
            </a:pPr>
            <a:endParaRPr lang="en-US" altLang="ja-JP" sz="22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7733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Tree>
    <p:extLst>
      <p:ext uri="{BB962C8B-B14F-4D97-AF65-F5344CB8AC3E}">
        <p14:creationId xmlns:p14="http://schemas.microsoft.com/office/powerpoint/2010/main" val="368463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教師データに使用した</a:t>
            </a:r>
            <a:r>
              <a:rPr lang="en"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から、未学習のメイクアップ画像を</a:t>
            </a:r>
            <a:r>
              <a:rPr lang="en-US" altLang="ja-JP" dirty="0">
                <a:latin typeface="Hiragino Kaku Gothic ProN W3" panose="020B0300000000000000" pitchFamily="34" charset="-128"/>
                <a:ea typeface="Hiragino Kaku Gothic ProN W3" panose="020B0300000000000000" pitchFamily="34" charset="-128"/>
              </a:rPr>
              <a:t>10</a:t>
            </a:r>
            <a:r>
              <a:rPr lang="ja-JP" altLang="en-US">
                <a:latin typeface="Hiragino Kaku Gothic ProN W3" panose="020B0300000000000000" pitchFamily="34" charset="-128"/>
                <a:ea typeface="Hiragino Kaku Gothic ProN W3" panose="020B0300000000000000" pitchFamily="34" charset="-128"/>
              </a:rPr>
              <a:t>件選んだ</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そしてその画像を使用し、作成した機械学習モデルで実際にリップカラーの推定を行った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どの画像についても、抽出したリップカラーよりも暗く、くすんだカラーが推定結果となった。画像によっては暗すぎる、くすみすぎている色が推定されることもあった。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しかし色の系統（ピンク系、オレンジ系など）は同じであることが多かった。</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pic>
        <p:nvPicPr>
          <p:cNvPr id="3" name="図 2">
            <a:extLst>
              <a:ext uri="{FF2B5EF4-FFF2-40B4-BE49-F238E27FC236}">
                <a16:creationId xmlns:a16="http://schemas.microsoft.com/office/drawing/2014/main" id="{E85BB489-D980-EE2D-5ADB-3B7F32CDE9BF}"/>
              </a:ext>
            </a:extLst>
          </p:cNvPr>
          <p:cNvPicPr>
            <a:picLocks noChangeAspect="1"/>
          </p:cNvPicPr>
          <p:nvPr/>
        </p:nvPicPr>
        <p:blipFill>
          <a:blip r:embed="rId2"/>
          <a:stretch>
            <a:fillRect/>
          </a:stretch>
        </p:blipFill>
        <p:spPr>
          <a:xfrm>
            <a:off x="987536" y="4651047"/>
            <a:ext cx="1339850" cy="1339850"/>
          </a:xfrm>
          <a:prstGeom prst="rect">
            <a:avLst/>
          </a:prstGeom>
        </p:spPr>
      </p:pic>
      <p:pic>
        <p:nvPicPr>
          <p:cNvPr id="8" name="図 7">
            <a:extLst>
              <a:ext uri="{FF2B5EF4-FFF2-40B4-BE49-F238E27FC236}">
                <a16:creationId xmlns:a16="http://schemas.microsoft.com/office/drawing/2014/main" id="{E812D0EE-3DD4-DC7C-6AE8-374821E46658}"/>
              </a:ext>
            </a:extLst>
          </p:cNvPr>
          <p:cNvPicPr>
            <a:picLocks noChangeAspect="1"/>
          </p:cNvPicPr>
          <p:nvPr/>
        </p:nvPicPr>
        <p:blipFill>
          <a:blip r:embed="rId3"/>
          <a:stretch>
            <a:fillRect/>
          </a:stretch>
        </p:blipFill>
        <p:spPr>
          <a:xfrm>
            <a:off x="2583356" y="4651046"/>
            <a:ext cx="1339849" cy="1339849"/>
          </a:xfrm>
          <a:prstGeom prst="rect">
            <a:avLst/>
          </a:prstGeom>
        </p:spPr>
      </p:pic>
      <p:pic>
        <p:nvPicPr>
          <p:cNvPr id="10" name="図 9">
            <a:extLst>
              <a:ext uri="{FF2B5EF4-FFF2-40B4-BE49-F238E27FC236}">
                <a16:creationId xmlns:a16="http://schemas.microsoft.com/office/drawing/2014/main" id="{B774EA16-5904-0D36-C01F-21B2EF135F72}"/>
              </a:ext>
            </a:extLst>
          </p:cNvPr>
          <p:cNvPicPr>
            <a:picLocks noChangeAspect="1"/>
          </p:cNvPicPr>
          <p:nvPr/>
        </p:nvPicPr>
        <p:blipFill>
          <a:blip r:embed="rId4"/>
          <a:stretch>
            <a:fillRect/>
          </a:stretch>
        </p:blipFill>
        <p:spPr>
          <a:xfrm>
            <a:off x="4179174" y="4660898"/>
            <a:ext cx="1339849" cy="1339849"/>
          </a:xfrm>
          <a:prstGeom prst="rect">
            <a:avLst/>
          </a:prstGeom>
        </p:spPr>
      </p:pic>
      <p:pic>
        <p:nvPicPr>
          <p:cNvPr id="12" name="図 11">
            <a:extLst>
              <a:ext uri="{FF2B5EF4-FFF2-40B4-BE49-F238E27FC236}">
                <a16:creationId xmlns:a16="http://schemas.microsoft.com/office/drawing/2014/main" id="{0FF2BAD7-7778-6939-DD8E-83079CDCBBAC}"/>
              </a:ext>
            </a:extLst>
          </p:cNvPr>
          <p:cNvPicPr>
            <a:picLocks noChangeAspect="1"/>
          </p:cNvPicPr>
          <p:nvPr/>
        </p:nvPicPr>
        <p:blipFill>
          <a:blip r:embed="rId5"/>
          <a:stretch>
            <a:fillRect/>
          </a:stretch>
        </p:blipFill>
        <p:spPr>
          <a:xfrm>
            <a:off x="6465014" y="4651046"/>
            <a:ext cx="1339848" cy="1339848"/>
          </a:xfrm>
          <a:prstGeom prst="rect">
            <a:avLst/>
          </a:prstGeom>
        </p:spPr>
      </p:pic>
      <p:sp>
        <p:nvSpPr>
          <p:cNvPr id="17" name="正方形/長方形 16">
            <a:extLst>
              <a:ext uri="{FF2B5EF4-FFF2-40B4-BE49-F238E27FC236}">
                <a16:creationId xmlns:a16="http://schemas.microsoft.com/office/drawing/2014/main" id="{684028A3-1B82-F3E2-BA0E-959F36CFD4CD}"/>
              </a:ext>
            </a:extLst>
          </p:cNvPr>
          <p:cNvSpPr/>
          <p:nvPr/>
        </p:nvSpPr>
        <p:spPr>
          <a:xfrm>
            <a:off x="8060831" y="4660897"/>
            <a:ext cx="1297153" cy="133984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8D0952D6-2482-42EC-6A99-442247615ABE}"/>
              </a:ext>
            </a:extLst>
          </p:cNvPr>
          <p:cNvPicPr>
            <a:picLocks noChangeAspect="1"/>
          </p:cNvPicPr>
          <p:nvPr/>
        </p:nvPicPr>
        <p:blipFill>
          <a:blip r:embed="rId6"/>
          <a:stretch>
            <a:fillRect/>
          </a:stretch>
        </p:blipFill>
        <p:spPr>
          <a:xfrm>
            <a:off x="9608643" y="4660896"/>
            <a:ext cx="1339847" cy="1339847"/>
          </a:xfrm>
          <a:prstGeom prst="rect">
            <a:avLst/>
          </a:prstGeom>
        </p:spPr>
      </p:pic>
      <p:sp>
        <p:nvSpPr>
          <p:cNvPr id="19" name="テキスト ボックス 18">
            <a:extLst>
              <a:ext uri="{FF2B5EF4-FFF2-40B4-BE49-F238E27FC236}">
                <a16:creationId xmlns:a16="http://schemas.microsoft.com/office/drawing/2014/main" id="{930286F1-9ED7-D1BC-F2CA-1B78307C802B}"/>
              </a:ext>
            </a:extLst>
          </p:cNvPr>
          <p:cNvSpPr txBox="1"/>
          <p:nvPr/>
        </p:nvSpPr>
        <p:spPr>
          <a:xfrm>
            <a:off x="987536" y="616957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20" name="テキスト ボックス 19">
            <a:extLst>
              <a:ext uri="{FF2B5EF4-FFF2-40B4-BE49-F238E27FC236}">
                <a16:creationId xmlns:a16="http://schemas.microsoft.com/office/drawing/2014/main" id="{E53C4B1E-EA2F-5C3A-45DC-DD8DD61C730E}"/>
              </a:ext>
            </a:extLst>
          </p:cNvPr>
          <p:cNvSpPr txBox="1"/>
          <p:nvPr/>
        </p:nvSpPr>
        <p:spPr>
          <a:xfrm>
            <a:off x="6465012" y="6186577"/>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21" name="テキスト ボックス 20">
            <a:extLst>
              <a:ext uri="{FF2B5EF4-FFF2-40B4-BE49-F238E27FC236}">
                <a16:creationId xmlns:a16="http://schemas.microsoft.com/office/drawing/2014/main" id="{1A17080F-359A-F3C9-E104-342CFB686268}"/>
              </a:ext>
            </a:extLst>
          </p:cNvPr>
          <p:cNvSpPr txBox="1"/>
          <p:nvPr/>
        </p:nvSpPr>
        <p:spPr>
          <a:xfrm>
            <a:off x="2530775"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2" name="テキスト ボックス 21">
            <a:extLst>
              <a:ext uri="{FF2B5EF4-FFF2-40B4-BE49-F238E27FC236}">
                <a16:creationId xmlns:a16="http://schemas.microsoft.com/office/drawing/2014/main" id="{05CD1E56-B8AE-919A-89CD-3BFC0AD399FC}"/>
              </a:ext>
            </a:extLst>
          </p:cNvPr>
          <p:cNvSpPr txBox="1"/>
          <p:nvPr/>
        </p:nvSpPr>
        <p:spPr>
          <a:xfrm>
            <a:off x="4179173" y="611675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3" name="テキスト ボックス 22">
            <a:extLst>
              <a:ext uri="{FF2B5EF4-FFF2-40B4-BE49-F238E27FC236}">
                <a16:creationId xmlns:a16="http://schemas.microsoft.com/office/drawing/2014/main" id="{3D160F3F-103D-DDD8-8AF5-C8E739AF970A}"/>
              </a:ext>
            </a:extLst>
          </p:cNvPr>
          <p:cNvSpPr txBox="1"/>
          <p:nvPr/>
        </p:nvSpPr>
        <p:spPr>
          <a:xfrm>
            <a:off x="8060831"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4" name="テキスト ボックス 23">
            <a:extLst>
              <a:ext uri="{FF2B5EF4-FFF2-40B4-BE49-F238E27FC236}">
                <a16:creationId xmlns:a16="http://schemas.microsoft.com/office/drawing/2014/main" id="{A3AF61E4-7D97-FAB1-124F-18A715CB1A25}"/>
              </a:ext>
            </a:extLst>
          </p:cNvPr>
          <p:cNvSpPr txBox="1"/>
          <p:nvPr/>
        </p:nvSpPr>
        <p:spPr>
          <a:xfrm>
            <a:off x="9608643"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Tree>
    <p:extLst>
      <p:ext uri="{BB962C8B-B14F-4D97-AF65-F5344CB8AC3E}">
        <p14:creationId xmlns:p14="http://schemas.microsoft.com/office/powerpoint/2010/main" val="247544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en-US" altLang="ja-JP" dirty="0">
                    <a:latin typeface="Hiragino Kaku Gothic ProN W3" panose="020B0300000000000000" pitchFamily="34" charset="-128"/>
                    <a:ea typeface="Hiragino Kaku Gothic ProN W3" panose="020B0300000000000000" pitchFamily="34" charset="-128"/>
                  </a:rPr>
                  <a:t>『</a:t>
                </a:r>
                <a:r>
                  <a:rPr lang="en-US" altLang="ja-JP" dirty="0" err="1">
                    <a:latin typeface="Hiragino Kaku Gothic ProN W3" panose="020B0300000000000000" pitchFamily="34" charset="-128"/>
                    <a:ea typeface="Hiragino Kaku Gothic ProN W3" panose="020B0300000000000000" pitchFamily="34" charset="-128"/>
                  </a:rPr>
                  <a:t>popteen</a:t>
                </a:r>
                <a:r>
                  <a:rPr lang="en-US" altLang="ja-JP" dirty="0">
                    <a:latin typeface="Hiragino Kaku Gothic ProN W3" panose="020B0300000000000000" pitchFamily="34" charset="-128"/>
                    <a:ea typeface="Hiragino Kaku Gothic ProN W3" panose="020B0300000000000000" pitchFamily="34" charset="-128"/>
                  </a:rPr>
                  <a:t> Media』</a:t>
                </a:r>
                <a:r>
                  <a:rPr lang="ja-JP" altLang="en-US">
                    <a:latin typeface="Hiragino Kaku Gothic ProN W3" panose="020B0300000000000000" pitchFamily="34" charset="-128"/>
                    <a:ea typeface="Hiragino Kaku Gothic ProN W3" panose="020B0300000000000000" pitchFamily="34" charset="-128"/>
                  </a:rPr>
                  <a:t>というファッション媒体のメイクアップ画像を使用して実験を行った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は</a:t>
                </a:r>
                <a:r>
                  <a:rPr lang="en-US" altLang="ja-JP" sz="2000" dirty="0">
                    <a:latin typeface="Hiragino Kaku Gothic ProN W3" panose="020B0300000000000000" pitchFamily="34" charset="-128"/>
                    <a:ea typeface="Hiragino Kaku Gothic ProN W3" panose="020B0300000000000000" pitchFamily="34" charset="-128"/>
                  </a:rPr>
                  <a:t>20</a:t>
                </a:r>
                <a:r>
                  <a:rPr lang="ja-JP" altLang="en-US" sz="2000">
                    <a:latin typeface="Hiragino Kaku Gothic ProN W3" panose="020B0300000000000000" pitchFamily="34" charset="-128"/>
                    <a:ea typeface="Hiragino Kaku Gothic ProN W3" panose="020B0300000000000000" pitchFamily="34" charset="-128"/>
                  </a:rPr>
                  <a:t>代後半</a:t>
                </a:r>
                <a:r>
                  <a:rPr lang="en-US" altLang="ja-JP" sz="2000" dirty="0">
                    <a:latin typeface="Hiragino Kaku Gothic ProN W3" panose="020B0300000000000000" pitchFamily="34" charset="-128"/>
                    <a:ea typeface="Hiragino Kaku Gothic ProN W3" panose="020B0300000000000000" pitchFamily="34" charset="-128"/>
                  </a:rPr>
                  <a:t>〜30</a:t>
                </a:r>
                <a:r>
                  <a:rPr lang="ja-JP" altLang="en-US" sz="2000">
                    <a:latin typeface="Hiragino Kaku Gothic ProN W3" panose="020B0300000000000000" pitchFamily="34" charset="-128"/>
                    <a:ea typeface="Hiragino Kaku Gothic ProN W3" panose="020B0300000000000000" pitchFamily="34" charset="-128"/>
                  </a:rPr>
                  <a:t>代をメインターゲットにした媒体であるのに対し、</a:t>
                </a:r>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はティーンエイジャーをターゲットとしたメディア </a:t>
                </a:r>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「学習データの画像のモデルと、推定したい顔画像の人物の年齢が離れていた場合、リップカラーの推定が上手くできないのではないか」という仮説を検証するために実験を行った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実験手順</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からメイクアップ画像を</a:t>
                </a:r>
                <a:r>
                  <a:rPr lang="en-US" altLang="ja-JP" sz="2000" dirty="0">
                    <a:latin typeface="Hiragino Kaku Gothic ProN W3" panose="020B0300000000000000" pitchFamily="34" charset="-128"/>
                    <a:ea typeface="Hiragino Kaku Gothic ProN W3" panose="020B0300000000000000" pitchFamily="34" charset="-128"/>
                  </a:rPr>
                  <a:t>10</a:t>
                </a:r>
                <a:r>
                  <a:rPr lang="ja-JP" altLang="en-US" sz="2000">
                    <a:latin typeface="Hiragino Kaku Gothic ProN W3" panose="020B0300000000000000" pitchFamily="34" charset="-128"/>
                    <a:ea typeface="Hiragino Kaku Gothic ProN W3" panose="020B0300000000000000" pitchFamily="34" charset="-128"/>
                  </a:rPr>
                  <a:t>件選び、機械学習モデルでリップカラーの推定を行った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①で行った</a:t>
                </a:r>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の画像を使用した実験と比較して、どちらの方が元の画像に近いリップカラーが推定できているかを比較した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リップカラーの比較は、元画像のリップカラーと推定したリップカラーのコサイン類似度を計算することで行った</a:t>
                </a:r>
                <a:endParaRPr lang="en-US" altLang="ja-JP" sz="2000" dirty="0">
                  <a:latin typeface="Hiragino Kaku Gothic ProN W3" panose="020B0300000000000000" pitchFamily="34" charset="-128"/>
                  <a:ea typeface="Hiragino Kaku Gothic ProN W3" panose="020B0300000000000000" pitchFamily="34" charset="-128"/>
                </a:endParaRPr>
              </a:p>
              <a:p>
                <a:pPr lvl="2" fontAlgn="base"/>
                <a14:m>
                  <m:oMath xmlns:m="http://schemas.openxmlformats.org/officeDocument/2006/math">
                    <m:func>
                      <m:funcPr>
                        <m:ctrlPr>
                          <a:rPr lang="en-US" altLang="ja-JP" i="1" smtClean="0">
                            <a:latin typeface="Cambria Math" panose="02040503050406030204" pitchFamily="18" charset="0"/>
                            <a:ea typeface="Hiragino Kaku Gothic ProN W3" panose="020B0300000000000000" pitchFamily="34" charset="-128"/>
                          </a:rPr>
                        </m:ctrlPr>
                      </m:funcPr>
                      <m:fName>
                        <m:r>
                          <m:rPr>
                            <m:sty m:val="p"/>
                          </m:rPr>
                          <a:rPr lang="en-US" altLang="ja-JP" i="0" smtClean="0">
                            <a:latin typeface="Cambria Math" panose="02040503050406030204" pitchFamily="18" charset="0"/>
                            <a:ea typeface="Hiragino Kaku Gothic ProN W3" panose="020B0300000000000000" pitchFamily="34" charset="-128"/>
                          </a:rPr>
                          <m:t>cos</m:t>
                        </m:r>
                      </m:fName>
                      <m:e>
                        <m:d>
                          <m:dPr>
                            <m:ctrlPr>
                              <a:rPr lang="en-US" altLang="ja-JP" b="0" i="1" smtClean="0">
                                <a:latin typeface="Cambria Math" panose="02040503050406030204" pitchFamily="18" charset="0"/>
                                <a:ea typeface="Hiragino Kaku Gothic ProN W3" panose="020B0300000000000000" pitchFamily="34" charset="-128"/>
                              </a:rPr>
                            </m:ctrlPr>
                          </m:dPr>
                          <m:e>
                            <m:r>
                              <a:rPr lang="en-US" altLang="ja-JP" b="0" i="1" smtClean="0">
                                <a:latin typeface="Cambria Math" panose="02040503050406030204" pitchFamily="18" charset="0"/>
                                <a:ea typeface="Hiragino Kaku Gothic ProN W3" panose="020B0300000000000000" pitchFamily="34" charset="-128"/>
                              </a:rPr>
                              <m:t>𝑥</m:t>
                            </m:r>
                            <m:r>
                              <a:rPr lang="en-US" altLang="ja-JP" b="0" i="1" smtClean="0">
                                <a:latin typeface="Cambria Math" panose="02040503050406030204" pitchFamily="18" charset="0"/>
                                <a:ea typeface="Hiragino Kaku Gothic ProN W3" panose="020B0300000000000000" pitchFamily="34" charset="-128"/>
                              </a:rPr>
                              <m:t>, </m:t>
                            </m:r>
                            <m:r>
                              <a:rPr lang="en-US" altLang="ja-JP" b="0" i="1" smtClean="0">
                                <a:latin typeface="Cambria Math" panose="02040503050406030204" pitchFamily="18" charset="0"/>
                                <a:ea typeface="Hiragino Kaku Gothic ProN W3" panose="020B0300000000000000" pitchFamily="34" charset="-128"/>
                              </a:rPr>
                              <m:t>𝑦</m:t>
                            </m:r>
                          </m:e>
                        </m:d>
                        <m:r>
                          <a:rPr lang="en-US" altLang="ja-JP" b="0" i="1" smtClean="0">
                            <a:latin typeface="Cambria Math" panose="02040503050406030204" pitchFamily="18" charset="0"/>
                            <a:ea typeface="Hiragino Kaku Gothic ProN W3" panose="020B0300000000000000" pitchFamily="34" charset="-128"/>
                          </a:rPr>
                          <m:t>=</m:t>
                        </m:r>
                        <m:f>
                          <m:fPr>
                            <m:ctrlPr>
                              <a:rPr lang="en-US" altLang="ja-JP" b="0" i="1" smtClean="0">
                                <a:latin typeface="Cambria Math" panose="02040503050406030204" pitchFamily="18" charset="0"/>
                                <a:ea typeface="Hiragino Kaku Gothic ProN W3" panose="020B0300000000000000" pitchFamily="34" charset="-128"/>
                              </a:rPr>
                            </m:ctrlPr>
                          </m:fPr>
                          <m:num>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
                                  <m:sSubPr>
                                    <m:ctrlPr>
                                      <a:rPr lang="en-US" altLang="ja-JP" b="0" i="1" smtClean="0">
                                        <a:latin typeface="Cambria Math" panose="02040503050406030204" pitchFamily="18" charset="0"/>
                                        <a:ea typeface="Hiragino Kaku Gothic ProN W3" panose="020B0300000000000000" pitchFamily="34" charset="-128"/>
                                      </a:rPr>
                                    </m:ctrlPr>
                                  </m:sSubPr>
                                  <m:e>
                                    <m:r>
                                      <a:rPr lang="en-US" altLang="ja-JP" b="0" i="1" smtClean="0">
                                        <a:latin typeface="Cambria Math" panose="02040503050406030204" pitchFamily="18" charset="0"/>
                                        <a:ea typeface="Hiragino Kaku Gothic ProN W3" panose="020B0300000000000000" pitchFamily="34" charset="-128"/>
                                      </a:rPr>
                                      <m:t>𝑥</m:t>
                                    </m:r>
                                  </m:e>
                                  <m:sub>
                                    <m:r>
                                      <a:rPr lang="en-US" altLang="ja-JP" b="0" i="1" smtClean="0">
                                        <a:latin typeface="Cambria Math" panose="02040503050406030204" pitchFamily="18" charset="0"/>
                                        <a:ea typeface="Hiragino Kaku Gothic ProN W3" panose="020B0300000000000000" pitchFamily="34" charset="-128"/>
                                      </a:rPr>
                                      <m:t>𝑘</m:t>
                                    </m:r>
                                  </m:sub>
                                </m:sSub>
                                <m:sSub>
                                  <m:sSubPr>
                                    <m:ctrlPr>
                                      <a:rPr lang="en-US" altLang="ja-JP" b="0" i="1" smtClean="0">
                                        <a:latin typeface="Cambria Math" panose="02040503050406030204" pitchFamily="18" charset="0"/>
                                        <a:ea typeface="Hiragino Kaku Gothic ProN W3" panose="020B0300000000000000" pitchFamily="34" charset="-128"/>
                                      </a:rPr>
                                    </m:ctrlPr>
                                  </m:sSubPr>
                                  <m:e>
                                    <m:r>
                                      <a:rPr lang="en-US" altLang="ja-JP" b="0" i="1" smtClean="0">
                                        <a:latin typeface="Cambria Math" panose="02040503050406030204" pitchFamily="18" charset="0"/>
                                        <a:ea typeface="Hiragino Kaku Gothic ProN W3" panose="020B0300000000000000" pitchFamily="34" charset="-128"/>
                                      </a:rPr>
                                      <m:t>𝑦</m:t>
                                    </m:r>
                                  </m:e>
                                  <m:sub>
                                    <m:r>
                                      <a:rPr lang="en-US" altLang="ja-JP" b="0" i="1" smtClean="0">
                                        <a:latin typeface="Cambria Math" panose="02040503050406030204" pitchFamily="18" charset="0"/>
                                        <a:ea typeface="Hiragino Kaku Gothic ProN W3" panose="020B0300000000000000" pitchFamily="34" charset="-128"/>
                                      </a:rPr>
                                      <m:t>𝑘</m:t>
                                    </m:r>
                                  </m:sub>
                                </m:sSub>
                              </m:e>
                            </m:nary>
                          </m:num>
                          <m:den>
                            <m:rad>
                              <m:radPr>
                                <m:degHide m:val="on"/>
                                <m:ctrlPr>
                                  <a:rPr lang="en-US" altLang="ja-JP" b="0" i="1" smtClean="0">
                                    <a:latin typeface="Cambria Math" panose="02040503050406030204" pitchFamily="18" charset="0"/>
                                    <a:ea typeface="Hiragino Kaku Gothic ProN W3" panose="020B0300000000000000" pitchFamily="34" charset="-128"/>
                                  </a:rPr>
                                </m:ctrlPr>
                              </m:radPr>
                              <m:deg/>
                              <m:e>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Sup>
                                      <m:sSubSupPr>
                                        <m:ctrlPr>
                                          <a:rPr lang="en-US" altLang="ja-JP" b="0" i="1" smtClean="0">
                                            <a:latin typeface="Cambria Math" panose="02040503050406030204" pitchFamily="18" charset="0"/>
                                            <a:ea typeface="Hiragino Kaku Gothic ProN W3" panose="020B0300000000000000" pitchFamily="34" charset="-128"/>
                                          </a:rPr>
                                        </m:ctrlPr>
                                      </m:sSubSupPr>
                                      <m:e>
                                        <m:r>
                                          <a:rPr lang="en-US" altLang="ja-JP" b="0" i="1" smtClean="0">
                                            <a:latin typeface="Cambria Math" panose="02040503050406030204" pitchFamily="18" charset="0"/>
                                            <a:ea typeface="Hiragino Kaku Gothic ProN W3" panose="020B0300000000000000" pitchFamily="34" charset="-128"/>
                                          </a:rPr>
                                          <m:t>𝑥</m:t>
                                        </m:r>
                                      </m:e>
                                      <m:sub>
                                        <m:r>
                                          <a:rPr lang="en-US" altLang="ja-JP" b="0" i="1" smtClean="0">
                                            <a:latin typeface="Cambria Math" panose="02040503050406030204" pitchFamily="18" charset="0"/>
                                            <a:ea typeface="Hiragino Kaku Gothic ProN W3" panose="020B0300000000000000" pitchFamily="34" charset="-128"/>
                                          </a:rPr>
                                          <m:t>𝑘</m:t>
                                        </m:r>
                                      </m:sub>
                                      <m:sup>
                                        <m:r>
                                          <a:rPr lang="en-US" altLang="ja-JP" b="0" i="1" smtClean="0">
                                            <a:latin typeface="Cambria Math" panose="02040503050406030204" pitchFamily="18" charset="0"/>
                                            <a:ea typeface="Hiragino Kaku Gothic ProN W3" panose="020B0300000000000000" pitchFamily="34" charset="-128"/>
                                          </a:rPr>
                                          <m:t>2</m:t>
                                        </m:r>
                                      </m:sup>
                                    </m:sSubSup>
                                  </m:e>
                                </m:nary>
                              </m:e>
                            </m:rad>
                            <m:rad>
                              <m:radPr>
                                <m:degHide m:val="on"/>
                                <m:ctrlPr>
                                  <a:rPr lang="en-US" altLang="ja-JP" b="0" i="1" smtClean="0">
                                    <a:latin typeface="Cambria Math" panose="02040503050406030204" pitchFamily="18" charset="0"/>
                                    <a:ea typeface="Hiragino Kaku Gothic ProN W3" panose="020B0300000000000000" pitchFamily="34" charset="-128"/>
                                  </a:rPr>
                                </m:ctrlPr>
                              </m:radPr>
                              <m:deg/>
                              <m:e>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Sup>
                                      <m:sSubSupPr>
                                        <m:ctrlPr>
                                          <a:rPr lang="en-US" altLang="ja-JP" b="0" i="1" smtClean="0">
                                            <a:latin typeface="Cambria Math" panose="02040503050406030204" pitchFamily="18" charset="0"/>
                                            <a:ea typeface="Hiragino Kaku Gothic ProN W3" panose="020B0300000000000000" pitchFamily="34" charset="-128"/>
                                          </a:rPr>
                                        </m:ctrlPr>
                                      </m:sSubSupPr>
                                      <m:e>
                                        <m:r>
                                          <a:rPr lang="en-US" altLang="ja-JP" b="0" i="1" smtClean="0">
                                            <a:latin typeface="Cambria Math" panose="02040503050406030204" pitchFamily="18" charset="0"/>
                                            <a:ea typeface="Hiragino Kaku Gothic ProN W3" panose="020B0300000000000000" pitchFamily="34" charset="-128"/>
                                          </a:rPr>
                                          <m:t>𝑦</m:t>
                                        </m:r>
                                      </m:e>
                                      <m:sub>
                                        <m:r>
                                          <a:rPr lang="en-US" altLang="ja-JP" b="0" i="1" smtClean="0">
                                            <a:latin typeface="Cambria Math" panose="02040503050406030204" pitchFamily="18" charset="0"/>
                                            <a:ea typeface="Hiragino Kaku Gothic ProN W3" panose="020B0300000000000000" pitchFamily="34" charset="-128"/>
                                          </a:rPr>
                                          <m:t>𝑘</m:t>
                                        </m:r>
                                      </m:sub>
                                      <m:sup>
                                        <m:r>
                                          <a:rPr lang="en-US" altLang="ja-JP" b="0" i="1" smtClean="0">
                                            <a:latin typeface="Cambria Math" panose="02040503050406030204" pitchFamily="18" charset="0"/>
                                            <a:ea typeface="Hiragino Kaku Gothic ProN W3" panose="020B0300000000000000" pitchFamily="34" charset="-128"/>
                                          </a:rPr>
                                          <m:t>2</m:t>
                                        </m:r>
                                      </m:sup>
                                    </m:sSubSup>
                                  </m:e>
                                </m:nary>
                              </m:e>
                            </m:rad>
                          </m:den>
                        </m:f>
                      </m:e>
                    </m:func>
                  </m:oMath>
                </a14:m>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p:txBody>
          </p:sp>
        </mc:Choice>
        <mc:Fallback>
          <p:sp>
            <p:nvSpPr>
              <p:cNvPr id="5" name="コンテンツ プレースホルダー 2">
                <a:extLst>
                  <a:ext uri="{FF2B5EF4-FFF2-40B4-BE49-F238E27FC236}">
                    <a16:creationId xmlns:a16="http://schemas.microsoft.com/office/drawing/2014/main" id="{B040927F-1E6A-C26C-3C46-978E4552B438}"/>
                  </a:ext>
                </a:extLst>
              </p:cNvPr>
              <p:cNvSpPr txBox="1">
                <a:spLocks noRot="1" noChangeAspect="1" noMove="1" noResize="1" noEditPoints="1" noAdjustHandles="1" noChangeArrowheads="1" noChangeShapeType="1" noTextEdit="1"/>
              </p:cNvSpPr>
              <p:nvPr/>
            </p:nvSpPr>
            <p:spPr>
              <a:xfrm>
                <a:off x="576043" y="1432140"/>
                <a:ext cx="11039913" cy="5120640"/>
              </a:xfrm>
              <a:prstGeom prst="rect">
                <a:avLst/>
              </a:prstGeom>
              <a:blipFill>
                <a:blip r:embed="rId2"/>
                <a:stretch>
                  <a:fillRect l="-460" t="-990" r="-575" b="-4950"/>
                </a:stretch>
              </a:blipFill>
            </p:spPr>
            <p:txBody>
              <a:bodyPr/>
              <a:lstStyle/>
              <a:p>
                <a:r>
                  <a:rPr lang="ja-JP" altLang="en-US">
                    <a:noFill/>
                  </a:rPr>
                  <a:t> </a:t>
                </a:r>
              </a:p>
            </p:txBody>
          </p:sp>
        </mc:Fallback>
      </mc:AlternateContent>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1260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3" name="図 2">
            <a:extLst>
              <a:ext uri="{FF2B5EF4-FFF2-40B4-BE49-F238E27FC236}">
                <a16:creationId xmlns:a16="http://schemas.microsoft.com/office/drawing/2014/main" id="{9274B588-7F42-086F-3F95-542F3D334505}"/>
              </a:ext>
            </a:extLst>
          </p:cNvPr>
          <p:cNvPicPr>
            <a:picLocks noChangeAspect="1"/>
          </p:cNvPicPr>
          <p:nvPr/>
        </p:nvPicPr>
        <p:blipFill>
          <a:blip r:embed="rId2"/>
          <a:stretch>
            <a:fillRect/>
          </a:stretch>
        </p:blipFill>
        <p:spPr>
          <a:xfrm>
            <a:off x="971363" y="5155451"/>
            <a:ext cx="1356018" cy="1356018"/>
          </a:xfrm>
          <a:prstGeom prst="rect">
            <a:avLst/>
          </a:prstGeom>
        </p:spPr>
      </p:pic>
      <p:pic>
        <p:nvPicPr>
          <p:cNvPr id="10" name="図 9">
            <a:extLst>
              <a:ext uri="{FF2B5EF4-FFF2-40B4-BE49-F238E27FC236}">
                <a16:creationId xmlns:a16="http://schemas.microsoft.com/office/drawing/2014/main" id="{86BE9025-60EC-2D5E-5C37-EB0B35847FE2}"/>
              </a:ext>
            </a:extLst>
          </p:cNvPr>
          <p:cNvPicPr>
            <a:picLocks noChangeAspect="1"/>
          </p:cNvPicPr>
          <p:nvPr/>
        </p:nvPicPr>
        <p:blipFill>
          <a:blip r:embed="rId3"/>
          <a:stretch>
            <a:fillRect/>
          </a:stretch>
        </p:blipFill>
        <p:spPr>
          <a:xfrm>
            <a:off x="4208184" y="5159703"/>
            <a:ext cx="1350361" cy="1350361"/>
          </a:xfrm>
          <a:prstGeom prst="rect">
            <a:avLst/>
          </a:prstGeom>
        </p:spPr>
      </p:pic>
      <p:sp>
        <p:nvSpPr>
          <p:cNvPr id="11" name="正方形/長方形 10">
            <a:extLst>
              <a:ext uri="{FF2B5EF4-FFF2-40B4-BE49-F238E27FC236}">
                <a16:creationId xmlns:a16="http://schemas.microsoft.com/office/drawing/2014/main" id="{75F94F86-A7D6-3584-3150-27EC6D7C9316}"/>
              </a:ext>
            </a:extLst>
          </p:cNvPr>
          <p:cNvSpPr/>
          <p:nvPr/>
        </p:nvSpPr>
        <p:spPr>
          <a:xfrm>
            <a:off x="2583350" y="5155450"/>
            <a:ext cx="1339852" cy="1350361"/>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6B648E0B-48B1-D7AB-440C-808C4091D4A6}"/>
              </a:ext>
            </a:extLst>
          </p:cNvPr>
          <p:cNvPicPr>
            <a:picLocks noChangeAspect="1"/>
          </p:cNvPicPr>
          <p:nvPr/>
        </p:nvPicPr>
        <p:blipFill>
          <a:blip r:embed="rId4"/>
          <a:stretch>
            <a:fillRect/>
          </a:stretch>
        </p:blipFill>
        <p:spPr>
          <a:xfrm>
            <a:off x="998046" y="1638500"/>
            <a:ext cx="1339850" cy="1339850"/>
          </a:xfrm>
          <a:prstGeom prst="rect">
            <a:avLst/>
          </a:prstGeom>
        </p:spPr>
      </p:pic>
      <p:pic>
        <p:nvPicPr>
          <p:cNvPr id="13" name="図 12">
            <a:extLst>
              <a:ext uri="{FF2B5EF4-FFF2-40B4-BE49-F238E27FC236}">
                <a16:creationId xmlns:a16="http://schemas.microsoft.com/office/drawing/2014/main" id="{0936C426-E3C7-7EC9-1543-FD85EC660F18}"/>
              </a:ext>
            </a:extLst>
          </p:cNvPr>
          <p:cNvPicPr>
            <a:picLocks noChangeAspect="1"/>
          </p:cNvPicPr>
          <p:nvPr/>
        </p:nvPicPr>
        <p:blipFill>
          <a:blip r:embed="rId5"/>
          <a:stretch>
            <a:fillRect/>
          </a:stretch>
        </p:blipFill>
        <p:spPr>
          <a:xfrm>
            <a:off x="2593866" y="1638499"/>
            <a:ext cx="1339849" cy="1339849"/>
          </a:xfrm>
          <a:prstGeom prst="rect">
            <a:avLst/>
          </a:prstGeom>
        </p:spPr>
      </p:pic>
      <p:pic>
        <p:nvPicPr>
          <p:cNvPr id="14" name="図 13">
            <a:extLst>
              <a:ext uri="{FF2B5EF4-FFF2-40B4-BE49-F238E27FC236}">
                <a16:creationId xmlns:a16="http://schemas.microsoft.com/office/drawing/2014/main" id="{4A15F863-B752-A86B-55CA-DF89DAB8E57F}"/>
              </a:ext>
            </a:extLst>
          </p:cNvPr>
          <p:cNvPicPr>
            <a:picLocks noChangeAspect="1"/>
          </p:cNvPicPr>
          <p:nvPr/>
        </p:nvPicPr>
        <p:blipFill>
          <a:blip r:embed="rId6"/>
          <a:stretch>
            <a:fillRect/>
          </a:stretch>
        </p:blipFill>
        <p:spPr>
          <a:xfrm>
            <a:off x="4189684" y="1648351"/>
            <a:ext cx="1339849" cy="1339849"/>
          </a:xfrm>
          <a:prstGeom prst="rect">
            <a:avLst/>
          </a:prstGeom>
        </p:spPr>
      </p:pic>
      <p:pic>
        <p:nvPicPr>
          <p:cNvPr id="15" name="図 14">
            <a:extLst>
              <a:ext uri="{FF2B5EF4-FFF2-40B4-BE49-F238E27FC236}">
                <a16:creationId xmlns:a16="http://schemas.microsoft.com/office/drawing/2014/main" id="{2A1E1566-3D7F-1AC7-9AAB-1211475A0D3D}"/>
              </a:ext>
            </a:extLst>
          </p:cNvPr>
          <p:cNvPicPr>
            <a:picLocks noChangeAspect="1"/>
          </p:cNvPicPr>
          <p:nvPr/>
        </p:nvPicPr>
        <p:blipFill>
          <a:blip r:embed="rId7"/>
          <a:stretch>
            <a:fillRect/>
          </a:stretch>
        </p:blipFill>
        <p:spPr>
          <a:xfrm>
            <a:off x="998046" y="3410379"/>
            <a:ext cx="1339848" cy="1339848"/>
          </a:xfrm>
          <a:prstGeom prst="rect">
            <a:avLst/>
          </a:prstGeom>
        </p:spPr>
      </p:pic>
      <p:sp>
        <p:nvSpPr>
          <p:cNvPr id="16" name="正方形/長方形 15">
            <a:extLst>
              <a:ext uri="{FF2B5EF4-FFF2-40B4-BE49-F238E27FC236}">
                <a16:creationId xmlns:a16="http://schemas.microsoft.com/office/drawing/2014/main" id="{56773DC5-811B-9FFF-96EB-F57FBD4695E5}"/>
              </a:ext>
            </a:extLst>
          </p:cNvPr>
          <p:cNvSpPr/>
          <p:nvPr/>
        </p:nvSpPr>
        <p:spPr>
          <a:xfrm>
            <a:off x="2593863" y="3420231"/>
            <a:ext cx="1350362" cy="1329996"/>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019781EC-8620-32B5-6109-2EF6AB5770B3}"/>
              </a:ext>
            </a:extLst>
          </p:cNvPr>
          <p:cNvPicPr>
            <a:picLocks noChangeAspect="1"/>
          </p:cNvPicPr>
          <p:nvPr/>
        </p:nvPicPr>
        <p:blipFill>
          <a:blip r:embed="rId8"/>
          <a:stretch>
            <a:fillRect/>
          </a:stretch>
        </p:blipFill>
        <p:spPr>
          <a:xfrm>
            <a:off x="4218698" y="3410379"/>
            <a:ext cx="1339847" cy="1339847"/>
          </a:xfrm>
          <a:prstGeom prst="rect">
            <a:avLst/>
          </a:prstGeom>
        </p:spPr>
      </p:pic>
      <p:pic>
        <p:nvPicPr>
          <p:cNvPr id="19" name="図 18">
            <a:extLst>
              <a:ext uri="{FF2B5EF4-FFF2-40B4-BE49-F238E27FC236}">
                <a16:creationId xmlns:a16="http://schemas.microsoft.com/office/drawing/2014/main" id="{6748BDC0-C2BB-AEF4-572C-C263AC7FF174}"/>
              </a:ext>
            </a:extLst>
          </p:cNvPr>
          <p:cNvPicPr>
            <a:picLocks noChangeAspect="1"/>
          </p:cNvPicPr>
          <p:nvPr/>
        </p:nvPicPr>
        <p:blipFill>
          <a:blip r:embed="rId9"/>
          <a:stretch>
            <a:fillRect/>
          </a:stretch>
        </p:blipFill>
        <p:spPr>
          <a:xfrm>
            <a:off x="7274249" y="1638499"/>
            <a:ext cx="1339850" cy="1347092"/>
          </a:xfrm>
          <a:prstGeom prst="rect">
            <a:avLst/>
          </a:prstGeom>
        </p:spPr>
      </p:pic>
      <p:pic>
        <p:nvPicPr>
          <p:cNvPr id="21" name="図 20">
            <a:extLst>
              <a:ext uri="{FF2B5EF4-FFF2-40B4-BE49-F238E27FC236}">
                <a16:creationId xmlns:a16="http://schemas.microsoft.com/office/drawing/2014/main" id="{E43325B0-AB2E-8E4D-AFC2-DCA40CD6B437}"/>
              </a:ext>
            </a:extLst>
          </p:cNvPr>
          <p:cNvPicPr>
            <a:picLocks noChangeAspect="1"/>
          </p:cNvPicPr>
          <p:nvPr/>
        </p:nvPicPr>
        <p:blipFill>
          <a:blip r:embed="rId10"/>
          <a:stretch>
            <a:fillRect/>
          </a:stretch>
        </p:blipFill>
        <p:spPr>
          <a:xfrm>
            <a:off x="8870066" y="1633987"/>
            <a:ext cx="1339849" cy="1339849"/>
          </a:xfrm>
          <a:prstGeom prst="rect">
            <a:avLst/>
          </a:prstGeom>
        </p:spPr>
      </p:pic>
      <p:pic>
        <p:nvPicPr>
          <p:cNvPr id="23" name="図 22">
            <a:extLst>
              <a:ext uri="{FF2B5EF4-FFF2-40B4-BE49-F238E27FC236}">
                <a16:creationId xmlns:a16="http://schemas.microsoft.com/office/drawing/2014/main" id="{01A3E369-26BB-FCD7-740A-61CD847D9C92}"/>
              </a:ext>
            </a:extLst>
          </p:cNvPr>
          <p:cNvPicPr>
            <a:picLocks noChangeAspect="1"/>
          </p:cNvPicPr>
          <p:nvPr/>
        </p:nvPicPr>
        <p:blipFill>
          <a:blip r:embed="rId11"/>
          <a:stretch>
            <a:fillRect/>
          </a:stretch>
        </p:blipFill>
        <p:spPr>
          <a:xfrm>
            <a:off x="10465882" y="1648351"/>
            <a:ext cx="1339848" cy="1339848"/>
          </a:xfrm>
          <a:prstGeom prst="rect">
            <a:avLst/>
          </a:prstGeom>
        </p:spPr>
      </p:pic>
      <p:pic>
        <p:nvPicPr>
          <p:cNvPr id="25" name="図 24">
            <a:extLst>
              <a:ext uri="{FF2B5EF4-FFF2-40B4-BE49-F238E27FC236}">
                <a16:creationId xmlns:a16="http://schemas.microsoft.com/office/drawing/2014/main" id="{C81CB563-CA33-4966-4887-A794768129CC}"/>
              </a:ext>
            </a:extLst>
          </p:cNvPr>
          <p:cNvPicPr>
            <a:picLocks noChangeAspect="1"/>
          </p:cNvPicPr>
          <p:nvPr/>
        </p:nvPicPr>
        <p:blipFill>
          <a:blip r:embed="rId12"/>
          <a:stretch>
            <a:fillRect/>
          </a:stretch>
        </p:blipFill>
        <p:spPr>
          <a:xfrm>
            <a:off x="7274249" y="3410379"/>
            <a:ext cx="1339847" cy="1339847"/>
          </a:xfrm>
          <a:prstGeom prst="rect">
            <a:avLst/>
          </a:prstGeom>
        </p:spPr>
      </p:pic>
      <p:pic>
        <p:nvPicPr>
          <p:cNvPr id="27" name="図 26">
            <a:extLst>
              <a:ext uri="{FF2B5EF4-FFF2-40B4-BE49-F238E27FC236}">
                <a16:creationId xmlns:a16="http://schemas.microsoft.com/office/drawing/2014/main" id="{A0D18E11-4990-240F-EC54-F01974035BA3}"/>
              </a:ext>
            </a:extLst>
          </p:cNvPr>
          <p:cNvPicPr>
            <a:picLocks noChangeAspect="1"/>
          </p:cNvPicPr>
          <p:nvPr/>
        </p:nvPicPr>
        <p:blipFill>
          <a:blip r:embed="rId13"/>
          <a:stretch>
            <a:fillRect/>
          </a:stretch>
        </p:blipFill>
        <p:spPr>
          <a:xfrm>
            <a:off x="8870064" y="3410379"/>
            <a:ext cx="1339847" cy="1339847"/>
          </a:xfrm>
          <a:prstGeom prst="rect">
            <a:avLst/>
          </a:prstGeom>
        </p:spPr>
      </p:pic>
      <p:pic>
        <p:nvPicPr>
          <p:cNvPr id="29" name="図 28">
            <a:extLst>
              <a:ext uri="{FF2B5EF4-FFF2-40B4-BE49-F238E27FC236}">
                <a16:creationId xmlns:a16="http://schemas.microsoft.com/office/drawing/2014/main" id="{F4562CCE-03BB-38E3-6BF0-7ED895E964B1}"/>
              </a:ext>
            </a:extLst>
          </p:cNvPr>
          <p:cNvPicPr>
            <a:picLocks noChangeAspect="1"/>
          </p:cNvPicPr>
          <p:nvPr/>
        </p:nvPicPr>
        <p:blipFill>
          <a:blip r:embed="rId14"/>
          <a:stretch>
            <a:fillRect/>
          </a:stretch>
        </p:blipFill>
        <p:spPr>
          <a:xfrm>
            <a:off x="10465879" y="3401901"/>
            <a:ext cx="1339846" cy="1339846"/>
          </a:xfrm>
          <a:prstGeom prst="rect">
            <a:avLst/>
          </a:prstGeom>
        </p:spPr>
      </p:pic>
      <p:pic>
        <p:nvPicPr>
          <p:cNvPr id="31" name="図 30">
            <a:extLst>
              <a:ext uri="{FF2B5EF4-FFF2-40B4-BE49-F238E27FC236}">
                <a16:creationId xmlns:a16="http://schemas.microsoft.com/office/drawing/2014/main" id="{10A078C7-6075-89CB-4301-476665008E3B}"/>
              </a:ext>
            </a:extLst>
          </p:cNvPr>
          <p:cNvPicPr>
            <a:picLocks noChangeAspect="1"/>
          </p:cNvPicPr>
          <p:nvPr/>
        </p:nvPicPr>
        <p:blipFill>
          <a:blip r:embed="rId15"/>
          <a:stretch>
            <a:fillRect/>
          </a:stretch>
        </p:blipFill>
        <p:spPr>
          <a:xfrm>
            <a:off x="7274249" y="5155450"/>
            <a:ext cx="1339847" cy="1339847"/>
          </a:xfrm>
          <a:prstGeom prst="rect">
            <a:avLst/>
          </a:prstGeom>
        </p:spPr>
      </p:pic>
      <p:pic>
        <p:nvPicPr>
          <p:cNvPr id="33" name="図 32">
            <a:extLst>
              <a:ext uri="{FF2B5EF4-FFF2-40B4-BE49-F238E27FC236}">
                <a16:creationId xmlns:a16="http://schemas.microsoft.com/office/drawing/2014/main" id="{A405D32D-7580-872C-DBB4-E84571D3C094}"/>
              </a:ext>
            </a:extLst>
          </p:cNvPr>
          <p:cNvPicPr>
            <a:picLocks noChangeAspect="1"/>
          </p:cNvPicPr>
          <p:nvPr/>
        </p:nvPicPr>
        <p:blipFill>
          <a:blip r:embed="rId16"/>
          <a:stretch>
            <a:fillRect/>
          </a:stretch>
        </p:blipFill>
        <p:spPr>
          <a:xfrm>
            <a:off x="8870064" y="5155449"/>
            <a:ext cx="1339847" cy="1339847"/>
          </a:xfrm>
          <a:prstGeom prst="rect">
            <a:avLst/>
          </a:prstGeom>
        </p:spPr>
      </p:pic>
      <p:pic>
        <p:nvPicPr>
          <p:cNvPr id="35" name="図 34">
            <a:extLst>
              <a:ext uri="{FF2B5EF4-FFF2-40B4-BE49-F238E27FC236}">
                <a16:creationId xmlns:a16="http://schemas.microsoft.com/office/drawing/2014/main" id="{B32FA087-FBC8-BB6C-68B8-E993A3B6EE15}"/>
              </a:ext>
            </a:extLst>
          </p:cNvPr>
          <p:cNvPicPr>
            <a:picLocks noChangeAspect="1"/>
          </p:cNvPicPr>
          <p:nvPr/>
        </p:nvPicPr>
        <p:blipFill>
          <a:blip r:embed="rId17"/>
          <a:stretch>
            <a:fillRect/>
          </a:stretch>
        </p:blipFill>
        <p:spPr>
          <a:xfrm>
            <a:off x="10465879" y="5155449"/>
            <a:ext cx="1339846" cy="1339846"/>
          </a:xfrm>
          <a:prstGeom prst="rect">
            <a:avLst/>
          </a:prstGeom>
        </p:spPr>
      </p:pic>
    </p:spTree>
    <p:extLst>
      <p:ext uri="{BB962C8B-B14F-4D97-AF65-F5344CB8AC3E}">
        <p14:creationId xmlns:p14="http://schemas.microsoft.com/office/powerpoint/2010/main" val="235616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graphicFrame>
        <p:nvGraphicFramePr>
          <p:cNvPr id="2" name="表 1">
            <a:extLst>
              <a:ext uri="{FF2B5EF4-FFF2-40B4-BE49-F238E27FC236}">
                <a16:creationId xmlns:a16="http://schemas.microsoft.com/office/drawing/2014/main" id="{90D5215E-3A9A-D719-C57C-7087A4A25EDB}"/>
              </a:ext>
            </a:extLst>
          </p:cNvPr>
          <p:cNvGraphicFramePr>
            <a:graphicFrameLocks noGrp="1"/>
          </p:cNvGraphicFramePr>
          <p:nvPr>
            <p:extLst>
              <p:ext uri="{D42A27DB-BD31-4B8C-83A1-F6EECF244321}">
                <p14:modId xmlns:p14="http://schemas.microsoft.com/office/powerpoint/2010/main" val="4123616286"/>
              </p:ext>
            </p:extLst>
          </p:nvPr>
        </p:nvGraphicFramePr>
        <p:xfrm>
          <a:off x="1348826" y="1623556"/>
          <a:ext cx="3780222" cy="4450080"/>
        </p:xfrm>
        <a:graphic>
          <a:graphicData uri="http://schemas.openxmlformats.org/drawingml/2006/table">
            <a:tbl>
              <a:tblPr firstRow="1" bandRow="1">
                <a:tableStyleId>{5C22544A-7EE6-4342-B048-85BDC9FD1C3A}</a:tableStyleId>
              </a:tblPr>
              <a:tblGrid>
                <a:gridCol w="1890111">
                  <a:extLst>
                    <a:ext uri="{9D8B030D-6E8A-4147-A177-3AD203B41FA5}">
                      <a16:colId xmlns:a16="http://schemas.microsoft.com/office/drawing/2014/main" val="11623888"/>
                    </a:ext>
                  </a:extLst>
                </a:gridCol>
                <a:gridCol w="1890111">
                  <a:extLst>
                    <a:ext uri="{9D8B030D-6E8A-4147-A177-3AD203B41FA5}">
                      <a16:colId xmlns:a16="http://schemas.microsoft.com/office/drawing/2014/main" val="296748218"/>
                    </a:ext>
                  </a:extLst>
                </a:gridCol>
              </a:tblGrid>
              <a:tr h="370840">
                <a:tc>
                  <a:txBody>
                    <a:bodyPr/>
                    <a:lstStyle/>
                    <a:p>
                      <a:r>
                        <a:rPr kumimoji="1" lang="ja-JP" altLang="en-US" b="0" i="0">
                          <a:latin typeface="Hiragino Kaku Gothic ProN W3" panose="020B0300000000000000" pitchFamily="34" charset="-128"/>
                          <a:ea typeface="Hiragino Kaku Gothic ProN W3" panose="020B0300000000000000" pitchFamily="34" charset="-128"/>
                        </a:rPr>
                        <a:t>画像</a:t>
                      </a:r>
                      <a:r>
                        <a:rPr kumimoji="1" lang="en-US" altLang="ja-JP" b="0" i="0" dirty="0">
                          <a:latin typeface="Hiragino Kaku Gothic ProN W3" panose="020B0300000000000000" pitchFamily="34" charset="-128"/>
                          <a:ea typeface="Hiragino Kaku Gothic ProN W3" panose="020B0300000000000000" pitchFamily="34" charset="-128"/>
                        </a:rPr>
                        <a:t>No.</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ja-JP" altLang="en-US" b="0" i="0">
                          <a:latin typeface="Hiragino Kaku Gothic ProN W3" panose="020B0300000000000000" pitchFamily="34" charset="-128"/>
                          <a:ea typeface="Hiragino Kaku Gothic ProN W3" panose="020B0300000000000000" pitchFamily="34" charset="-128"/>
                        </a:rPr>
                        <a:t>コサイン類似度</a:t>
                      </a:r>
                    </a:p>
                  </a:txBody>
                  <a:tcPr/>
                </a:tc>
                <a:extLst>
                  <a:ext uri="{0D108BD9-81ED-4DB2-BD59-A6C34878D82A}">
                    <a16:rowId xmlns:a16="http://schemas.microsoft.com/office/drawing/2014/main" val="1426144974"/>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0.99761917</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267876382"/>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2</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0.99740683</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095762818"/>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3</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0.99742662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49947393"/>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4</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0.99224208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138670566"/>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5</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0.99943519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129950384"/>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6</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0.99901859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216427533"/>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7</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0.99322504</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374333035"/>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8</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0.99419156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857968729"/>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9</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0.99874417</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960013491"/>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10</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0.99199379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859881722"/>
                  </a:ext>
                </a:extLst>
              </a:tr>
              <a:tr h="370840">
                <a:tc>
                  <a:txBody>
                    <a:bodyPr/>
                    <a:lstStyle/>
                    <a:p>
                      <a:r>
                        <a:rPr kumimoji="1" lang="ja-JP" altLang="en-US" b="0" i="0">
                          <a:highlight>
                            <a:srgbClr val="FFFF00"/>
                          </a:highlight>
                          <a:latin typeface="Hiragino Kaku Gothic ProN W3" panose="020B0300000000000000" pitchFamily="34" charset="-128"/>
                          <a:ea typeface="Hiragino Kaku Gothic ProN W3" panose="020B0300000000000000" pitchFamily="34" charset="-128"/>
                        </a:rPr>
                        <a:t>平均</a:t>
                      </a:r>
                    </a:p>
                  </a:txBody>
                  <a:tcPr/>
                </a:tc>
                <a:tc>
                  <a:txBody>
                    <a:bodyPr/>
                    <a:lstStyle/>
                    <a:p>
                      <a:r>
                        <a:rPr kumimoji="1" lang="en-US" altLang="ja-JP" b="0" i="0" dirty="0">
                          <a:highlight>
                            <a:srgbClr val="FFFF00"/>
                          </a:highlight>
                          <a:latin typeface="Hiragino Kaku Gothic ProN W3" panose="020B0300000000000000" pitchFamily="34" charset="-128"/>
                          <a:ea typeface="Hiragino Kaku Gothic ProN W3" panose="020B0300000000000000" pitchFamily="34" charset="-128"/>
                        </a:rPr>
                        <a:t>0.9961303</a:t>
                      </a:r>
                      <a:endParaRPr kumimoji="1" lang="ja-JP" altLang="en-US" b="0" i="0">
                        <a:highlight>
                          <a:srgbClr val="FFFF00"/>
                        </a:highlight>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901931170"/>
                  </a:ext>
                </a:extLst>
              </a:tr>
            </a:tbl>
          </a:graphicData>
        </a:graphic>
      </p:graphicFrame>
      <p:graphicFrame>
        <p:nvGraphicFramePr>
          <p:cNvPr id="3" name="表 2">
            <a:extLst>
              <a:ext uri="{FF2B5EF4-FFF2-40B4-BE49-F238E27FC236}">
                <a16:creationId xmlns:a16="http://schemas.microsoft.com/office/drawing/2014/main" id="{F6801BBB-3D47-7631-BD47-4A9BE94C25E8}"/>
              </a:ext>
            </a:extLst>
          </p:cNvPr>
          <p:cNvGraphicFramePr>
            <a:graphicFrameLocks noGrp="1"/>
          </p:cNvGraphicFramePr>
          <p:nvPr>
            <p:extLst>
              <p:ext uri="{D42A27DB-BD31-4B8C-83A1-F6EECF244321}">
                <p14:modId xmlns:p14="http://schemas.microsoft.com/office/powerpoint/2010/main" val="3897564812"/>
              </p:ext>
            </p:extLst>
          </p:nvPr>
        </p:nvGraphicFramePr>
        <p:xfrm>
          <a:off x="6987627" y="1623556"/>
          <a:ext cx="3780222" cy="4450080"/>
        </p:xfrm>
        <a:graphic>
          <a:graphicData uri="http://schemas.openxmlformats.org/drawingml/2006/table">
            <a:tbl>
              <a:tblPr firstRow="1" bandRow="1">
                <a:tableStyleId>{5C22544A-7EE6-4342-B048-85BDC9FD1C3A}</a:tableStyleId>
              </a:tblPr>
              <a:tblGrid>
                <a:gridCol w="1890111">
                  <a:extLst>
                    <a:ext uri="{9D8B030D-6E8A-4147-A177-3AD203B41FA5}">
                      <a16:colId xmlns:a16="http://schemas.microsoft.com/office/drawing/2014/main" val="11623888"/>
                    </a:ext>
                  </a:extLst>
                </a:gridCol>
                <a:gridCol w="1890111">
                  <a:extLst>
                    <a:ext uri="{9D8B030D-6E8A-4147-A177-3AD203B41FA5}">
                      <a16:colId xmlns:a16="http://schemas.microsoft.com/office/drawing/2014/main" val="296748218"/>
                    </a:ext>
                  </a:extLst>
                </a:gridCol>
              </a:tblGrid>
              <a:tr h="370840">
                <a:tc>
                  <a:txBody>
                    <a:bodyPr/>
                    <a:lstStyle/>
                    <a:p>
                      <a:r>
                        <a:rPr kumimoji="1" lang="ja-JP" altLang="en-US" b="0" i="0">
                          <a:latin typeface="Hiragino Kaku Gothic ProN W3" panose="020B0300000000000000" pitchFamily="34" charset="-128"/>
                          <a:ea typeface="Hiragino Kaku Gothic ProN W3" panose="020B0300000000000000" pitchFamily="34" charset="-128"/>
                        </a:rPr>
                        <a:t>画像</a:t>
                      </a:r>
                      <a:r>
                        <a:rPr kumimoji="1" lang="en-US" altLang="ja-JP" b="0" i="0" dirty="0">
                          <a:latin typeface="Hiragino Kaku Gothic ProN W3" panose="020B0300000000000000" pitchFamily="34" charset="-128"/>
                          <a:ea typeface="Hiragino Kaku Gothic ProN W3" panose="020B0300000000000000" pitchFamily="34" charset="-128"/>
                        </a:rPr>
                        <a:t>No.</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ja-JP" altLang="en-US" b="0" i="0">
                          <a:latin typeface="Hiragino Kaku Gothic ProN W3" panose="020B0300000000000000" pitchFamily="34" charset="-128"/>
                          <a:ea typeface="Hiragino Kaku Gothic ProN W3" panose="020B0300000000000000" pitchFamily="34" charset="-128"/>
                        </a:rPr>
                        <a:t>コサイン類似度</a:t>
                      </a:r>
                    </a:p>
                  </a:txBody>
                  <a:tcPr/>
                </a:tc>
                <a:extLst>
                  <a:ext uri="{0D108BD9-81ED-4DB2-BD59-A6C34878D82A}">
                    <a16:rowId xmlns:a16="http://schemas.microsoft.com/office/drawing/2014/main" val="1426144974"/>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0.99957785</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267876382"/>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2</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0.99599621</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095762818"/>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3</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0.99529765</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49947393"/>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4</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0.99674289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138670566"/>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5</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0.9986452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129950384"/>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6</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0.9956989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216427533"/>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7</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0.9996078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374333035"/>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8</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0.9970303</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857968729"/>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9</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0.9970796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960013491"/>
                  </a:ext>
                </a:extLst>
              </a:tr>
              <a:tr h="370840">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10</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0.99902824</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859881722"/>
                  </a:ext>
                </a:extLst>
              </a:tr>
              <a:tr h="370840">
                <a:tc>
                  <a:txBody>
                    <a:bodyPr/>
                    <a:lstStyle/>
                    <a:p>
                      <a:r>
                        <a:rPr kumimoji="1" lang="ja-JP" altLang="en-US" b="0" i="0">
                          <a:highlight>
                            <a:srgbClr val="FFFF00"/>
                          </a:highlight>
                          <a:latin typeface="Hiragino Kaku Gothic ProN W3" panose="020B0300000000000000" pitchFamily="34" charset="-128"/>
                          <a:ea typeface="Hiragino Kaku Gothic ProN W3" panose="020B0300000000000000" pitchFamily="34" charset="-128"/>
                        </a:rPr>
                        <a:t>平均</a:t>
                      </a:r>
                    </a:p>
                  </a:txBody>
                  <a:tcPr/>
                </a:tc>
                <a:tc>
                  <a:txBody>
                    <a:bodyPr/>
                    <a:lstStyle/>
                    <a:p>
                      <a:r>
                        <a:rPr kumimoji="1" lang="en-US" altLang="ja-JP" b="0" i="0" dirty="0">
                          <a:highlight>
                            <a:srgbClr val="FFFF00"/>
                          </a:highlight>
                          <a:latin typeface="Hiragino Kaku Gothic ProN W3" panose="020B0300000000000000" pitchFamily="34" charset="-128"/>
                          <a:ea typeface="Hiragino Kaku Gothic ProN W3" panose="020B0300000000000000" pitchFamily="34" charset="-128"/>
                        </a:rPr>
                        <a:t>0.9981204</a:t>
                      </a:r>
                      <a:endParaRPr kumimoji="1" lang="ja-JP" altLang="en-US" b="0" i="0">
                        <a:highlight>
                          <a:srgbClr val="FFFF00"/>
                        </a:highlight>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901931170"/>
                  </a:ext>
                </a:extLst>
              </a:tr>
            </a:tbl>
          </a:graphicData>
        </a:graphic>
      </p:graphicFrame>
    </p:spTree>
    <p:extLst>
      <p:ext uri="{BB962C8B-B14F-4D97-AF65-F5344CB8AC3E}">
        <p14:creationId xmlns:p14="http://schemas.microsoft.com/office/powerpoint/2010/main" val="386028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今回作成した機械学習モデルが、実際にアプリケーションとして使用される場面を想定し、実験を行った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屋内の照明や屋外の自然光で、スマートフォンで撮影された顔画像</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枚を使用し、実際にリップカラーの推定を行った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リップカラーとしては暗すぎるような色が推定された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原因としては、学習データに使用した画像が明るく鮮やかだったのに対し、スマートフォンで撮影された画像はどうしても暗くくすんだ色味になってしまうため、推定結果も暗くなってしまったことが考えられる</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3" name="図 2">
            <a:extLst>
              <a:ext uri="{FF2B5EF4-FFF2-40B4-BE49-F238E27FC236}">
                <a16:creationId xmlns:a16="http://schemas.microsoft.com/office/drawing/2014/main" id="{F6654873-CEC0-71F7-C6AA-9A76876DAD99}"/>
              </a:ext>
            </a:extLst>
          </p:cNvPr>
          <p:cNvPicPr>
            <a:picLocks noChangeAspect="1"/>
          </p:cNvPicPr>
          <p:nvPr/>
        </p:nvPicPr>
        <p:blipFill>
          <a:blip r:embed="rId2"/>
          <a:stretch>
            <a:fillRect/>
          </a:stretch>
        </p:blipFill>
        <p:spPr>
          <a:xfrm>
            <a:off x="7466013" y="4805891"/>
            <a:ext cx="1700104" cy="1692480"/>
          </a:xfrm>
          <a:prstGeom prst="rect">
            <a:avLst/>
          </a:prstGeom>
        </p:spPr>
      </p:pic>
      <p:pic>
        <p:nvPicPr>
          <p:cNvPr id="8" name="図 7">
            <a:extLst>
              <a:ext uri="{FF2B5EF4-FFF2-40B4-BE49-F238E27FC236}">
                <a16:creationId xmlns:a16="http://schemas.microsoft.com/office/drawing/2014/main" id="{9C7D433B-32BD-3D12-9376-BD15EA883F87}"/>
              </a:ext>
            </a:extLst>
          </p:cNvPr>
          <p:cNvPicPr>
            <a:picLocks noChangeAspect="1"/>
          </p:cNvPicPr>
          <p:nvPr/>
        </p:nvPicPr>
        <p:blipFill>
          <a:blip r:embed="rId3"/>
          <a:stretch>
            <a:fillRect/>
          </a:stretch>
        </p:blipFill>
        <p:spPr>
          <a:xfrm>
            <a:off x="9856514" y="5591942"/>
            <a:ext cx="635000" cy="635000"/>
          </a:xfrm>
          <a:prstGeom prst="rect">
            <a:avLst/>
          </a:prstGeom>
        </p:spPr>
      </p:pic>
      <p:pic>
        <p:nvPicPr>
          <p:cNvPr id="10" name="図 9">
            <a:extLst>
              <a:ext uri="{FF2B5EF4-FFF2-40B4-BE49-F238E27FC236}">
                <a16:creationId xmlns:a16="http://schemas.microsoft.com/office/drawing/2014/main" id="{969CD60E-40C3-3662-4AFC-062BB7945F79}"/>
              </a:ext>
            </a:extLst>
          </p:cNvPr>
          <p:cNvPicPr>
            <a:picLocks noChangeAspect="1"/>
          </p:cNvPicPr>
          <p:nvPr/>
        </p:nvPicPr>
        <p:blipFill>
          <a:blip r:embed="rId4"/>
          <a:stretch>
            <a:fillRect/>
          </a:stretch>
        </p:blipFill>
        <p:spPr>
          <a:xfrm>
            <a:off x="11012487" y="5425860"/>
            <a:ext cx="635000" cy="635000"/>
          </a:xfrm>
          <a:prstGeom prst="rect">
            <a:avLst/>
          </a:prstGeom>
        </p:spPr>
      </p:pic>
      <p:pic>
        <p:nvPicPr>
          <p:cNvPr id="11" name="図 10">
            <a:extLst>
              <a:ext uri="{FF2B5EF4-FFF2-40B4-BE49-F238E27FC236}">
                <a16:creationId xmlns:a16="http://schemas.microsoft.com/office/drawing/2014/main" id="{5440A7FB-19EA-2FA4-3F93-77FD57BA0C42}"/>
              </a:ext>
            </a:extLst>
          </p:cNvPr>
          <p:cNvPicPr>
            <a:picLocks noChangeAspect="1"/>
          </p:cNvPicPr>
          <p:nvPr/>
        </p:nvPicPr>
        <p:blipFill>
          <a:blip r:embed="rId5"/>
          <a:stretch>
            <a:fillRect/>
          </a:stretch>
        </p:blipFill>
        <p:spPr>
          <a:xfrm>
            <a:off x="1030562" y="5158523"/>
            <a:ext cx="1339848" cy="1339848"/>
          </a:xfrm>
          <a:prstGeom prst="rect">
            <a:avLst/>
          </a:prstGeom>
        </p:spPr>
      </p:pic>
      <p:sp>
        <p:nvSpPr>
          <p:cNvPr id="12" name="正方形/長方形 11">
            <a:extLst>
              <a:ext uri="{FF2B5EF4-FFF2-40B4-BE49-F238E27FC236}">
                <a16:creationId xmlns:a16="http://schemas.microsoft.com/office/drawing/2014/main" id="{703D67BE-0051-5262-4855-13E11C600FCA}"/>
              </a:ext>
            </a:extLst>
          </p:cNvPr>
          <p:cNvSpPr/>
          <p:nvPr/>
        </p:nvSpPr>
        <p:spPr>
          <a:xfrm>
            <a:off x="2626379" y="5168375"/>
            <a:ext cx="1350362" cy="1329996"/>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1E8973BF-928C-5F4E-B46E-C31091075BDA}"/>
              </a:ext>
            </a:extLst>
          </p:cNvPr>
          <p:cNvPicPr>
            <a:picLocks noChangeAspect="1"/>
          </p:cNvPicPr>
          <p:nvPr/>
        </p:nvPicPr>
        <p:blipFill>
          <a:blip r:embed="rId6"/>
          <a:stretch>
            <a:fillRect/>
          </a:stretch>
        </p:blipFill>
        <p:spPr>
          <a:xfrm>
            <a:off x="4251214" y="5158523"/>
            <a:ext cx="1339847" cy="1339847"/>
          </a:xfrm>
          <a:prstGeom prst="rect">
            <a:avLst/>
          </a:prstGeom>
        </p:spPr>
      </p:pic>
    </p:spTree>
    <p:extLst>
      <p:ext uri="{BB962C8B-B14F-4D97-AF65-F5344CB8AC3E}">
        <p14:creationId xmlns:p14="http://schemas.microsoft.com/office/powerpoint/2010/main" val="214627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今後の課題・展望</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1112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sz="1800">
                <a:latin typeface="Hiragino Kaku Gothic ProN W3" panose="020B0300000000000000" pitchFamily="34" charset="-128"/>
                <a:ea typeface="Hiragino Kaku Gothic ProN W3" panose="020B0300000000000000" pitchFamily="34" charset="-128"/>
              </a:rPr>
              <a:t>メイクアップにおける課題</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自分自身でそれが似合っているかどうかを客観的に判断することが難しいため、自信が持てず不安になってしまったり、どう改善したら良いのか分からない</a:t>
            </a:r>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lvl="1" fontAlgn="base"/>
            <a:r>
              <a:rPr lang="ja-JP" altLang="en-US">
                <a:latin typeface="Hiragino Kaku Gothic ProN W3" panose="020B0300000000000000" pitchFamily="34" charset="-128"/>
                <a:ea typeface="Hiragino Kaku Gothic ProN W3" panose="020B0300000000000000" pitchFamily="34" charset="-128"/>
              </a:rPr>
              <a:t>顔画像から、その人に似合うリップカラーを機械学習で推定・提案するシステムを作成</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メイクアップ改善の方向性を示したり、今のリップカラーが似合っているかどうかの不安解消に繋げることを目指した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結果</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雑誌媒体に掲載されているような写真では、ある程度違和感のない推定が可能</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スマートフォンで撮影された画像では推定が上手くいかず、実際に使用するためには改善が必要</a:t>
            </a:r>
            <a:br>
              <a:rPr lang="ja-JP" altLang="en-US">
                <a:latin typeface="Hiragino Kaku Gothic ProN W3" panose="020B0300000000000000" pitchFamily="34" charset="-128"/>
                <a:ea typeface="Hiragino Kaku Gothic ProN W3" panose="020B0300000000000000" pitchFamily="34" charset="-128"/>
              </a:rPr>
            </a:b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今後の課題</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教師データの改善などによる、推定精度の向上</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まとめ</a:t>
            </a:r>
          </a:p>
        </p:txBody>
      </p:sp>
    </p:spTree>
    <p:extLst>
      <p:ext uri="{BB962C8B-B14F-4D97-AF65-F5344CB8AC3E}">
        <p14:creationId xmlns:p14="http://schemas.microsoft.com/office/powerpoint/2010/main" val="26061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6599827"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関連システム①　</a:t>
            </a:r>
            <a:r>
              <a:rPr lang="en-US" altLang="ja-JP" dirty="0"/>
              <a:t>JINS BRAIN</a:t>
            </a:r>
            <a:endParaRPr lang="ja-JP" altLang="en-US"/>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0" y="1660416"/>
            <a:ext cx="6091565" cy="405721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3"/>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
        <p:nvSpPr>
          <p:cNvPr id="4" name="コンテンツ プレースホルダー 2">
            <a:extLst>
              <a:ext uri="{FF2B5EF4-FFF2-40B4-BE49-F238E27FC236}">
                <a16:creationId xmlns:a16="http://schemas.microsoft.com/office/drawing/2014/main" id="{DAB0C320-EDCE-D72F-8296-0EA72B726E91}"/>
              </a:ext>
            </a:extLst>
          </p:cNvPr>
          <p:cNvSpPr txBox="1">
            <a:spLocks/>
          </p:cNvSpPr>
          <p:nvPr/>
        </p:nvSpPr>
        <p:spPr>
          <a:xfrm>
            <a:off x="7168056" y="1584540"/>
            <a:ext cx="4708635"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株式会社</a:t>
            </a:r>
            <a:r>
              <a:rPr lang="en" altLang="ja-JP" dirty="0">
                <a:latin typeface="Hiragino Kaku Gothic ProN W3" panose="020B0300000000000000" pitchFamily="34" charset="-128"/>
                <a:ea typeface="Hiragino Kaku Gothic ProN W3" panose="020B0300000000000000" pitchFamily="34" charset="-128"/>
              </a:rPr>
              <a:t>JINS</a:t>
            </a:r>
            <a:r>
              <a:rPr lang="ja-JP" altLang="en-US">
                <a:latin typeface="Hiragino Kaku Gothic ProN W3" panose="020B0300000000000000" pitchFamily="34" charset="-128"/>
                <a:ea typeface="Hiragino Kaku Gothic ProN W3" panose="020B0300000000000000" pitchFamily="34" charset="-128"/>
              </a:rPr>
              <a:t>ホールディングスが提供するメガネの試着システム </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メガネを試着した状態で、スマホのカメラもしくは店舗に設置されている専用機器で顔写真を撮影すると、</a:t>
            </a:r>
            <a:r>
              <a:rPr lang="en" altLang="ja-JP" dirty="0">
                <a:latin typeface="Hiragino Kaku Gothic ProN W3" panose="020B0300000000000000" pitchFamily="34" charset="-128"/>
                <a:ea typeface="Hiragino Kaku Gothic ProN W3" panose="020B0300000000000000" pitchFamily="34" charset="-128"/>
              </a:rPr>
              <a:t>AI</a:t>
            </a:r>
            <a:r>
              <a:rPr lang="ja-JP" altLang="en-US">
                <a:latin typeface="Hiragino Kaku Gothic ProN W3" panose="020B0300000000000000" pitchFamily="34" charset="-128"/>
                <a:ea typeface="Hiragino Kaku Gothic ProN W3" panose="020B0300000000000000" pitchFamily="34" charset="-128"/>
              </a:rPr>
              <a:t>がそのメガネの「似合い度」を判定するというもの</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店舗在庫の中からメガネを「似合い度順」でレコメンドする機能もある</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本研究は</a:t>
            </a:r>
            <a:r>
              <a:rPr lang="en-US" altLang="ja-JP" dirty="0">
                <a:latin typeface="Hiragino Kaku Gothic ProN W3" panose="020B0300000000000000" pitchFamily="34" charset="-128"/>
                <a:ea typeface="Hiragino Kaku Gothic ProN W3" panose="020B0300000000000000" pitchFamily="34" charset="-128"/>
              </a:rPr>
              <a:t>JINS BRAIN</a:t>
            </a:r>
            <a:r>
              <a:rPr lang="ja-JP" altLang="en-US">
                <a:latin typeface="Hiragino Kaku Gothic ProN W3" panose="020B0300000000000000" pitchFamily="34" charset="-128"/>
                <a:ea typeface="Hiragino Kaku Gothic ProN W3" panose="020B0300000000000000" pitchFamily="34" charset="-128"/>
              </a:rPr>
              <a:t>の「似合っているかどうかを人工知能に判定させる」というところから着想を得ている </a:t>
            </a:r>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584540"/>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タッチアップ＝化粧品を実際に肌に乗せて試し、発色や似合うかどうかを確かめること。百貨店の化粧品フロアでは接客の一環として行われることもある</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コロナ禍で非対面、非接触が推奨されたことをきっかけに発展した</a:t>
            </a:r>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使用イメージを確認することはできるが、似合っているかどうかの判定まで踏み込んではいない</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57670B7-473A-CBB3-D477-6754D317F0A4}"/>
              </a:ext>
            </a:extLst>
          </p:cNvPr>
          <p:cNvSpPr txBox="1"/>
          <p:nvPr/>
        </p:nvSpPr>
        <p:spPr>
          <a:xfrm>
            <a:off x="4046484" y="6152670"/>
            <a:ext cx="7826976" cy="400110"/>
          </a:xfrm>
          <a:prstGeom prst="rect">
            <a:avLst/>
          </a:prstGeom>
          <a:noFill/>
        </p:spPr>
        <p:txBody>
          <a:bodyPr wrap="square">
            <a:spAutoFit/>
          </a:bodyPr>
          <a:lstStyle/>
          <a:p>
            <a:pPr marL="0" indent="0" algn="r">
              <a:spcBef>
                <a:spcPts val="0"/>
              </a:spcBef>
              <a:buNone/>
            </a:pP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3"/>
              </a:rPr>
              <a:t>https://prtimes.jp/main/html/rd/p/000000900.000005794.html</a:t>
            </a:r>
            <a:endParaRPr lang="en" altLang="ja-JP" sz="1000" dirty="0">
              <a:effectLst/>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本研究では、肌色とリップカラーの関係性だけでなく、顔周辺の総合的な印象（髪色、瞳の色、顔のパーツの形や大きさ）から似合うリップカラーを推定することを目指し、顔写真から似合うリップカラーを推定するシステムを開発した</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参考にした点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fontAlgn="base"/>
            <a:r>
              <a:rPr lang="ja-JP" altLang="en-US">
                <a:latin typeface="Hiragino Kaku Gothic ProN W3" panose="020B0300000000000000" pitchFamily="34" charset="-128"/>
                <a:ea typeface="Hiragino Kaku Gothic ProN W3" panose="020B0300000000000000" pitchFamily="34" charset="-128"/>
              </a:rPr>
              <a:t>本研究ではこれを参考にし、美容情報サイトに載っているプロのメイクアップアーティストが行ったメイクアップを成功例と見なし、機械学習の教師データとした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リップカラーが似合っていない例は学習させていない</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34806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1976174"/>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1976174"/>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1976174"/>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399977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2703791"/>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2694498"/>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3538098"/>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図 12">
            <a:extLst>
              <a:ext uri="{FF2B5EF4-FFF2-40B4-BE49-F238E27FC236}">
                <a16:creationId xmlns:a16="http://schemas.microsoft.com/office/drawing/2014/main" id="{D1B4C338-9EB2-BCC7-D87E-CEDB19ACF15E}"/>
              </a:ext>
            </a:extLst>
          </p:cNvPr>
          <p:cNvPicPr>
            <a:picLocks noChangeAspect="1"/>
          </p:cNvPicPr>
          <p:nvPr/>
        </p:nvPicPr>
        <p:blipFill rotWithShape="1">
          <a:blip r:embed="rId2"/>
          <a:srcRect t="15706" b="9732"/>
          <a:stretch/>
        </p:blipFill>
        <p:spPr>
          <a:xfrm>
            <a:off x="1066483" y="1976174"/>
            <a:ext cx="832836" cy="1455234"/>
          </a:xfrm>
          <a:prstGeom prst="rect">
            <a:avLst/>
          </a:prstGeom>
        </p:spPr>
      </p:pic>
      <p:sp>
        <p:nvSpPr>
          <p:cNvPr id="15" name="テキスト ボックス 14">
            <a:extLst>
              <a:ext uri="{FF2B5EF4-FFF2-40B4-BE49-F238E27FC236}">
                <a16:creationId xmlns:a16="http://schemas.microsoft.com/office/drawing/2014/main" id="{DC9C57B9-AC76-95E1-9C8D-FEA60F12F168}"/>
              </a:ext>
            </a:extLst>
          </p:cNvPr>
          <p:cNvSpPr txBox="1"/>
          <p:nvPr/>
        </p:nvSpPr>
        <p:spPr>
          <a:xfrm>
            <a:off x="10240740" y="2692744"/>
            <a:ext cx="1051034" cy="738664"/>
          </a:xfrm>
          <a:prstGeom prst="rect">
            <a:avLst/>
          </a:prstGeom>
          <a:noFill/>
        </p:spPr>
        <p:txBody>
          <a:bodyPr wrap="square" rtlCol="0">
            <a:spAutoFit/>
          </a:bodyPr>
          <a:lstStyle/>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R : 243</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G : 132</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B : 128</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pic>
        <p:nvPicPr>
          <p:cNvPr id="16" name="図 15">
            <a:extLst>
              <a:ext uri="{FF2B5EF4-FFF2-40B4-BE49-F238E27FC236}">
                <a16:creationId xmlns:a16="http://schemas.microsoft.com/office/drawing/2014/main" id="{B278FE40-EDCC-1D2F-C945-FC6833F51B12}"/>
              </a:ext>
            </a:extLst>
          </p:cNvPr>
          <p:cNvPicPr>
            <a:picLocks noChangeAspect="1"/>
          </p:cNvPicPr>
          <p:nvPr/>
        </p:nvPicPr>
        <p:blipFill>
          <a:blip r:embed="rId3"/>
          <a:stretch>
            <a:fillRect/>
          </a:stretch>
        </p:blipFill>
        <p:spPr>
          <a:xfrm>
            <a:off x="5119126" y="5582715"/>
            <a:ext cx="1095476" cy="1095476"/>
          </a:xfrm>
          <a:prstGeom prst="rect">
            <a:avLst/>
          </a:prstGeom>
        </p:spPr>
      </p:pic>
      <p:sp>
        <p:nvSpPr>
          <p:cNvPr id="17" name="正方形/長方形 16">
            <a:extLst>
              <a:ext uri="{FF2B5EF4-FFF2-40B4-BE49-F238E27FC236}">
                <a16:creationId xmlns:a16="http://schemas.microsoft.com/office/drawing/2014/main" id="{635E616B-1BEC-31B7-7261-D92B731CC4B8}"/>
              </a:ext>
            </a:extLst>
          </p:cNvPr>
          <p:cNvSpPr/>
          <p:nvPr/>
        </p:nvSpPr>
        <p:spPr>
          <a:xfrm>
            <a:off x="6367088" y="5792589"/>
            <a:ext cx="704193" cy="675728"/>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531592A-6DC6-E7B3-2D48-1DDE04FD3347}"/>
              </a:ext>
            </a:extLst>
          </p:cNvPr>
          <p:cNvSpPr/>
          <p:nvPr/>
        </p:nvSpPr>
        <p:spPr>
          <a:xfrm>
            <a:off x="10318249" y="2058934"/>
            <a:ext cx="541282" cy="546467"/>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a:t>
            </a:r>
            <a:r>
              <a:rPr lang="ja-JP" altLang="en-US">
                <a:solidFill>
                  <a:srgbClr val="695D46"/>
                </a:solidFill>
                <a:latin typeface="Hiragino Kaku Gothic ProN W3" panose="020B0300000000000000" pitchFamily="34" charset="-128"/>
                <a:ea typeface="Hiragino Kaku Gothic ProN W3" panose="020B0300000000000000" pitchFamily="34" charset="-128"/>
              </a:rPr>
              <a:t>行った</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2,400</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枚をスクレイピング</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3" name="図 2">
            <a:extLst>
              <a:ext uri="{FF2B5EF4-FFF2-40B4-BE49-F238E27FC236}">
                <a16:creationId xmlns:a16="http://schemas.microsoft.com/office/drawing/2014/main" id="{0ABD5F24-D64A-6F81-6406-1E35CC157588}"/>
              </a:ext>
            </a:extLst>
          </p:cNvPr>
          <p:cNvPicPr>
            <a:picLocks noChangeAspect="1"/>
          </p:cNvPicPr>
          <p:nvPr/>
        </p:nvPicPr>
        <p:blipFill>
          <a:blip r:embed="rId2"/>
          <a:stretch>
            <a:fillRect/>
          </a:stretch>
        </p:blipFill>
        <p:spPr>
          <a:xfrm>
            <a:off x="3017263" y="2942897"/>
            <a:ext cx="2404939" cy="3141936"/>
          </a:xfrm>
          <a:prstGeom prst="rect">
            <a:avLst/>
          </a:prstGeom>
        </p:spPr>
      </p:pic>
      <p:pic>
        <p:nvPicPr>
          <p:cNvPr id="8" name="図 7">
            <a:extLst>
              <a:ext uri="{FF2B5EF4-FFF2-40B4-BE49-F238E27FC236}">
                <a16:creationId xmlns:a16="http://schemas.microsoft.com/office/drawing/2014/main" id="{C5666779-5F91-3D7B-7131-039C89CC1730}"/>
              </a:ext>
            </a:extLst>
          </p:cNvPr>
          <p:cNvPicPr>
            <a:picLocks noChangeAspect="1"/>
          </p:cNvPicPr>
          <p:nvPr/>
        </p:nvPicPr>
        <p:blipFill>
          <a:blip r:embed="rId3"/>
          <a:stretch>
            <a:fillRect/>
          </a:stretch>
        </p:blipFill>
        <p:spPr>
          <a:xfrm>
            <a:off x="6096000" y="2942897"/>
            <a:ext cx="2404939" cy="3141936"/>
          </a:xfrm>
          <a:prstGeom prst="rect">
            <a:avLst/>
          </a:prstGeom>
        </p:spPr>
      </p:pic>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12109</TotalTime>
  <Words>2075</Words>
  <Application>Microsoft Macintosh PowerPoint</Application>
  <PresentationFormat>ワイド画面</PresentationFormat>
  <Paragraphs>227</Paragraphs>
  <Slides>22</Slides>
  <Notes>0</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Hiragino Kaku Gothic ProN W3</vt:lpstr>
      <vt:lpstr>Arial</vt:lpstr>
      <vt:lpstr>Cambria Math</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26</cp:revision>
  <dcterms:created xsi:type="dcterms:W3CDTF">2022-08-07T13:09:30Z</dcterms:created>
  <dcterms:modified xsi:type="dcterms:W3CDTF">2024-02-01T06:29:45Z</dcterms:modified>
</cp:coreProperties>
</file>