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3" r:id="rId1"/>
  </p:sldMasterIdLst>
  <p:sldIdLst>
    <p:sldId id="256" r:id="rId2"/>
    <p:sldId id="258" r:id="rId3"/>
    <p:sldId id="259" r:id="rId4"/>
    <p:sldId id="267" r:id="rId5"/>
    <p:sldId id="271" r:id="rId6"/>
    <p:sldId id="263" r:id="rId7"/>
    <p:sldId id="264" r:id="rId8"/>
    <p:sldId id="260" r:id="rId9"/>
    <p:sldId id="266" r:id="rId10"/>
    <p:sldId id="268" r:id="rId11"/>
    <p:sldId id="269" r:id="rId12"/>
    <p:sldId id="272" r:id="rId13"/>
    <p:sldId id="273" r:id="rId14"/>
    <p:sldId id="274" r:id="rId15"/>
    <p:sldId id="270" r:id="rId16"/>
    <p:sldId id="275" r:id="rId17"/>
    <p:sldId id="276" r:id="rId18"/>
    <p:sldId id="277" r:id="rId19"/>
    <p:sldId id="278" r:id="rId20"/>
    <p:sldId id="261" r:id="rId21"/>
    <p:sldId id="26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15"/>
    <p:restoredTop sz="94648"/>
  </p:normalViewPr>
  <p:slideViewPr>
    <p:cSldViewPr snapToGrid="0">
      <p:cViewPr varScale="1">
        <p:scale>
          <a:sx n="121" d="100"/>
          <a:sy n="121" d="100"/>
        </p:scale>
        <p:origin x="4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6E0AD41-3205-554B-A221-F12330F95C4E}" type="datetimeFigureOut">
              <a:rPr kumimoji="1" lang="ja-JP" altLang="en-US" smtClean="0"/>
              <a:t>2024/1/26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3715660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6E0AD41-3205-554B-A221-F12330F95C4E}" type="datetimeFigureOut">
              <a:rPr kumimoji="1" lang="ja-JP" altLang="en-US" smtClean="0"/>
              <a:t>2024/1/26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2353073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6E0AD41-3205-554B-A221-F12330F95C4E}" type="datetimeFigureOut">
              <a:rPr kumimoji="1" lang="ja-JP" altLang="en-US" smtClean="0"/>
              <a:t>2024/1/26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2427288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6E0AD41-3205-554B-A221-F12330F95C4E}" type="datetimeFigureOut">
              <a:rPr kumimoji="1" lang="ja-JP" altLang="en-US" smtClean="0"/>
              <a:t>2024/1/26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1248283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6E0AD41-3205-554B-A221-F12330F95C4E}" type="datetimeFigureOut">
              <a:rPr kumimoji="1" lang="ja-JP" altLang="en-US" smtClean="0"/>
              <a:t>2024/1/26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3704788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Date Placeholder 7"/>
          <p:cNvSpPr>
            <a:spLocks noGrp="1"/>
          </p:cNvSpPr>
          <p:nvPr>
            <p:ph type="dt" sz="half" idx="10"/>
          </p:nvPr>
        </p:nvSpPr>
        <p:spPr/>
        <p:txBody>
          <a:bodyPr/>
          <a:lstStyle/>
          <a:p>
            <a:fld id="{A6E0AD41-3205-554B-A221-F12330F95C4E}" type="datetimeFigureOut">
              <a:rPr kumimoji="1" lang="ja-JP" altLang="en-US" smtClean="0"/>
              <a:t>2024/1/26</a:t>
            </a:fld>
            <a:endParaRPr kumimoji="1" lang="ja-JP" altLang="en-US"/>
          </a:p>
        </p:txBody>
      </p:sp>
      <p:sp>
        <p:nvSpPr>
          <p:cNvPr id="9" name="Footer Placeholder 8"/>
          <p:cNvSpPr>
            <a:spLocks noGrp="1"/>
          </p:cNvSpPr>
          <p:nvPr>
            <p:ph type="ftr" sz="quarter" idx="11"/>
          </p:nvPr>
        </p:nvSpPr>
        <p:spPr/>
        <p:txBody>
          <a:bodyPr/>
          <a:lstStyle/>
          <a:p>
            <a:endParaRPr kumimoji="1" lang="ja-JP" altLang="en-US"/>
          </a:p>
        </p:txBody>
      </p:sp>
      <p:sp>
        <p:nvSpPr>
          <p:cNvPr id="10" name="Slide Number Placeholder 9"/>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251625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2" name="Date Placeholder 1"/>
          <p:cNvSpPr>
            <a:spLocks noGrp="1"/>
          </p:cNvSpPr>
          <p:nvPr>
            <p:ph type="dt" sz="half" idx="10"/>
          </p:nvPr>
        </p:nvSpPr>
        <p:spPr/>
        <p:txBody>
          <a:bodyPr/>
          <a:lstStyle/>
          <a:p>
            <a:fld id="{A6E0AD41-3205-554B-A221-F12330F95C4E}" type="datetimeFigureOut">
              <a:rPr kumimoji="1" lang="ja-JP" altLang="en-US" smtClean="0"/>
              <a:t>2024/1/26</a:t>
            </a:fld>
            <a:endParaRPr kumimoji="1" lang="ja-JP" altLang="en-US"/>
          </a:p>
        </p:txBody>
      </p:sp>
      <p:sp>
        <p:nvSpPr>
          <p:cNvPr id="11" name="Footer Placeholder 10"/>
          <p:cNvSpPr>
            <a:spLocks noGrp="1"/>
          </p:cNvSpPr>
          <p:nvPr>
            <p:ph type="ftr" sz="quarter" idx="11"/>
          </p:nvPr>
        </p:nvSpPr>
        <p:spPr/>
        <p:txBody>
          <a:bodyPr/>
          <a:lstStyle/>
          <a:p>
            <a:endParaRPr kumimoji="1" lang="ja-JP" altLang="en-US"/>
          </a:p>
        </p:txBody>
      </p:sp>
      <p:sp>
        <p:nvSpPr>
          <p:cNvPr id="12" name="Slide Number Placeholder 11"/>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1720272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ja-JP" altLang="en-US"/>
              <a:t>マスター タイトルの書式設定</a:t>
            </a:r>
            <a:endParaRPr lang="en-US" dirty="0"/>
          </a:p>
        </p:txBody>
      </p:sp>
      <p:sp>
        <p:nvSpPr>
          <p:cNvPr id="2" name="Date Placeholder 1"/>
          <p:cNvSpPr>
            <a:spLocks noGrp="1"/>
          </p:cNvSpPr>
          <p:nvPr>
            <p:ph type="dt" sz="half" idx="10"/>
          </p:nvPr>
        </p:nvSpPr>
        <p:spPr/>
        <p:txBody>
          <a:bodyPr/>
          <a:lstStyle/>
          <a:p>
            <a:fld id="{A6E0AD41-3205-554B-A221-F12330F95C4E}" type="datetimeFigureOut">
              <a:rPr kumimoji="1" lang="ja-JP" altLang="en-US" smtClean="0"/>
              <a:t>2024/1/26</a:t>
            </a:fld>
            <a:endParaRPr kumimoji="1" lang="ja-JP" altLang="en-US"/>
          </a:p>
        </p:txBody>
      </p:sp>
      <p:sp>
        <p:nvSpPr>
          <p:cNvPr id="7" name="Footer Placeholder 6"/>
          <p:cNvSpPr>
            <a:spLocks noGrp="1"/>
          </p:cNvSpPr>
          <p:nvPr>
            <p:ph type="ftr" sz="quarter" idx="11"/>
          </p:nvPr>
        </p:nvSpPr>
        <p:spPr/>
        <p:txBody>
          <a:bodyPr/>
          <a:lstStyle/>
          <a:p>
            <a:endParaRPr kumimoji="1" lang="ja-JP" altLang="en-US"/>
          </a:p>
        </p:txBody>
      </p:sp>
      <p:sp>
        <p:nvSpPr>
          <p:cNvPr id="8" name="Slide Number Placeholder 7"/>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2710787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6E0AD41-3205-554B-A221-F12330F95C4E}" type="datetimeFigureOut">
              <a:rPr kumimoji="1" lang="ja-JP" altLang="en-US" smtClean="0"/>
              <a:t>2024/1/26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2745863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ja-JP" altLang="en-US"/>
              <a:t>マスター タイトルの書式設定</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8" name="Date Placeholder 7"/>
          <p:cNvSpPr>
            <a:spLocks noGrp="1"/>
          </p:cNvSpPr>
          <p:nvPr>
            <p:ph type="dt" sz="half" idx="10"/>
          </p:nvPr>
        </p:nvSpPr>
        <p:spPr/>
        <p:txBody>
          <a:bodyPr/>
          <a:lstStyle/>
          <a:p>
            <a:fld id="{A6E0AD41-3205-554B-A221-F12330F95C4E}" type="datetimeFigureOut">
              <a:rPr kumimoji="1" lang="ja-JP" altLang="en-US" smtClean="0"/>
              <a:t>2024/1/26</a:t>
            </a:fld>
            <a:endParaRPr kumimoji="1" lang="ja-JP" altLang="en-US"/>
          </a:p>
        </p:txBody>
      </p:sp>
      <p:sp>
        <p:nvSpPr>
          <p:cNvPr id="9" name="Footer Placeholder 8"/>
          <p:cNvSpPr>
            <a:spLocks noGrp="1"/>
          </p:cNvSpPr>
          <p:nvPr>
            <p:ph type="ftr" sz="quarter" idx="11"/>
          </p:nvPr>
        </p:nvSpPr>
        <p:spPr/>
        <p:txBody>
          <a:bodyPr/>
          <a:lstStyle/>
          <a:p>
            <a:endParaRPr kumimoji="1" lang="ja-JP" altLang="en-US"/>
          </a:p>
        </p:txBody>
      </p:sp>
      <p:sp>
        <p:nvSpPr>
          <p:cNvPr id="10" name="Slide Number Placeholder 9"/>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3104898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8" name="Date Placeholder 7"/>
          <p:cNvSpPr>
            <a:spLocks noGrp="1"/>
          </p:cNvSpPr>
          <p:nvPr>
            <p:ph type="dt" sz="half" idx="10"/>
          </p:nvPr>
        </p:nvSpPr>
        <p:spPr/>
        <p:txBody>
          <a:bodyPr/>
          <a:lstStyle/>
          <a:p>
            <a:fld id="{A6E0AD41-3205-554B-A221-F12330F95C4E}" type="datetimeFigureOut">
              <a:rPr kumimoji="1" lang="ja-JP" altLang="en-US" smtClean="0"/>
              <a:t>2024/1/26</a:t>
            </a:fld>
            <a:endParaRPr kumimoji="1" lang="ja-JP" altLang="en-US"/>
          </a:p>
        </p:txBody>
      </p:sp>
      <p:sp>
        <p:nvSpPr>
          <p:cNvPr id="9" name="Footer Placeholder 8"/>
          <p:cNvSpPr>
            <a:spLocks noGrp="1"/>
          </p:cNvSpPr>
          <p:nvPr>
            <p:ph type="ftr" sz="quarter" idx="11"/>
          </p:nvPr>
        </p:nvSpPr>
        <p:spPr>
          <a:xfrm>
            <a:off x="3499101" y="6356350"/>
            <a:ext cx="5911517" cy="365125"/>
          </a:xfrm>
        </p:spPr>
        <p:txBody>
          <a:bodyPr/>
          <a:lstStyle/>
          <a:p>
            <a:endParaRPr kumimoji="1" lang="ja-JP" altLang="en-US"/>
          </a:p>
        </p:txBody>
      </p:sp>
      <p:sp>
        <p:nvSpPr>
          <p:cNvPr id="10" name="Slide Number Placeholder 9"/>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3239068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6E0AD41-3205-554B-A221-F12330F95C4E}" type="datetimeFigureOut">
              <a:rPr kumimoji="1" lang="ja-JP" altLang="en-US" smtClean="0"/>
              <a:t>2024/1/26</a:t>
            </a:fld>
            <a:endParaRPr kumimoji="1" lang="ja-JP" alt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kumimoji="1" lang="ja-JP" alt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3334229842"/>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atpress.ne.jp/news/175815" TargetMode="Externa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prtimes.jp/main/html/rd/p/000000900.000005794.html"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A59C8C-C2CD-94BA-E59C-8551E0024E0C}"/>
              </a:ext>
            </a:extLst>
          </p:cNvPr>
          <p:cNvSpPr>
            <a:spLocks noGrp="1"/>
          </p:cNvSpPr>
          <p:nvPr>
            <p:ph type="ctrTitle"/>
          </p:nvPr>
        </p:nvSpPr>
        <p:spPr/>
        <p:txBody>
          <a:bodyPr>
            <a:normAutofit/>
          </a:bodyPr>
          <a:lstStyle/>
          <a:p>
            <a:r>
              <a:rPr kumimoji="1" lang="ja-JP" altLang="en-US" sz="5400"/>
              <a:t>機械学習を用いた</a:t>
            </a:r>
            <a:br>
              <a:rPr kumimoji="1" lang="en-US" altLang="ja-JP" sz="5400" dirty="0"/>
            </a:br>
            <a:r>
              <a:rPr kumimoji="1" lang="ja-JP" altLang="en-US" sz="5400"/>
              <a:t>似合うリップカラーに</a:t>
            </a:r>
            <a:br>
              <a:rPr kumimoji="1" lang="en-US" altLang="ja-JP" sz="5400" dirty="0"/>
            </a:br>
            <a:r>
              <a:rPr kumimoji="1" lang="ja-JP" altLang="en-US" sz="5400"/>
              <a:t>関する研究</a:t>
            </a:r>
          </a:p>
        </p:txBody>
      </p:sp>
      <p:sp>
        <p:nvSpPr>
          <p:cNvPr id="3" name="字幕 2">
            <a:extLst>
              <a:ext uri="{FF2B5EF4-FFF2-40B4-BE49-F238E27FC236}">
                <a16:creationId xmlns:a16="http://schemas.microsoft.com/office/drawing/2014/main" id="{17B3790E-7FC5-1B4C-8839-E382857564BD}"/>
              </a:ext>
            </a:extLst>
          </p:cNvPr>
          <p:cNvSpPr>
            <a:spLocks noGrp="1"/>
          </p:cNvSpPr>
          <p:nvPr>
            <p:ph type="subTitle" idx="1"/>
          </p:nvPr>
        </p:nvSpPr>
        <p:spPr>
          <a:xfrm>
            <a:off x="676269" y="4726003"/>
            <a:ext cx="7315200" cy="914400"/>
          </a:xfrm>
        </p:spPr>
        <p:txBody>
          <a:bodyPr/>
          <a:lstStyle/>
          <a:p>
            <a:pPr algn="r"/>
            <a:r>
              <a:rPr kumimoji="1" lang="ja-JP" altLang="en-US"/>
              <a:t>村尾ゼミ　廣瀬</a:t>
            </a:r>
            <a:r>
              <a:rPr kumimoji="1" lang="en-US" altLang="ja-JP" dirty="0"/>
              <a:t> </a:t>
            </a:r>
            <a:r>
              <a:rPr kumimoji="1" lang="ja-JP" altLang="en-US"/>
              <a:t>由佳</a:t>
            </a:r>
          </a:p>
        </p:txBody>
      </p:sp>
    </p:spTree>
    <p:extLst>
      <p:ext uri="{BB962C8B-B14F-4D97-AF65-F5344CB8AC3E}">
        <p14:creationId xmlns:p14="http://schemas.microsoft.com/office/powerpoint/2010/main" val="3994976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7" y="320508"/>
            <a:ext cx="11039913"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使用した技術：</a:t>
            </a:r>
            <a:r>
              <a:rPr lang="en-US" altLang="ja-JP" dirty="0"/>
              <a:t>CNN</a:t>
            </a:r>
            <a:r>
              <a:rPr lang="ja-JP" altLang="en-US"/>
              <a:t>（</a:t>
            </a:r>
            <a:r>
              <a:rPr lang="en-US" altLang="ja-JP" dirty="0"/>
              <a:t>Convolutional Neural Network</a:t>
            </a:r>
            <a:r>
              <a:rPr lang="ja-JP" altLang="en-US"/>
              <a:t>）</a:t>
            </a:r>
          </a:p>
        </p:txBody>
      </p:sp>
    </p:spTree>
    <p:extLst>
      <p:ext uri="{BB962C8B-B14F-4D97-AF65-F5344CB8AC3E}">
        <p14:creationId xmlns:p14="http://schemas.microsoft.com/office/powerpoint/2010/main" val="1686069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marL="457200" indent="-457200">
              <a:buFont typeface="+mj-lt"/>
              <a:buAutoNum type="arabicPeriod"/>
            </a:pPr>
            <a:r>
              <a:rPr lang="en-US" altLang="ja-JP" dirty="0">
                <a:latin typeface="Hiragino Kaku Gothic ProN W3" panose="020B0300000000000000" pitchFamily="34" charset="-128"/>
                <a:ea typeface="Hiragino Kaku Gothic ProN W3" panose="020B0300000000000000" pitchFamily="34" charset="-128"/>
              </a:rPr>
              <a:t>MAQUIA ONLINE</a:t>
            </a:r>
            <a:r>
              <a:rPr lang="ja-JP" altLang="en-US">
                <a:latin typeface="Hiragino Kaku Gothic ProN W3" panose="020B0300000000000000" pitchFamily="34" charset="-128"/>
                <a:ea typeface="Hiragino Kaku Gothic ProN W3" panose="020B0300000000000000" pitchFamily="34" charset="-128"/>
              </a:rPr>
              <a:t>の未学習の画像を使用した実験</a:t>
            </a:r>
            <a:endParaRPr lang="en-US" altLang="ja-JP" dirty="0">
              <a:latin typeface="Hiragino Kaku Gothic ProN W3" panose="020B0300000000000000" pitchFamily="34" charset="-128"/>
              <a:ea typeface="Hiragino Kaku Gothic ProN W3" panose="020B0300000000000000" pitchFamily="34" charset="-128"/>
            </a:endParaRPr>
          </a:p>
          <a:p>
            <a:pPr marL="457200" indent="-457200">
              <a:buFont typeface="+mj-lt"/>
              <a:buAutoNum type="arabicPeriod"/>
            </a:pPr>
            <a:r>
              <a:rPr lang="ja-JP" altLang="en-US">
                <a:latin typeface="Hiragino Kaku Gothic ProN W3" panose="020B0300000000000000" pitchFamily="34" charset="-128"/>
                <a:ea typeface="Hiragino Kaku Gothic ProN W3" panose="020B0300000000000000" pitchFamily="34" charset="-128"/>
              </a:rPr>
              <a:t>学習データとは異なる媒体の画像を使用した実験</a:t>
            </a:r>
            <a:endParaRPr lang="en-US" altLang="ja-JP" dirty="0">
              <a:latin typeface="Hiragino Kaku Gothic ProN W3" panose="020B0300000000000000" pitchFamily="34" charset="-128"/>
              <a:ea typeface="Hiragino Kaku Gothic ProN W3" panose="020B0300000000000000" pitchFamily="34" charset="-128"/>
            </a:endParaRPr>
          </a:p>
          <a:p>
            <a:pPr marL="457200" indent="-457200">
              <a:buFont typeface="+mj-lt"/>
              <a:buAutoNum type="arabicPeriod"/>
            </a:pPr>
            <a:r>
              <a:rPr lang="ja-JP" altLang="en-US">
                <a:latin typeface="Hiragino Kaku Gothic ProN W3" panose="020B0300000000000000" pitchFamily="34" charset="-128"/>
                <a:ea typeface="Hiragino Kaku Gothic ProN W3" panose="020B0300000000000000" pitchFamily="34" charset="-128"/>
              </a:rPr>
              <a:t>実際の使用を想定した実験</a:t>
            </a:r>
            <a:endParaRPr lang="en-US" altLang="ja-JP" dirty="0">
              <a:latin typeface="Hiragino Kaku Gothic ProN W3" panose="020B0300000000000000" pitchFamily="34" charset="-128"/>
              <a:ea typeface="Hiragino Kaku Gothic ProN W3" panose="020B0300000000000000" pitchFamily="34" charset="-128"/>
            </a:endParaRPr>
          </a:p>
          <a:p>
            <a:pPr marL="457200" indent="-457200">
              <a:buFont typeface="+mj-lt"/>
              <a:buAutoNum type="arabicPeriod"/>
            </a:pPr>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実験と結果：実験内容</a:t>
            </a:r>
          </a:p>
        </p:txBody>
      </p:sp>
    </p:spTree>
    <p:extLst>
      <p:ext uri="{BB962C8B-B14F-4D97-AF65-F5344CB8AC3E}">
        <p14:creationId xmlns:p14="http://schemas.microsoft.com/office/powerpoint/2010/main" val="3684630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メイクアップは、自分自身でそれが似合っているかどうかを客観的に判断することが難しい</a:t>
            </a:r>
          </a:p>
          <a:p>
            <a:pPr lvl="1" fontAlgn="base"/>
            <a:r>
              <a:rPr lang="ja-JP" altLang="en-US" sz="2000">
                <a:latin typeface="Hiragino Kaku Gothic ProN W3" panose="020B0300000000000000" pitchFamily="34" charset="-128"/>
                <a:ea typeface="Hiragino Kaku Gothic ProN W3" panose="020B0300000000000000" pitchFamily="34" charset="-128"/>
              </a:rPr>
              <a:t>自分がしているメイクアップに自信が持てず、不安になってしまう</a:t>
            </a:r>
          </a:p>
          <a:p>
            <a:pPr lvl="1" fontAlgn="base"/>
            <a:r>
              <a:rPr lang="ja-JP" altLang="en-US" sz="2000">
                <a:latin typeface="Hiragino Kaku Gothic ProN W3" panose="020B0300000000000000" pitchFamily="34" charset="-128"/>
                <a:ea typeface="Hiragino Kaku Gothic ProN W3" panose="020B0300000000000000" pitchFamily="34" charset="-128"/>
              </a:rPr>
              <a:t>メイクアップをどう改善したら良いのか分からない</a:t>
            </a:r>
            <a:br>
              <a:rPr lang="ja-JP" altLang="en-US" sz="2000">
                <a:latin typeface="Hiragino Kaku Gothic ProN W3" panose="020B0300000000000000" pitchFamily="34" charset="-128"/>
                <a:ea typeface="Hiragino Kaku Gothic ProN W3" panose="020B0300000000000000" pitchFamily="34" charset="-128"/>
              </a:rPr>
            </a:br>
            <a:br>
              <a:rPr lang="ja-JP" altLang="en-US" sz="2000">
                <a:latin typeface="Hiragino Kaku Gothic ProN W3" panose="020B0300000000000000" pitchFamily="34" charset="-128"/>
                <a:ea typeface="Hiragino Kaku Gothic ProN W3" panose="020B0300000000000000" pitchFamily="34" charset="-128"/>
              </a:rPr>
            </a:br>
            <a:endParaRPr lang="ja-JP" altLang="en-US" sz="200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メイクアップの印象を大きく左右する要素としてリップメイクに着目</a:t>
            </a:r>
          </a:p>
          <a:p>
            <a:pPr fontAlgn="base"/>
            <a:r>
              <a:rPr lang="ja-JP" altLang="en-US">
                <a:latin typeface="Hiragino Kaku Gothic ProN W3" panose="020B0300000000000000" pitchFamily="34" charset="-128"/>
                <a:ea typeface="Hiragino Kaku Gothic ProN W3" panose="020B0300000000000000" pitchFamily="34" charset="-128"/>
              </a:rPr>
              <a:t>人の顔画像から、その人に似合うリップカラーを機械学習で推定・提案するシステムを作成</a:t>
            </a:r>
          </a:p>
          <a:p>
            <a:pPr lvl="1" fontAlgn="base"/>
            <a:r>
              <a:rPr lang="ja-JP" altLang="en-US" sz="2000">
                <a:latin typeface="Hiragino Kaku Gothic ProN W3" panose="020B0300000000000000" pitchFamily="34" charset="-128"/>
                <a:ea typeface="Hiragino Kaku Gothic ProN W3" panose="020B0300000000000000" pitchFamily="34" charset="-128"/>
              </a:rPr>
              <a:t>似合うと推定されるリップカラーを利用者に提示することで、現在のメイクアップをどう改善すれば良いかの方向性を示すことができる</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自分が現在使用しているリップカラーと近い色が提示されれば、不安の解消になる</a:t>
            </a:r>
          </a:p>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1039913"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en-US" altLang="ja-JP" dirty="0">
                <a:latin typeface="Hiragino Kaku Gothic ProN W3" panose="020B0300000000000000" pitchFamily="34" charset="-128"/>
                <a:ea typeface="Hiragino Kaku Gothic ProN W3" panose="020B0300000000000000" pitchFamily="34" charset="-128"/>
              </a:rPr>
              <a:t>①MAQUIA ONLINE</a:t>
            </a:r>
            <a:r>
              <a:rPr lang="ja-JP" altLang="en-US">
                <a:latin typeface="Hiragino Kaku Gothic ProN W3" panose="020B0300000000000000" pitchFamily="34" charset="-128"/>
                <a:ea typeface="Hiragino Kaku Gothic ProN W3" panose="020B0300000000000000" pitchFamily="34" charset="-128"/>
              </a:rPr>
              <a:t>の未学習の画像を使用した実験</a:t>
            </a:r>
            <a:endParaRPr lang="en-US" altLang="ja-JP" dirty="0">
              <a:latin typeface="Hiragino Kaku Gothic ProN W3" panose="020B0300000000000000" pitchFamily="34" charset="-128"/>
              <a:ea typeface="Hiragino Kaku Gothic ProN W3" panose="020B0300000000000000" pitchFamily="34" charset="-128"/>
            </a:endParaRPr>
          </a:p>
          <a:p>
            <a:endParaRPr lang="ja-JP" altLang="en-US"/>
          </a:p>
        </p:txBody>
      </p:sp>
    </p:spTree>
    <p:extLst>
      <p:ext uri="{BB962C8B-B14F-4D97-AF65-F5344CB8AC3E}">
        <p14:creationId xmlns:p14="http://schemas.microsoft.com/office/powerpoint/2010/main" val="2475445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メイクアップは、自分自身でそれが似合っているかどうかを客観的に判断することが難しい</a:t>
            </a:r>
          </a:p>
          <a:p>
            <a:pPr lvl="1" fontAlgn="base"/>
            <a:r>
              <a:rPr lang="ja-JP" altLang="en-US" sz="2000">
                <a:latin typeface="Hiragino Kaku Gothic ProN W3" panose="020B0300000000000000" pitchFamily="34" charset="-128"/>
                <a:ea typeface="Hiragino Kaku Gothic ProN W3" panose="020B0300000000000000" pitchFamily="34" charset="-128"/>
              </a:rPr>
              <a:t>自分がしているメイクアップに自信が持てず、不安になってしまう</a:t>
            </a:r>
          </a:p>
          <a:p>
            <a:pPr lvl="1" fontAlgn="base"/>
            <a:r>
              <a:rPr lang="ja-JP" altLang="en-US" sz="2000">
                <a:latin typeface="Hiragino Kaku Gothic ProN W3" panose="020B0300000000000000" pitchFamily="34" charset="-128"/>
                <a:ea typeface="Hiragino Kaku Gothic ProN W3" panose="020B0300000000000000" pitchFamily="34" charset="-128"/>
              </a:rPr>
              <a:t>メイクアップをどう改善したら良いのか分からない</a:t>
            </a:r>
            <a:br>
              <a:rPr lang="ja-JP" altLang="en-US" sz="2000">
                <a:latin typeface="Hiragino Kaku Gothic ProN W3" panose="020B0300000000000000" pitchFamily="34" charset="-128"/>
                <a:ea typeface="Hiragino Kaku Gothic ProN W3" panose="020B0300000000000000" pitchFamily="34" charset="-128"/>
              </a:rPr>
            </a:br>
            <a:br>
              <a:rPr lang="ja-JP" altLang="en-US" sz="2000">
                <a:latin typeface="Hiragino Kaku Gothic ProN W3" panose="020B0300000000000000" pitchFamily="34" charset="-128"/>
                <a:ea typeface="Hiragino Kaku Gothic ProN W3" panose="020B0300000000000000" pitchFamily="34" charset="-128"/>
              </a:rPr>
            </a:br>
            <a:endParaRPr lang="ja-JP" altLang="en-US" sz="200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メイクアップの印象を大きく左右する要素としてリップメイクに着目</a:t>
            </a:r>
          </a:p>
          <a:p>
            <a:pPr fontAlgn="base"/>
            <a:r>
              <a:rPr lang="ja-JP" altLang="en-US">
                <a:latin typeface="Hiragino Kaku Gothic ProN W3" panose="020B0300000000000000" pitchFamily="34" charset="-128"/>
                <a:ea typeface="Hiragino Kaku Gothic ProN W3" panose="020B0300000000000000" pitchFamily="34" charset="-128"/>
              </a:rPr>
              <a:t>人の顔画像から、その人に似合うリップカラーを機械学習で推定・提案するシステムを作成</a:t>
            </a:r>
          </a:p>
          <a:p>
            <a:pPr lvl="1" fontAlgn="base"/>
            <a:r>
              <a:rPr lang="ja-JP" altLang="en-US" sz="2000">
                <a:latin typeface="Hiragino Kaku Gothic ProN W3" panose="020B0300000000000000" pitchFamily="34" charset="-128"/>
                <a:ea typeface="Hiragino Kaku Gothic ProN W3" panose="020B0300000000000000" pitchFamily="34" charset="-128"/>
              </a:rPr>
              <a:t>似合うと推定されるリップカラーを利用者に提示することで、現在のメイクアップをどう改善すれば良いかの方向性を示すことができる</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自分が現在使用しているリップカラーと近い色が提示されれば、不安の解消になる</a:t>
            </a:r>
          </a:p>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1039913"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latin typeface="Hiragino Kaku Gothic ProN W3" panose="020B0300000000000000" pitchFamily="34" charset="-128"/>
                <a:ea typeface="Hiragino Kaku Gothic ProN W3" panose="020B0300000000000000" pitchFamily="34" charset="-128"/>
              </a:rPr>
              <a:t>②学習データとは異なる媒体の画像を使用した実験</a:t>
            </a:r>
            <a:endParaRPr lang="en-US" altLang="ja-JP" dirty="0">
              <a:latin typeface="Hiragino Kaku Gothic ProN W3" panose="020B0300000000000000" pitchFamily="34" charset="-128"/>
              <a:ea typeface="Hiragino Kaku Gothic ProN W3" panose="020B0300000000000000" pitchFamily="34" charset="-128"/>
            </a:endParaRPr>
          </a:p>
        </p:txBody>
      </p:sp>
    </p:spTree>
    <p:extLst>
      <p:ext uri="{BB962C8B-B14F-4D97-AF65-F5344CB8AC3E}">
        <p14:creationId xmlns:p14="http://schemas.microsoft.com/office/powerpoint/2010/main" val="1126001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メイクアップは、自分自身でそれが似合っているかどうかを客観的に判断することが難しい</a:t>
            </a:r>
          </a:p>
          <a:p>
            <a:pPr lvl="1" fontAlgn="base"/>
            <a:r>
              <a:rPr lang="ja-JP" altLang="en-US" sz="2000">
                <a:latin typeface="Hiragino Kaku Gothic ProN W3" panose="020B0300000000000000" pitchFamily="34" charset="-128"/>
                <a:ea typeface="Hiragino Kaku Gothic ProN W3" panose="020B0300000000000000" pitchFamily="34" charset="-128"/>
              </a:rPr>
              <a:t>自分がしているメイクアップに自信が持てず、不安になってしまう</a:t>
            </a:r>
          </a:p>
          <a:p>
            <a:pPr lvl="1" fontAlgn="base"/>
            <a:r>
              <a:rPr lang="ja-JP" altLang="en-US" sz="2000">
                <a:latin typeface="Hiragino Kaku Gothic ProN W3" panose="020B0300000000000000" pitchFamily="34" charset="-128"/>
                <a:ea typeface="Hiragino Kaku Gothic ProN W3" panose="020B0300000000000000" pitchFamily="34" charset="-128"/>
              </a:rPr>
              <a:t>メイクアップをどう改善したら良いのか分からない</a:t>
            </a:r>
            <a:br>
              <a:rPr lang="ja-JP" altLang="en-US" sz="2000">
                <a:latin typeface="Hiragino Kaku Gothic ProN W3" panose="020B0300000000000000" pitchFamily="34" charset="-128"/>
                <a:ea typeface="Hiragino Kaku Gothic ProN W3" panose="020B0300000000000000" pitchFamily="34" charset="-128"/>
              </a:rPr>
            </a:br>
            <a:br>
              <a:rPr lang="ja-JP" altLang="en-US" sz="2000">
                <a:latin typeface="Hiragino Kaku Gothic ProN W3" panose="020B0300000000000000" pitchFamily="34" charset="-128"/>
                <a:ea typeface="Hiragino Kaku Gothic ProN W3" panose="020B0300000000000000" pitchFamily="34" charset="-128"/>
              </a:rPr>
            </a:br>
            <a:endParaRPr lang="ja-JP" altLang="en-US" sz="200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メイクアップの印象を大きく左右する要素としてリップメイクに着目</a:t>
            </a:r>
          </a:p>
          <a:p>
            <a:pPr fontAlgn="base"/>
            <a:r>
              <a:rPr lang="ja-JP" altLang="en-US">
                <a:latin typeface="Hiragino Kaku Gothic ProN W3" panose="020B0300000000000000" pitchFamily="34" charset="-128"/>
                <a:ea typeface="Hiragino Kaku Gothic ProN W3" panose="020B0300000000000000" pitchFamily="34" charset="-128"/>
              </a:rPr>
              <a:t>人の顔画像から、その人に似合うリップカラーを機械学習で推定・提案するシステムを作成</a:t>
            </a:r>
          </a:p>
          <a:p>
            <a:pPr lvl="1" fontAlgn="base"/>
            <a:r>
              <a:rPr lang="ja-JP" altLang="en-US" sz="2000">
                <a:latin typeface="Hiragino Kaku Gothic ProN W3" panose="020B0300000000000000" pitchFamily="34" charset="-128"/>
                <a:ea typeface="Hiragino Kaku Gothic ProN W3" panose="020B0300000000000000" pitchFamily="34" charset="-128"/>
              </a:rPr>
              <a:t>似合うと推定されるリップカラーを利用者に提示することで、現在のメイクアップをどう改善すれば良いかの方向性を示すことができる</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自分が現在使用しているリップカラーと近い色が提示されれば、不安の解消になる</a:t>
            </a:r>
          </a:p>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1039913"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en-US" altLang="ja-JP" dirty="0">
                <a:latin typeface="Hiragino Kaku Gothic ProN W3" panose="020B0300000000000000" pitchFamily="34" charset="-128"/>
                <a:ea typeface="Hiragino Kaku Gothic ProN W3" panose="020B0300000000000000" pitchFamily="34" charset="-128"/>
              </a:rPr>
              <a:t>③</a:t>
            </a:r>
            <a:r>
              <a:rPr lang="ja-JP" altLang="en-US">
                <a:latin typeface="Hiragino Kaku Gothic ProN W3" panose="020B0300000000000000" pitchFamily="34" charset="-128"/>
                <a:ea typeface="Hiragino Kaku Gothic ProN W3" panose="020B0300000000000000" pitchFamily="34" charset="-128"/>
              </a:rPr>
              <a:t>実際の使用を想定した実験</a:t>
            </a:r>
            <a:endParaRPr lang="en-US" altLang="ja-JP" dirty="0">
              <a:latin typeface="Hiragino Kaku Gothic ProN W3" panose="020B0300000000000000" pitchFamily="34" charset="-128"/>
              <a:ea typeface="Hiragino Kaku Gothic ProN W3" panose="020B0300000000000000" pitchFamily="34" charset="-128"/>
            </a:endParaRPr>
          </a:p>
        </p:txBody>
      </p:sp>
    </p:spTree>
    <p:extLst>
      <p:ext uri="{BB962C8B-B14F-4D97-AF65-F5344CB8AC3E}">
        <p14:creationId xmlns:p14="http://schemas.microsoft.com/office/powerpoint/2010/main" val="2146276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学習データの違いによる推定の差異の再検討</a:t>
            </a:r>
            <a:endParaRPr lang="en-US" altLang="ja-JP"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システム利用者に合わせた教師データの作成</a:t>
            </a:r>
            <a:endParaRPr lang="en-US" altLang="ja-JP"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教師データの質の向上</a:t>
            </a:r>
            <a:endParaRPr lang="en-US" altLang="ja-JP"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被験者実験での効果の検証と、アプトプットの形の検討</a:t>
            </a: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今後の課題・展望</a:t>
            </a:r>
          </a:p>
        </p:txBody>
      </p:sp>
    </p:spTree>
    <p:extLst>
      <p:ext uri="{BB962C8B-B14F-4D97-AF65-F5344CB8AC3E}">
        <p14:creationId xmlns:p14="http://schemas.microsoft.com/office/powerpoint/2010/main" val="2606106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学習データの違いによる推定の差異の再検討</a:t>
            </a:r>
            <a:endParaRPr lang="en-US" altLang="ja-JP"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システム利用者に合わせた教師データの作成</a:t>
            </a:r>
            <a:endParaRPr lang="en-US" altLang="ja-JP"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教師データの質の向上</a:t>
            </a:r>
            <a:endParaRPr lang="en-US" altLang="ja-JP"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被験者実験での効果の検証と、アプトプットの形の検討</a:t>
            </a: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0215385"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①</a:t>
            </a:r>
            <a:r>
              <a:rPr lang="ja-JP" altLang="en-US">
                <a:latin typeface="Hiragino Kaku Gothic ProN W3" panose="020B0300000000000000" pitchFamily="34" charset="-128"/>
                <a:ea typeface="Hiragino Kaku Gothic ProN W3" panose="020B0300000000000000" pitchFamily="34" charset="-128"/>
              </a:rPr>
              <a:t>学習データの違いによる推定の差異の再検討</a:t>
            </a:r>
            <a:endParaRPr lang="en-US" altLang="ja-JP" dirty="0">
              <a:latin typeface="Hiragino Kaku Gothic ProN W3" panose="020B0300000000000000" pitchFamily="34" charset="-128"/>
              <a:ea typeface="Hiragino Kaku Gothic ProN W3" panose="020B0300000000000000" pitchFamily="34" charset="-128"/>
            </a:endParaRPr>
          </a:p>
          <a:p>
            <a:endParaRPr lang="ja-JP" altLang="en-US"/>
          </a:p>
        </p:txBody>
      </p:sp>
    </p:spTree>
    <p:extLst>
      <p:ext uri="{BB962C8B-B14F-4D97-AF65-F5344CB8AC3E}">
        <p14:creationId xmlns:p14="http://schemas.microsoft.com/office/powerpoint/2010/main" val="2810340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学習データの違いによる推定の差異の再検討</a:t>
            </a:r>
            <a:endParaRPr lang="en-US" altLang="ja-JP"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システム利用者に合わせた教師データの作成</a:t>
            </a:r>
            <a:endParaRPr lang="en-US" altLang="ja-JP"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教師データの質の向上</a:t>
            </a:r>
            <a:endParaRPr lang="en-US" altLang="ja-JP"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被験者実験での効果の検証と、アプトプットの形の検討</a:t>
            </a: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0015689"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②</a:t>
            </a:r>
            <a:r>
              <a:rPr lang="ja-JP" altLang="en-US">
                <a:latin typeface="Hiragino Kaku Gothic ProN W3" panose="020B0300000000000000" pitchFamily="34" charset="-128"/>
                <a:ea typeface="Hiragino Kaku Gothic ProN W3" panose="020B0300000000000000" pitchFamily="34" charset="-128"/>
              </a:rPr>
              <a:t>システム利用者に合わせた教師データの作成</a:t>
            </a:r>
            <a:endParaRPr lang="en-US" altLang="ja-JP" dirty="0">
              <a:latin typeface="Hiragino Kaku Gothic ProN W3" panose="020B0300000000000000" pitchFamily="34" charset="-128"/>
              <a:ea typeface="Hiragino Kaku Gothic ProN W3" panose="020B0300000000000000" pitchFamily="34" charset="-128"/>
            </a:endParaRPr>
          </a:p>
          <a:p>
            <a:endParaRPr lang="ja-JP" altLang="en-US"/>
          </a:p>
        </p:txBody>
      </p:sp>
    </p:spTree>
    <p:extLst>
      <p:ext uri="{BB962C8B-B14F-4D97-AF65-F5344CB8AC3E}">
        <p14:creationId xmlns:p14="http://schemas.microsoft.com/office/powerpoint/2010/main" val="824329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学習データの違いによる推定の差異の再検討</a:t>
            </a:r>
            <a:endParaRPr lang="en-US" altLang="ja-JP"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システム利用者に合わせた教師データの作成</a:t>
            </a:r>
            <a:endParaRPr lang="en-US" altLang="ja-JP"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教師データの質の向上</a:t>
            </a:r>
            <a:endParaRPr lang="en-US" altLang="ja-JP"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被験者実験での効果の検証と、アプトプットの形の検討</a:t>
            </a: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③</a:t>
            </a:r>
            <a:r>
              <a:rPr lang="ja-JP" altLang="en-US">
                <a:latin typeface="Hiragino Kaku Gothic ProN W3" panose="020B0300000000000000" pitchFamily="34" charset="-128"/>
                <a:ea typeface="Hiragino Kaku Gothic ProN W3" panose="020B0300000000000000" pitchFamily="34" charset="-128"/>
              </a:rPr>
              <a:t>教師データの質の向上</a:t>
            </a:r>
            <a:endParaRPr lang="en-US" altLang="ja-JP" dirty="0">
              <a:latin typeface="Hiragino Kaku Gothic ProN W3" panose="020B0300000000000000" pitchFamily="34" charset="-128"/>
              <a:ea typeface="Hiragino Kaku Gothic ProN W3" panose="020B0300000000000000" pitchFamily="34" charset="-128"/>
            </a:endParaRPr>
          </a:p>
        </p:txBody>
      </p:sp>
    </p:spTree>
    <p:extLst>
      <p:ext uri="{BB962C8B-B14F-4D97-AF65-F5344CB8AC3E}">
        <p14:creationId xmlns:p14="http://schemas.microsoft.com/office/powerpoint/2010/main" val="3405429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学習データの違いによる推定の差異の再検討</a:t>
            </a:r>
            <a:endParaRPr lang="en-US" altLang="ja-JP"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システム利用者に合わせた教師データの作成</a:t>
            </a:r>
            <a:endParaRPr lang="en-US" altLang="ja-JP"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教師データの質の向上</a:t>
            </a:r>
            <a:endParaRPr lang="en-US" altLang="ja-JP"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被験者実験での効果の検証と、アプトプットの形の検討</a:t>
            </a: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1939082"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④</a:t>
            </a:r>
            <a:r>
              <a:rPr lang="ja-JP" altLang="en-US">
                <a:latin typeface="Hiragino Kaku Gothic ProN W3" panose="020B0300000000000000" pitchFamily="34" charset="-128"/>
                <a:ea typeface="Hiragino Kaku Gothic ProN W3" panose="020B0300000000000000" pitchFamily="34" charset="-128"/>
              </a:rPr>
              <a:t>被験者実験での効果の検証と、アプトプットの形の検討</a:t>
            </a:r>
          </a:p>
          <a:p>
            <a:endParaRPr lang="ja-JP" altLang="en-US"/>
          </a:p>
        </p:txBody>
      </p:sp>
    </p:spTree>
    <p:extLst>
      <p:ext uri="{BB962C8B-B14F-4D97-AF65-F5344CB8AC3E}">
        <p14:creationId xmlns:p14="http://schemas.microsoft.com/office/powerpoint/2010/main" val="2819782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r>
              <a:rPr lang="ja-JP" altLang="en-US" sz="2400">
                <a:latin typeface="Hiragino Kaku Gothic ProN W3" panose="020B0300000000000000" pitchFamily="34" charset="-128"/>
                <a:ea typeface="Hiragino Kaku Gothic ProN W3" panose="020B0300000000000000" pitchFamily="34" charset="-128"/>
              </a:rPr>
              <a:t>研究の目的と背景</a:t>
            </a:r>
            <a:endParaRPr lang="en-US" altLang="ja-JP" sz="2400" dirty="0">
              <a:latin typeface="Hiragino Kaku Gothic ProN W3" panose="020B0300000000000000" pitchFamily="34" charset="-128"/>
              <a:ea typeface="Hiragino Kaku Gothic ProN W3" panose="020B0300000000000000" pitchFamily="34" charset="-128"/>
            </a:endParaRPr>
          </a:p>
          <a:p>
            <a:r>
              <a:rPr lang="ja-JP" altLang="en-US" sz="2400">
                <a:latin typeface="Hiragino Kaku Gothic ProN W3" panose="020B0300000000000000" pitchFamily="34" charset="-128"/>
                <a:ea typeface="Hiragino Kaku Gothic ProN W3" panose="020B0300000000000000" pitchFamily="34" charset="-128"/>
              </a:rPr>
              <a:t>関連システム</a:t>
            </a:r>
            <a:endParaRPr lang="en-US" altLang="ja-JP" sz="2400" dirty="0">
              <a:latin typeface="Hiragino Kaku Gothic ProN W3" panose="020B0300000000000000" pitchFamily="34" charset="-128"/>
              <a:ea typeface="Hiragino Kaku Gothic ProN W3" panose="020B0300000000000000" pitchFamily="34" charset="-128"/>
            </a:endParaRPr>
          </a:p>
          <a:p>
            <a:r>
              <a:rPr lang="ja-JP" altLang="en-US" sz="2400">
                <a:latin typeface="Hiragino Kaku Gothic ProN W3" panose="020B0300000000000000" pitchFamily="34" charset="-128"/>
                <a:ea typeface="Hiragino Kaku Gothic ProN W3" panose="020B0300000000000000" pitchFamily="34" charset="-128"/>
              </a:rPr>
              <a:t>関連研究</a:t>
            </a:r>
            <a:endParaRPr lang="en-US" altLang="ja-JP" sz="2400" dirty="0">
              <a:latin typeface="Hiragino Kaku Gothic ProN W3" panose="020B0300000000000000" pitchFamily="34" charset="-128"/>
              <a:ea typeface="Hiragino Kaku Gothic ProN W3" panose="020B0300000000000000" pitchFamily="34" charset="-128"/>
            </a:endParaRPr>
          </a:p>
          <a:p>
            <a:r>
              <a:rPr lang="ja-JP" altLang="en-US" sz="2400">
                <a:latin typeface="Hiragino Kaku Gothic ProN W3" panose="020B0300000000000000" pitchFamily="34" charset="-128"/>
                <a:ea typeface="Hiragino Kaku Gothic ProN W3" panose="020B0300000000000000" pitchFamily="34" charset="-128"/>
              </a:rPr>
              <a:t>システムの概要</a:t>
            </a:r>
            <a:endParaRPr lang="en-US" altLang="ja-JP" sz="2400" dirty="0">
              <a:latin typeface="Hiragino Kaku Gothic ProN W3" panose="020B0300000000000000" pitchFamily="34" charset="-128"/>
              <a:ea typeface="Hiragino Kaku Gothic ProN W3" panose="020B0300000000000000" pitchFamily="34" charset="-128"/>
            </a:endParaRPr>
          </a:p>
          <a:p>
            <a:r>
              <a:rPr lang="ja-JP" altLang="en-US" sz="2400">
                <a:latin typeface="Hiragino Kaku Gothic ProN W3" panose="020B0300000000000000" pitchFamily="34" charset="-128"/>
                <a:ea typeface="Hiragino Kaku Gothic ProN W3" panose="020B0300000000000000" pitchFamily="34" charset="-128"/>
              </a:rPr>
              <a:t>使用した技術</a:t>
            </a:r>
            <a:endParaRPr lang="en-US" altLang="ja-JP" sz="2400" dirty="0">
              <a:latin typeface="Hiragino Kaku Gothic ProN W3" panose="020B0300000000000000" pitchFamily="34" charset="-128"/>
              <a:ea typeface="Hiragino Kaku Gothic ProN W3" panose="020B0300000000000000" pitchFamily="34" charset="-128"/>
            </a:endParaRPr>
          </a:p>
          <a:p>
            <a:r>
              <a:rPr lang="ja-JP" altLang="en-US" sz="2400">
                <a:latin typeface="Hiragino Kaku Gothic ProN W3" panose="020B0300000000000000" pitchFamily="34" charset="-128"/>
                <a:ea typeface="Hiragino Kaku Gothic ProN W3" panose="020B0300000000000000" pitchFamily="34" charset="-128"/>
              </a:rPr>
              <a:t>実験と結果</a:t>
            </a:r>
            <a:endParaRPr lang="en-US" altLang="ja-JP" sz="2400" dirty="0">
              <a:latin typeface="Hiragino Kaku Gothic ProN W3" panose="020B0300000000000000" pitchFamily="34" charset="-128"/>
              <a:ea typeface="Hiragino Kaku Gothic ProN W3" panose="020B0300000000000000" pitchFamily="34" charset="-128"/>
            </a:endParaRPr>
          </a:p>
          <a:p>
            <a:r>
              <a:rPr lang="ja-JP" altLang="en-US" sz="2400">
                <a:latin typeface="Hiragino Kaku Gothic ProN W3" panose="020B0300000000000000" pitchFamily="34" charset="-128"/>
                <a:ea typeface="Hiragino Kaku Gothic ProN W3" panose="020B0300000000000000" pitchFamily="34" charset="-128"/>
              </a:rPr>
              <a:t>今後の課題・展望</a:t>
            </a: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目次</a:t>
            </a:r>
          </a:p>
        </p:txBody>
      </p:sp>
    </p:spTree>
    <p:extLst>
      <p:ext uri="{BB962C8B-B14F-4D97-AF65-F5344CB8AC3E}">
        <p14:creationId xmlns:p14="http://schemas.microsoft.com/office/powerpoint/2010/main" val="2675460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107709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r>
              <a:rPr lang="ja-JP" altLang="en-US">
                <a:latin typeface="Hiragino Kaku Gothic ProN W3" panose="020B0300000000000000" pitchFamily="34" charset="-128"/>
                <a:ea typeface="Hiragino Kaku Gothic ProN W3" panose="020B0300000000000000" pitchFamily="34" charset="-128"/>
              </a:rPr>
              <a:t>卒業論文との差別化を図るために、修士論文で力を入れたい部分</a:t>
            </a:r>
            <a:endParaRPr lang="en-US" altLang="ja-JP" dirty="0">
              <a:latin typeface="Hiragino Kaku Gothic ProN W3" panose="020B0300000000000000" pitchFamily="34" charset="-128"/>
              <a:ea typeface="Hiragino Kaku Gothic ProN W3" panose="020B0300000000000000" pitchFamily="34" charset="-128"/>
            </a:endParaRPr>
          </a:p>
          <a:p>
            <a:pPr lvl="1"/>
            <a:r>
              <a:rPr lang="ja-JP" altLang="en-US" sz="2000">
                <a:latin typeface="Hiragino Kaku Gothic ProN W3" panose="020B0300000000000000" pitchFamily="34" charset="-128"/>
                <a:ea typeface="Hiragino Kaku Gothic ProN W3" panose="020B0300000000000000" pitchFamily="34" charset="-128"/>
              </a:rPr>
              <a:t>機械学習の精度向上</a:t>
            </a:r>
            <a:endParaRPr lang="en-US" altLang="ja-JP" sz="2000" dirty="0">
              <a:latin typeface="Hiragino Kaku Gothic ProN W3" panose="020B0300000000000000" pitchFamily="34" charset="-128"/>
              <a:ea typeface="Hiragino Kaku Gothic ProN W3" panose="020B0300000000000000" pitchFamily="34" charset="-128"/>
            </a:endParaRPr>
          </a:p>
          <a:p>
            <a:pPr lvl="1"/>
            <a:r>
              <a:rPr lang="ja-JP" altLang="en-US" sz="2000">
                <a:latin typeface="Hiragino Kaku Gothic ProN W3" panose="020B0300000000000000" pitchFamily="34" charset="-128"/>
                <a:ea typeface="Hiragino Kaku Gothic ProN W3" panose="020B0300000000000000" pitchFamily="34" charset="-128"/>
              </a:rPr>
              <a:t>ユーザへのリップカラーの提示方法の検討</a:t>
            </a:r>
            <a:endParaRPr lang="en-US" altLang="ja-JP" sz="2000" dirty="0">
              <a:latin typeface="Hiragino Kaku Gothic ProN W3" panose="020B0300000000000000" pitchFamily="34" charset="-128"/>
              <a:ea typeface="Hiragino Kaku Gothic ProN W3" panose="020B0300000000000000" pitchFamily="34" charset="-128"/>
            </a:endParaRPr>
          </a:p>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卒業論文との違い</a:t>
            </a:r>
          </a:p>
        </p:txBody>
      </p:sp>
      <p:sp>
        <p:nvSpPr>
          <p:cNvPr id="2" name="正方形/長方形 1">
            <a:extLst>
              <a:ext uri="{FF2B5EF4-FFF2-40B4-BE49-F238E27FC236}">
                <a16:creationId xmlns:a16="http://schemas.microsoft.com/office/drawing/2014/main" id="{9C22C84C-98E3-5902-3E60-DB66562821D2}"/>
              </a:ext>
            </a:extLst>
          </p:cNvPr>
          <p:cNvSpPr/>
          <p:nvPr/>
        </p:nvSpPr>
        <p:spPr>
          <a:xfrm>
            <a:off x="2088891" y="2824953"/>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ユーザの</a:t>
            </a:r>
            <a:endParaRPr kumimoji="1" lang="en-US" altLang="ja-JP" dirty="0"/>
          </a:p>
          <a:p>
            <a:pPr algn="ctr"/>
            <a:r>
              <a:rPr kumimoji="1" lang="ja-JP" altLang="en-US"/>
              <a:t>顔写真</a:t>
            </a:r>
          </a:p>
        </p:txBody>
      </p:sp>
      <p:sp>
        <p:nvSpPr>
          <p:cNvPr id="3" name="正方形/長方形 2">
            <a:extLst>
              <a:ext uri="{FF2B5EF4-FFF2-40B4-BE49-F238E27FC236}">
                <a16:creationId xmlns:a16="http://schemas.microsoft.com/office/drawing/2014/main" id="{3DBF45C6-D291-47D3-A61D-7DD64B4F27E5}"/>
              </a:ext>
            </a:extLst>
          </p:cNvPr>
          <p:cNvSpPr/>
          <p:nvPr/>
        </p:nvSpPr>
        <p:spPr>
          <a:xfrm>
            <a:off x="5036633" y="2824953"/>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機械学習</a:t>
            </a:r>
            <a:endParaRPr kumimoji="1" lang="en-US" altLang="ja-JP" dirty="0"/>
          </a:p>
          <a:p>
            <a:pPr algn="ctr"/>
            <a:r>
              <a:rPr kumimoji="1" lang="ja-JP" altLang="en-US"/>
              <a:t>モデル</a:t>
            </a:r>
          </a:p>
        </p:txBody>
      </p:sp>
      <p:sp>
        <p:nvSpPr>
          <p:cNvPr id="4" name="正方形/長方形 3">
            <a:extLst>
              <a:ext uri="{FF2B5EF4-FFF2-40B4-BE49-F238E27FC236}">
                <a16:creationId xmlns:a16="http://schemas.microsoft.com/office/drawing/2014/main" id="{0A65B00B-3F52-3EE1-21D0-02445B5EE9C0}"/>
              </a:ext>
            </a:extLst>
          </p:cNvPr>
          <p:cNvSpPr/>
          <p:nvPr/>
        </p:nvSpPr>
        <p:spPr>
          <a:xfrm>
            <a:off x="7984375" y="2815660"/>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ユーザに似合う</a:t>
            </a:r>
            <a:endParaRPr kumimoji="1" lang="en-US" altLang="ja-JP" dirty="0"/>
          </a:p>
          <a:p>
            <a:pPr algn="ctr"/>
            <a:r>
              <a:rPr kumimoji="1" lang="ja-JP" altLang="en-US"/>
              <a:t>リップカラー</a:t>
            </a:r>
            <a:endParaRPr kumimoji="1" lang="en-US" altLang="ja-JP" dirty="0"/>
          </a:p>
          <a:p>
            <a:pPr algn="ctr"/>
            <a:r>
              <a:rPr kumimoji="1" lang="ja-JP" altLang="en-US"/>
              <a:t>の提示</a:t>
            </a:r>
          </a:p>
        </p:txBody>
      </p:sp>
      <p:sp>
        <p:nvSpPr>
          <p:cNvPr id="8" name="正方形/長方形 7">
            <a:extLst>
              <a:ext uri="{FF2B5EF4-FFF2-40B4-BE49-F238E27FC236}">
                <a16:creationId xmlns:a16="http://schemas.microsoft.com/office/drawing/2014/main" id="{AAA2F6BA-C655-5B59-6792-3E6CA58B80EE}"/>
              </a:ext>
            </a:extLst>
          </p:cNvPr>
          <p:cNvSpPr/>
          <p:nvPr/>
        </p:nvSpPr>
        <p:spPr>
          <a:xfrm>
            <a:off x="5036633" y="4848549"/>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学習データ</a:t>
            </a:r>
          </a:p>
        </p:txBody>
      </p:sp>
      <p:cxnSp>
        <p:nvCxnSpPr>
          <p:cNvPr id="10" name="直線矢印コネクタ 9">
            <a:extLst>
              <a:ext uri="{FF2B5EF4-FFF2-40B4-BE49-F238E27FC236}">
                <a16:creationId xmlns:a16="http://schemas.microsoft.com/office/drawing/2014/main" id="{115C9D9E-C004-1503-9DCC-5552EB84358C}"/>
              </a:ext>
            </a:extLst>
          </p:cNvPr>
          <p:cNvCxnSpPr/>
          <p:nvPr/>
        </p:nvCxnSpPr>
        <p:spPr>
          <a:xfrm>
            <a:off x="4382429" y="3552570"/>
            <a:ext cx="501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線矢印コネクタ 10">
            <a:extLst>
              <a:ext uri="{FF2B5EF4-FFF2-40B4-BE49-F238E27FC236}">
                <a16:creationId xmlns:a16="http://schemas.microsoft.com/office/drawing/2014/main" id="{D8039561-BF70-8E02-8A1B-40033D6BA3C4}"/>
              </a:ext>
            </a:extLst>
          </p:cNvPr>
          <p:cNvCxnSpPr/>
          <p:nvPr/>
        </p:nvCxnSpPr>
        <p:spPr>
          <a:xfrm>
            <a:off x="7344936" y="3543277"/>
            <a:ext cx="501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線矢印コネクタ 11">
            <a:extLst>
              <a:ext uri="{FF2B5EF4-FFF2-40B4-BE49-F238E27FC236}">
                <a16:creationId xmlns:a16="http://schemas.microsoft.com/office/drawing/2014/main" id="{60052A9E-8E25-F5C6-5FFC-A53460D3FA7C}"/>
              </a:ext>
            </a:extLst>
          </p:cNvPr>
          <p:cNvCxnSpPr>
            <a:cxnSpLocks/>
          </p:cNvCxnSpPr>
          <p:nvPr/>
        </p:nvCxnSpPr>
        <p:spPr>
          <a:xfrm flipH="1" flipV="1">
            <a:off x="6092281" y="4386877"/>
            <a:ext cx="3717" cy="3549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円/楕円 8">
            <a:extLst>
              <a:ext uri="{FF2B5EF4-FFF2-40B4-BE49-F238E27FC236}">
                <a16:creationId xmlns:a16="http://schemas.microsoft.com/office/drawing/2014/main" id="{14F6B24F-290A-A6E8-2F2B-EB48AA99DEE9}"/>
              </a:ext>
            </a:extLst>
          </p:cNvPr>
          <p:cNvSpPr/>
          <p:nvPr/>
        </p:nvSpPr>
        <p:spPr>
          <a:xfrm>
            <a:off x="5441795" y="3179004"/>
            <a:ext cx="1271239" cy="691376"/>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6B1522D3-7D81-7ED7-5405-7379EDF9FB39}"/>
              </a:ext>
            </a:extLst>
          </p:cNvPr>
          <p:cNvSpPr/>
          <p:nvPr/>
        </p:nvSpPr>
        <p:spPr>
          <a:xfrm>
            <a:off x="8107037" y="2933678"/>
            <a:ext cx="1873405" cy="1172736"/>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8055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5287"/>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3162162"/>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r>
              <a:rPr lang="ja-JP" altLang="en-US">
                <a:latin typeface="Hiragino Kaku Gothic ProN W3" panose="020B0300000000000000" pitchFamily="34" charset="-128"/>
                <a:ea typeface="Hiragino Kaku Gothic ProN W3" panose="020B0300000000000000" pitchFamily="34" charset="-128"/>
              </a:rPr>
              <a:t>機械学習の精度向上</a:t>
            </a:r>
            <a:endParaRPr lang="en-US" altLang="ja-JP" dirty="0">
              <a:latin typeface="Hiragino Kaku Gothic ProN W3" panose="020B0300000000000000" pitchFamily="34" charset="-128"/>
              <a:ea typeface="Hiragino Kaku Gothic ProN W3" panose="020B0300000000000000" pitchFamily="34" charset="-128"/>
            </a:endParaRPr>
          </a:p>
          <a:p>
            <a:pPr lvl="1"/>
            <a:r>
              <a:rPr lang="ja-JP" altLang="en-US" sz="2000">
                <a:latin typeface="Hiragino Kaku Gothic ProN W3" panose="020B0300000000000000" pitchFamily="34" charset="-128"/>
                <a:ea typeface="Hiragino Kaku Gothic ProN W3" panose="020B0300000000000000" pitchFamily="34" charset="-128"/>
              </a:rPr>
              <a:t>卒業研究時点では</a:t>
            </a:r>
            <a:r>
              <a:rPr lang="en-US" altLang="ja-JP" sz="2000" dirty="0">
                <a:latin typeface="Hiragino Kaku Gothic ProN W3" panose="020B0300000000000000" pitchFamily="34" charset="-128"/>
                <a:ea typeface="Hiragino Kaku Gothic ProN W3" panose="020B0300000000000000" pitchFamily="34" charset="-128"/>
              </a:rPr>
              <a:t>SVM</a:t>
            </a:r>
            <a:r>
              <a:rPr lang="ja-JP" altLang="en-US" sz="2000">
                <a:latin typeface="Hiragino Kaku Gothic ProN W3" panose="020B0300000000000000" pitchFamily="34" charset="-128"/>
                <a:ea typeface="Hiragino Kaku Gothic ProN W3" panose="020B0300000000000000" pitchFamily="34" charset="-128"/>
              </a:rPr>
              <a:t>（サポートベクター回帰）をアルゴリズムとして採用していたが、ディープラーニングに変更</a:t>
            </a:r>
            <a:endParaRPr lang="en-US" altLang="ja-JP" sz="2000" dirty="0">
              <a:latin typeface="Hiragino Kaku Gothic ProN W3" panose="020B0300000000000000" pitchFamily="34" charset="-128"/>
              <a:ea typeface="Hiragino Kaku Gothic ProN W3" panose="020B0300000000000000" pitchFamily="34" charset="-128"/>
            </a:endParaRPr>
          </a:p>
          <a:p>
            <a:pPr lvl="1"/>
            <a:r>
              <a:rPr lang="ja-JP" altLang="en-US" sz="2000">
                <a:latin typeface="Hiragino Kaku Gothic ProN W3" panose="020B0300000000000000" pitchFamily="34" charset="-128"/>
                <a:ea typeface="Hiragino Kaku Gothic ProN W3" panose="020B0300000000000000" pitchFamily="34" charset="-128"/>
              </a:rPr>
              <a:t>課題点</a:t>
            </a:r>
            <a:r>
              <a:rPr lang="en-US" altLang="ja-JP" sz="2000" dirty="0">
                <a:latin typeface="Hiragino Kaku Gothic ProN W3" panose="020B0300000000000000" pitchFamily="34" charset="-128"/>
                <a:ea typeface="Hiragino Kaku Gothic ProN W3" panose="020B0300000000000000" pitchFamily="34" charset="-128"/>
              </a:rPr>
              <a:t>→</a:t>
            </a:r>
            <a:r>
              <a:rPr lang="ja-JP" altLang="en-US" sz="2000">
                <a:latin typeface="Hiragino Kaku Gothic ProN W3" panose="020B0300000000000000" pitchFamily="34" charset="-128"/>
                <a:ea typeface="Hiragino Kaku Gothic ProN W3" panose="020B0300000000000000" pitchFamily="34" charset="-128"/>
              </a:rPr>
              <a:t>ディープラーニング自体の理解、機械学習の入力の種類の検討（カラーコード</a:t>
            </a:r>
            <a:r>
              <a:rPr lang="en-US" altLang="ja-JP" sz="2000" dirty="0">
                <a:latin typeface="Hiragino Kaku Gothic ProN W3" panose="020B0300000000000000" pitchFamily="34" charset="-128"/>
                <a:ea typeface="Hiragino Kaku Gothic ProN W3" panose="020B0300000000000000" pitchFamily="34" charset="-128"/>
              </a:rPr>
              <a:t>or</a:t>
            </a:r>
            <a:r>
              <a:rPr lang="ja-JP" altLang="en-US" sz="2000">
                <a:latin typeface="Hiragino Kaku Gothic ProN W3" panose="020B0300000000000000" pitchFamily="34" charset="-128"/>
                <a:ea typeface="Hiragino Kaku Gothic ProN W3" panose="020B0300000000000000" pitchFamily="34" charset="-128"/>
              </a:rPr>
              <a:t>画像）</a:t>
            </a:r>
            <a:endParaRPr lang="en-US" altLang="ja-JP" sz="2000" dirty="0">
              <a:latin typeface="Hiragino Kaku Gothic ProN W3" panose="020B0300000000000000" pitchFamily="34" charset="-128"/>
              <a:ea typeface="Hiragino Kaku Gothic ProN W3" panose="020B0300000000000000" pitchFamily="34" charset="-128"/>
            </a:endParaRPr>
          </a:p>
          <a:p>
            <a:pPr marL="0" indent="0">
              <a:buNone/>
            </a:pPr>
            <a:endParaRPr lang="en-US" altLang="ja-JP" dirty="0">
              <a:latin typeface="Hiragino Kaku Gothic ProN W3" panose="020B0300000000000000" pitchFamily="34" charset="-128"/>
              <a:ea typeface="Hiragino Kaku Gothic ProN W3" panose="020B0300000000000000" pitchFamily="34" charset="-128"/>
            </a:endParaRPr>
          </a:p>
          <a:p>
            <a:r>
              <a:rPr lang="ja-JP" altLang="en-US">
                <a:latin typeface="Hiragino Kaku Gothic ProN W3" panose="020B0300000000000000" pitchFamily="34" charset="-128"/>
                <a:ea typeface="Hiragino Kaku Gothic ProN W3" panose="020B0300000000000000" pitchFamily="34" charset="-128"/>
              </a:rPr>
              <a:t>ユーザへのリップカラーの提示方法の検討</a:t>
            </a:r>
            <a:endParaRPr lang="en-US" altLang="ja-JP" dirty="0">
              <a:latin typeface="Hiragino Kaku Gothic ProN W3" panose="020B0300000000000000" pitchFamily="34" charset="-128"/>
              <a:ea typeface="Hiragino Kaku Gothic ProN W3" panose="020B0300000000000000" pitchFamily="34" charset="-128"/>
            </a:endParaRPr>
          </a:p>
          <a:p>
            <a:pPr lvl="1"/>
            <a:r>
              <a:rPr lang="ja-JP" altLang="en-US" sz="2000">
                <a:latin typeface="Hiragino Kaku Gothic ProN W3" panose="020B0300000000000000" pitchFamily="34" charset="-128"/>
                <a:ea typeface="Hiragino Kaku Gothic ProN W3" panose="020B0300000000000000" pitchFamily="34" charset="-128"/>
              </a:rPr>
              <a:t>被験者実験</a:t>
            </a:r>
            <a:endParaRPr lang="en-US" altLang="ja-JP" sz="2000" dirty="0">
              <a:latin typeface="Hiragino Kaku Gothic ProN W3" panose="020B0300000000000000" pitchFamily="34" charset="-128"/>
              <a:ea typeface="Hiragino Kaku Gothic ProN W3" panose="020B0300000000000000" pitchFamily="34" charset="-128"/>
            </a:endParaRPr>
          </a:p>
          <a:p>
            <a:pPr lvl="1"/>
            <a:r>
              <a:rPr lang="ja-JP" altLang="en-US" sz="2000">
                <a:latin typeface="Hiragino Kaku Gothic ProN W3" panose="020B0300000000000000" pitchFamily="34" charset="-128"/>
                <a:ea typeface="Hiragino Kaku Gothic ProN W3" panose="020B0300000000000000" pitchFamily="34" charset="-128"/>
              </a:rPr>
              <a:t>シチュエーション別などによる複数のリップカラーの提示、楽天</a:t>
            </a:r>
            <a:r>
              <a:rPr lang="en-US" altLang="ja-JP" sz="2000" dirty="0">
                <a:latin typeface="Hiragino Kaku Gothic ProN W3" panose="020B0300000000000000" pitchFamily="34" charset="-128"/>
                <a:ea typeface="Hiragino Kaku Gothic ProN W3" panose="020B0300000000000000" pitchFamily="34" charset="-128"/>
              </a:rPr>
              <a:t>API</a:t>
            </a:r>
            <a:r>
              <a:rPr lang="ja-JP" altLang="en-US" sz="2000">
                <a:latin typeface="Hiragino Kaku Gothic ProN W3" panose="020B0300000000000000" pitchFamily="34" charset="-128"/>
                <a:ea typeface="Hiragino Kaku Gothic ProN W3" panose="020B0300000000000000" pitchFamily="34" charset="-128"/>
              </a:rPr>
              <a:t>による商品の提案</a:t>
            </a:r>
            <a:endParaRPr lang="en-US" altLang="ja-JP" sz="2000" dirty="0">
              <a:latin typeface="Hiragino Kaku Gothic ProN W3" panose="020B0300000000000000" pitchFamily="34" charset="-128"/>
              <a:ea typeface="Hiragino Kaku Gothic ProN W3" panose="020B0300000000000000" pitchFamily="34" charset="-128"/>
            </a:endParaRPr>
          </a:p>
          <a:p>
            <a:pPr lvl="1"/>
            <a:endParaRPr lang="en-US" altLang="ja-JP" sz="2000" dirty="0">
              <a:latin typeface="Hiragino Kaku Gothic ProN W3" panose="020B0300000000000000" pitchFamily="34" charset="-128"/>
              <a:ea typeface="Hiragino Kaku Gothic ProN W3" panose="020B0300000000000000" pitchFamily="34" charset="-128"/>
            </a:endParaRPr>
          </a:p>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卒業論文との違い</a:t>
            </a:r>
          </a:p>
        </p:txBody>
      </p:sp>
    </p:spTree>
    <p:extLst>
      <p:ext uri="{BB962C8B-B14F-4D97-AF65-F5344CB8AC3E}">
        <p14:creationId xmlns:p14="http://schemas.microsoft.com/office/powerpoint/2010/main" val="1722437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メイクアップは、自分自身でそれが似合っているかどうかを客観的に判断することが難しい</a:t>
            </a:r>
          </a:p>
          <a:p>
            <a:pPr lvl="1" fontAlgn="base"/>
            <a:r>
              <a:rPr lang="ja-JP" altLang="en-US" sz="2000">
                <a:latin typeface="Hiragino Kaku Gothic ProN W3" panose="020B0300000000000000" pitchFamily="34" charset="-128"/>
                <a:ea typeface="Hiragino Kaku Gothic ProN W3" panose="020B0300000000000000" pitchFamily="34" charset="-128"/>
              </a:rPr>
              <a:t>自分がしているメイクアップに自信が持てず、不安になってしまう</a:t>
            </a:r>
          </a:p>
          <a:p>
            <a:pPr lvl="1" fontAlgn="base"/>
            <a:r>
              <a:rPr lang="ja-JP" altLang="en-US" sz="2000">
                <a:latin typeface="Hiragino Kaku Gothic ProN W3" panose="020B0300000000000000" pitchFamily="34" charset="-128"/>
                <a:ea typeface="Hiragino Kaku Gothic ProN W3" panose="020B0300000000000000" pitchFamily="34" charset="-128"/>
              </a:rPr>
              <a:t>メイクアップをどう改善したら良いのか分からない</a:t>
            </a:r>
            <a:br>
              <a:rPr lang="ja-JP" altLang="en-US" sz="2000">
                <a:latin typeface="Hiragino Kaku Gothic ProN W3" panose="020B0300000000000000" pitchFamily="34" charset="-128"/>
                <a:ea typeface="Hiragino Kaku Gothic ProN W3" panose="020B0300000000000000" pitchFamily="34" charset="-128"/>
              </a:rPr>
            </a:br>
            <a:br>
              <a:rPr lang="ja-JP" altLang="en-US" sz="2000">
                <a:latin typeface="Hiragino Kaku Gothic ProN W3" panose="020B0300000000000000" pitchFamily="34" charset="-128"/>
                <a:ea typeface="Hiragino Kaku Gothic ProN W3" panose="020B0300000000000000" pitchFamily="34" charset="-128"/>
              </a:rPr>
            </a:br>
            <a:endParaRPr lang="ja-JP" altLang="en-US" sz="200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メイクアップの印象を大きく左右する要素としてリップメイクに着目</a:t>
            </a:r>
          </a:p>
          <a:p>
            <a:pPr fontAlgn="base"/>
            <a:r>
              <a:rPr lang="ja-JP" altLang="en-US">
                <a:latin typeface="Hiragino Kaku Gothic ProN W3" panose="020B0300000000000000" pitchFamily="34" charset="-128"/>
                <a:ea typeface="Hiragino Kaku Gothic ProN W3" panose="020B0300000000000000" pitchFamily="34" charset="-128"/>
              </a:rPr>
              <a:t>人の顔画像から、その人に似合うリップカラーを機械学習で推定・提案するシステムを作成</a:t>
            </a:r>
          </a:p>
          <a:p>
            <a:pPr lvl="1" fontAlgn="base"/>
            <a:r>
              <a:rPr lang="ja-JP" altLang="en-US" sz="2000">
                <a:latin typeface="Hiragino Kaku Gothic ProN W3" panose="020B0300000000000000" pitchFamily="34" charset="-128"/>
                <a:ea typeface="Hiragino Kaku Gothic ProN W3" panose="020B0300000000000000" pitchFamily="34" charset="-128"/>
              </a:rPr>
              <a:t>似合うと推定されるリップカラーを利用者に提示することで、現在のメイクアップをどう改善すれば良いかの方向性を示すことができる</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自分が現在使用しているリップカラーと近い色が提示されれば、不安の解消になる</a:t>
            </a:r>
          </a:p>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研究の目的と背景</a:t>
            </a:r>
          </a:p>
        </p:txBody>
      </p:sp>
    </p:spTree>
    <p:extLst>
      <p:ext uri="{BB962C8B-B14F-4D97-AF65-F5344CB8AC3E}">
        <p14:creationId xmlns:p14="http://schemas.microsoft.com/office/powerpoint/2010/main" val="744230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6599827"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関連システム①　</a:t>
            </a:r>
            <a:r>
              <a:rPr lang="en-US" altLang="ja-JP" dirty="0"/>
              <a:t>JINS BRAIN</a:t>
            </a:r>
            <a:endParaRPr lang="ja-JP" altLang="en-US"/>
          </a:p>
        </p:txBody>
      </p:sp>
      <p:pic>
        <p:nvPicPr>
          <p:cNvPr id="1026" name="Picture 2" descr="「JINS BRAIN」">
            <a:extLst>
              <a:ext uri="{FF2B5EF4-FFF2-40B4-BE49-F238E27FC236}">
                <a16:creationId xmlns:a16="http://schemas.microsoft.com/office/drawing/2014/main" id="{876A5EA2-9FBE-ADC5-4E8B-E7E4BE76A5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180" y="1660416"/>
            <a:ext cx="6091565" cy="4057212"/>
          </a:xfrm>
          <a:prstGeom prst="rect">
            <a:avLst/>
          </a:prstGeom>
          <a:noFill/>
          <a:ln>
            <a:solidFill>
              <a:schemeClr val="bg2"/>
            </a:solidFill>
          </a:ln>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52F40507-44B5-DE6D-7788-D0A129F24CCD}"/>
              </a:ext>
            </a:extLst>
          </p:cNvPr>
          <p:cNvSpPr txBox="1"/>
          <p:nvPr/>
        </p:nvSpPr>
        <p:spPr>
          <a:xfrm>
            <a:off x="5055476" y="6000859"/>
            <a:ext cx="6316717" cy="400110"/>
          </a:xfrm>
          <a:prstGeom prst="rect">
            <a:avLst/>
          </a:prstGeom>
          <a:noFill/>
        </p:spPr>
        <p:txBody>
          <a:bodyPr wrap="square">
            <a:spAutoFit/>
          </a:bodyPr>
          <a:lstStyle/>
          <a:p>
            <a:pPr marL="502920" lvl="1" algn="r" fontAlgn="base">
              <a:spcAft>
                <a:spcPts val="1200"/>
              </a:spcAft>
            </a:pPr>
            <a:r>
              <a:rPr lang="ja-JP" altLang="en-US" sz="1000" u="none" strike="noStrike">
                <a:solidFill>
                  <a:srgbClr val="695D46"/>
                </a:solidFill>
                <a:effectLst/>
                <a:latin typeface="Hiragino Kaku Gothic ProN W3" panose="020B0300000000000000" pitchFamily="34" charset="-128"/>
                <a:ea typeface="Hiragino Kaku Gothic ProN W3" panose="020B0300000000000000" pitchFamily="34" charset="-128"/>
              </a:rPr>
              <a:t>引用元：</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rPr>
              <a:t>@</a:t>
            </a:r>
            <a:r>
              <a:rPr lang="en-US" altLang="ja-JP" sz="1000" dirty="0" err="1">
                <a:solidFill>
                  <a:srgbClr val="695D46"/>
                </a:solidFill>
                <a:latin typeface="Hiragino Kaku Gothic ProN W3" panose="020B0300000000000000" pitchFamily="34" charset="-128"/>
                <a:ea typeface="Hiragino Kaku Gothic ProN W3" panose="020B0300000000000000" pitchFamily="34" charset="-128"/>
              </a:rPr>
              <a:t>Press『AI</a:t>
            </a:r>
            <a:r>
              <a:rPr lang="ja-JP" altLang="en-US" sz="1000">
                <a:solidFill>
                  <a:srgbClr val="695D46"/>
                </a:solidFill>
                <a:latin typeface="Hiragino Kaku Gothic ProN W3" panose="020B0300000000000000" pitchFamily="34" charset="-128"/>
                <a:ea typeface="Hiragino Kaku Gothic ProN W3" panose="020B0300000000000000" pitchFamily="34" charset="-128"/>
              </a:rPr>
              <a:t>を駆使したメガネの次世代型ショールーミング店舗 「</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rPr>
              <a:t>JINS BRAIN Lab.</a:t>
            </a:r>
            <a:r>
              <a:rPr lang="ja-JP" altLang="en-US" sz="1000">
                <a:solidFill>
                  <a:srgbClr val="695D46"/>
                </a:solidFill>
                <a:latin typeface="Hiragino Kaku Gothic ProN W3" panose="020B0300000000000000" pitchFamily="34" charset="-128"/>
                <a:ea typeface="Hiragino Kaku Gothic ProN W3" panose="020B0300000000000000" pitchFamily="34" charset="-128"/>
              </a:rPr>
              <a:t>エキュート上野店」</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rPr>
              <a:t>2019</a:t>
            </a:r>
            <a:r>
              <a:rPr lang="ja-JP" altLang="en-US" sz="1000">
                <a:solidFill>
                  <a:srgbClr val="695D46"/>
                </a:solidFill>
                <a:latin typeface="Hiragino Kaku Gothic ProN W3" panose="020B0300000000000000" pitchFamily="34" charset="-128"/>
                <a:ea typeface="Hiragino Kaku Gothic ProN W3" panose="020B0300000000000000" pitchFamily="34" charset="-128"/>
              </a:rPr>
              <a:t>年</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rPr>
              <a:t>1</a:t>
            </a:r>
            <a:r>
              <a:rPr lang="ja-JP" altLang="en-US" sz="1000">
                <a:solidFill>
                  <a:srgbClr val="695D46"/>
                </a:solidFill>
                <a:latin typeface="Hiragino Kaku Gothic ProN W3" panose="020B0300000000000000" pitchFamily="34" charset="-128"/>
                <a:ea typeface="Hiragino Kaku Gothic ProN W3" panose="020B0300000000000000" pitchFamily="34" charset="-128"/>
              </a:rPr>
              <a:t>月</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rPr>
              <a:t>25</a:t>
            </a:r>
            <a:r>
              <a:rPr lang="ja-JP" altLang="en-US" sz="1000">
                <a:solidFill>
                  <a:srgbClr val="695D46"/>
                </a:solidFill>
                <a:latin typeface="Hiragino Kaku Gothic ProN W3" panose="020B0300000000000000" pitchFamily="34" charset="-128"/>
                <a:ea typeface="Hiragino Kaku Gothic ProN W3" panose="020B0300000000000000" pitchFamily="34" charset="-128"/>
              </a:rPr>
              <a:t>日</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rPr>
              <a:t>(</a:t>
            </a:r>
            <a:r>
              <a:rPr lang="ja-JP" altLang="en-US" sz="1000">
                <a:solidFill>
                  <a:srgbClr val="695D46"/>
                </a:solidFill>
                <a:latin typeface="Hiragino Kaku Gothic ProN W3" panose="020B0300000000000000" pitchFamily="34" charset="-128"/>
                <a:ea typeface="Hiragino Kaku Gothic ProN W3" panose="020B0300000000000000" pitchFamily="34" charset="-128"/>
              </a:rPr>
              <a:t>金</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rPr>
              <a:t>)</a:t>
            </a:r>
            <a:r>
              <a:rPr lang="ja-JP" altLang="en-US" sz="1000">
                <a:solidFill>
                  <a:srgbClr val="695D46"/>
                </a:solidFill>
                <a:latin typeface="Hiragino Kaku Gothic ProN W3" panose="020B0300000000000000" pitchFamily="34" charset="-128"/>
                <a:ea typeface="Hiragino Kaku Gothic ProN W3" panose="020B0300000000000000" pitchFamily="34" charset="-128"/>
              </a:rPr>
              <a:t>オープン</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rPr>
              <a:t>』</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hlinkClick r:id="rId3"/>
              </a:rPr>
              <a:t>https://www.atpress.ne.jp/news/175815</a:t>
            </a:r>
            <a:endParaRPr lang="en-US" altLang="ja-JP" sz="1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p:txBody>
      </p:sp>
      <p:sp>
        <p:nvSpPr>
          <p:cNvPr id="4" name="コンテンツ プレースホルダー 2">
            <a:extLst>
              <a:ext uri="{FF2B5EF4-FFF2-40B4-BE49-F238E27FC236}">
                <a16:creationId xmlns:a16="http://schemas.microsoft.com/office/drawing/2014/main" id="{DAB0C320-EDCE-D72F-8296-0EA72B726E91}"/>
              </a:ext>
            </a:extLst>
          </p:cNvPr>
          <p:cNvSpPr txBox="1">
            <a:spLocks/>
          </p:cNvSpPr>
          <p:nvPr/>
        </p:nvSpPr>
        <p:spPr>
          <a:xfrm>
            <a:off x="7262648" y="1584540"/>
            <a:ext cx="4505708"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r>
              <a:rPr lang="ja-JP" altLang="en-US">
                <a:latin typeface="Hiragino Kaku Gothic ProN W3" panose="020B0300000000000000" pitchFamily="34" charset="-128"/>
                <a:ea typeface="Hiragino Kaku Gothic ProN W3" panose="020B0300000000000000" pitchFamily="34" charset="-128"/>
              </a:rPr>
              <a:t>株式会社</a:t>
            </a:r>
            <a:r>
              <a:rPr lang="en" altLang="ja-JP" dirty="0">
                <a:latin typeface="Hiragino Kaku Gothic ProN W3" panose="020B0300000000000000" pitchFamily="34" charset="-128"/>
                <a:ea typeface="Hiragino Kaku Gothic ProN W3" panose="020B0300000000000000" pitchFamily="34" charset="-128"/>
              </a:rPr>
              <a:t>JINS</a:t>
            </a:r>
            <a:r>
              <a:rPr lang="ja-JP" altLang="en-US">
                <a:latin typeface="Hiragino Kaku Gothic ProN W3" panose="020B0300000000000000" pitchFamily="34" charset="-128"/>
                <a:ea typeface="Hiragino Kaku Gothic ProN W3" panose="020B0300000000000000" pitchFamily="34" charset="-128"/>
              </a:rPr>
              <a:t>ホールディングスが提供するメガネの試着システム </a:t>
            </a:r>
            <a:endParaRPr lang="en-US" altLang="ja-JP" dirty="0">
              <a:latin typeface="Hiragino Kaku Gothic ProN W3" panose="020B0300000000000000" pitchFamily="34" charset="-128"/>
              <a:ea typeface="Hiragino Kaku Gothic ProN W3" panose="020B0300000000000000" pitchFamily="34" charset="-128"/>
            </a:endParaRPr>
          </a:p>
          <a:p>
            <a:r>
              <a:rPr lang="ja-JP" altLang="en-US">
                <a:latin typeface="Hiragino Kaku Gothic ProN W3" panose="020B0300000000000000" pitchFamily="34" charset="-128"/>
                <a:ea typeface="Hiragino Kaku Gothic ProN W3" panose="020B0300000000000000" pitchFamily="34" charset="-128"/>
              </a:rPr>
              <a:t>メガネを試着した状態で、スマホのカメラもしくは店舗に設置されている専用機器で顔写真を撮影すると、</a:t>
            </a:r>
            <a:r>
              <a:rPr lang="en" altLang="ja-JP" dirty="0">
                <a:latin typeface="Hiragino Kaku Gothic ProN W3" panose="020B0300000000000000" pitchFamily="34" charset="-128"/>
                <a:ea typeface="Hiragino Kaku Gothic ProN W3" panose="020B0300000000000000" pitchFamily="34" charset="-128"/>
              </a:rPr>
              <a:t>AI</a:t>
            </a:r>
            <a:r>
              <a:rPr lang="ja-JP" altLang="en-US">
                <a:latin typeface="Hiragino Kaku Gothic ProN W3" panose="020B0300000000000000" pitchFamily="34" charset="-128"/>
                <a:ea typeface="Hiragino Kaku Gothic ProN W3" panose="020B0300000000000000" pitchFamily="34" charset="-128"/>
              </a:rPr>
              <a:t>がそのメガネの「似合い度」を判定するというもの</a:t>
            </a:r>
            <a:endParaRPr lang="en-US" altLang="ja-JP" dirty="0">
              <a:latin typeface="Hiragino Kaku Gothic ProN W3" panose="020B0300000000000000" pitchFamily="34" charset="-128"/>
              <a:ea typeface="Hiragino Kaku Gothic ProN W3" panose="020B0300000000000000" pitchFamily="34" charset="-128"/>
            </a:endParaRPr>
          </a:p>
          <a:p>
            <a:r>
              <a:rPr lang="ja-JP" altLang="en-US">
                <a:latin typeface="Hiragino Kaku Gothic ProN W3" panose="020B0300000000000000" pitchFamily="34" charset="-128"/>
                <a:ea typeface="Hiragino Kaku Gothic ProN W3" panose="020B0300000000000000" pitchFamily="34" charset="-128"/>
              </a:rPr>
              <a:t>店舗在庫の中からメガネを「似合い度順」でレコメンドする機能もある </a:t>
            </a:r>
          </a:p>
        </p:txBody>
      </p:sp>
    </p:spTree>
    <p:extLst>
      <p:ext uri="{BB962C8B-B14F-4D97-AF65-F5344CB8AC3E}">
        <p14:creationId xmlns:p14="http://schemas.microsoft.com/office/powerpoint/2010/main" val="694897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9206392"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関連システム②　</a:t>
            </a:r>
            <a:r>
              <a:rPr lang="en-US" altLang="ja-JP" dirty="0"/>
              <a:t>AR</a:t>
            </a:r>
            <a:r>
              <a:rPr lang="ja-JP" altLang="en-US"/>
              <a:t>タッチアップシステム</a:t>
            </a:r>
          </a:p>
        </p:txBody>
      </p:sp>
      <p:sp>
        <p:nvSpPr>
          <p:cNvPr id="2" name="コンテンツ プレースホルダー 2">
            <a:extLst>
              <a:ext uri="{FF2B5EF4-FFF2-40B4-BE49-F238E27FC236}">
                <a16:creationId xmlns:a16="http://schemas.microsoft.com/office/drawing/2014/main" id="{C05379BC-BEA7-6292-0F1D-810173FF1F53}"/>
              </a:ext>
            </a:extLst>
          </p:cNvPr>
          <p:cNvSpPr txBox="1">
            <a:spLocks/>
          </p:cNvSpPr>
          <p:nvPr/>
        </p:nvSpPr>
        <p:spPr>
          <a:xfrm>
            <a:off x="5328745" y="1584540"/>
            <a:ext cx="6439611"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タッチアップ＝化粧品を実際に肌に乗せて試すこと</a:t>
            </a:r>
            <a:endParaRPr lang="en-US" altLang="ja-JP" dirty="0">
              <a:latin typeface="Hiragino Kaku Gothic ProN W3" panose="020B0300000000000000" pitchFamily="34" charset="-128"/>
              <a:ea typeface="Hiragino Kaku Gothic ProN W3" panose="020B0300000000000000" pitchFamily="34" charset="-128"/>
            </a:endParaRPr>
          </a:p>
          <a:p>
            <a:pPr fontAlgn="base"/>
            <a:r>
              <a:rPr lang="en-US" altLang="ja-JP" dirty="0">
                <a:latin typeface="Hiragino Kaku Gothic ProN W3" panose="020B0300000000000000" pitchFamily="34" charset="-128"/>
                <a:ea typeface="Hiragino Kaku Gothic ProN W3" panose="020B0300000000000000" pitchFamily="34" charset="-128"/>
              </a:rPr>
              <a:t>AR</a:t>
            </a:r>
            <a:r>
              <a:rPr lang="ja-JP" altLang="en-US">
                <a:latin typeface="Hiragino Kaku Gothic ProN W3" panose="020B0300000000000000" pitchFamily="34" charset="-128"/>
                <a:ea typeface="Hiragino Kaku Gothic ProN W3" panose="020B0300000000000000" pitchFamily="34" charset="-128"/>
              </a:rPr>
              <a:t>＝拡張現実。カメラなどのデバイスを使用し、現実世界にデジタル情報を重ねて表示する技術</a:t>
            </a:r>
            <a:endParaRPr lang="en-US" altLang="ja-JP" dirty="0">
              <a:latin typeface="Hiragino Kaku Gothic ProN W3" panose="020B0300000000000000" pitchFamily="34" charset="-128"/>
              <a:ea typeface="Hiragino Kaku Gothic ProN W3" panose="020B0300000000000000" pitchFamily="34" charset="-128"/>
            </a:endParaRPr>
          </a:p>
          <a:p>
            <a:pPr fontAlgn="base"/>
            <a:r>
              <a:rPr lang="en-US" altLang="ja-JP" dirty="0">
                <a:latin typeface="Hiragino Kaku Gothic ProN W3" panose="020B0300000000000000" pitchFamily="34" charset="-128"/>
                <a:ea typeface="Hiragino Kaku Gothic ProN W3" panose="020B0300000000000000" pitchFamily="34" charset="-128"/>
              </a:rPr>
              <a:t>AR</a:t>
            </a:r>
            <a:r>
              <a:rPr lang="ja-JP" altLang="en-US">
                <a:latin typeface="Hiragino Kaku Gothic ProN W3" panose="020B0300000000000000" pitchFamily="34" charset="-128"/>
                <a:ea typeface="Hiragino Kaku Gothic ProN W3" panose="020B0300000000000000" pitchFamily="34" charset="-128"/>
              </a:rPr>
              <a:t>タッチアップシステム＝スマートフォンや専用デバイスを使用し、自身の顔で化粧品を試した際のイメージ画像を生成することで、実際に化粧品を顔に乗せることなく使用イメージを確認できるシステム</a:t>
            </a:r>
            <a:endParaRPr lang="en-US" altLang="ja-JP" dirty="0">
              <a:latin typeface="Hiragino Kaku Gothic ProN W3" panose="020B0300000000000000" pitchFamily="34" charset="-128"/>
              <a:ea typeface="Hiragino Kaku Gothic ProN W3" panose="020B0300000000000000" pitchFamily="34" charset="-128"/>
            </a:endParaRPr>
          </a:p>
          <a:p>
            <a:pPr marL="0" indent="0" fontAlgn="base">
              <a:buNone/>
            </a:pPr>
            <a:endParaRPr lang="en-US" altLang="ja-JP" dirty="0">
              <a:latin typeface="Hiragino Kaku Gothic ProN W3" panose="020B0300000000000000" pitchFamily="34" charset="-128"/>
              <a:ea typeface="Hiragino Kaku Gothic ProN W3" panose="020B0300000000000000" pitchFamily="34" charset="-128"/>
            </a:endParaRPr>
          </a:p>
          <a:p>
            <a:pPr marL="0" indent="0" fontAlgn="base">
              <a:buNone/>
            </a:pPr>
            <a:endParaRPr lang="en-US" altLang="ja-JP" dirty="0">
              <a:latin typeface="Hiragino Kaku Gothic ProN W3" panose="020B0300000000000000" pitchFamily="34" charset="-128"/>
              <a:ea typeface="Hiragino Kaku Gothic ProN W3" panose="020B0300000000000000" pitchFamily="34" charset="-128"/>
            </a:endParaRPr>
          </a:p>
          <a:p>
            <a:pPr marL="0" indent="0" algn="r">
              <a:spcBef>
                <a:spcPts val="0"/>
              </a:spcBef>
              <a:buNone/>
            </a:pP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出典：</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PR TIMES『</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資生堂、「ワタシプラス カラーシミュレーション」を　</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6</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月</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28</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日（水）リニューアル</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hlinkClick r:id="rId2"/>
              </a:rPr>
              <a:t>https://prtimes.jp/main/html/rd/p/000000900.000005794.html</a:t>
            </a:r>
            <a:endParaRPr lang="en" altLang="ja-JP" sz="1400" dirty="0">
              <a:effectLst/>
              <a:latin typeface="Hiragino Kaku Gothic ProN W3" panose="020B0300000000000000" pitchFamily="34" charset="-128"/>
              <a:ea typeface="Hiragino Kaku Gothic ProN W3" panose="020B0300000000000000" pitchFamily="34" charset="-128"/>
            </a:endParaRPr>
          </a:p>
        </p:txBody>
      </p:sp>
      <p:pic>
        <p:nvPicPr>
          <p:cNvPr id="2050" name="Picture 2">
            <a:extLst>
              <a:ext uri="{FF2B5EF4-FFF2-40B4-BE49-F238E27FC236}">
                <a16:creationId xmlns:a16="http://schemas.microsoft.com/office/drawing/2014/main" id="{1A18143A-8C82-C8B7-2698-E3C98B5BC8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965" y="2505763"/>
            <a:ext cx="3958840" cy="1846474"/>
          </a:xfrm>
          <a:prstGeom prst="rect">
            <a:avLst/>
          </a:prstGeom>
          <a:noFill/>
          <a:ln>
            <a:solidFill>
              <a:schemeClr val="bg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176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肌色はリップカラーが似合うかどうかの判定にどう影響しているかを明らかにするための研究</a:t>
            </a:r>
          </a:p>
          <a:p>
            <a:pPr lvl="1" fontAlgn="base"/>
            <a:r>
              <a:rPr lang="en-US" altLang="ja-JP" sz="2000" dirty="0">
                <a:latin typeface="Hiragino Kaku Gothic ProN W3" panose="020B0300000000000000" pitchFamily="34" charset="-128"/>
                <a:ea typeface="Hiragino Kaku Gothic ProN W3" panose="020B0300000000000000" pitchFamily="34" charset="-128"/>
              </a:rPr>
              <a:t>1</a:t>
            </a:r>
            <a:r>
              <a:rPr lang="ja-JP" altLang="en-US" sz="2000">
                <a:latin typeface="Hiragino Kaku Gothic ProN W3" panose="020B0300000000000000" pitchFamily="34" charset="-128"/>
                <a:ea typeface="Hiragino Kaku Gothic ProN W3" panose="020B0300000000000000" pitchFamily="34" charset="-128"/>
              </a:rPr>
              <a:t>人の女性の顔をベースとして、肌色</a:t>
            </a:r>
            <a:r>
              <a:rPr lang="en-US" altLang="ja-JP" sz="2000" dirty="0">
                <a:latin typeface="Hiragino Kaku Gothic ProN W3" panose="020B0300000000000000" pitchFamily="34" charset="-128"/>
                <a:ea typeface="Hiragino Kaku Gothic ProN W3" panose="020B0300000000000000" pitchFamily="34" charset="-128"/>
              </a:rPr>
              <a:t>5</a:t>
            </a:r>
            <a:r>
              <a:rPr lang="ja-JP" altLang="en-US" sz="2000">
                <a:latin typeface="Hiragino Kaku Gothic ProN W3" panose="020B0300000000000000" pitchFamily="34" charset="-128"/>
                <a:ea typeface="Hiragino Kaku Gothic ProN W3" panose="020B0300000000000000" pitchFamily="34" charset="-128"/>
              </a:rPr>
              <a:t>色</a:t>
            </a:r>
            <a:r>
              <a:rPr lang="en-US" altLang="ja-JP" sz="2000" dirty="0">
                <a:latin typeface="Hiragino Kaku Gothic ProN W3" panose="020B0300000000000000" pitchFamily="34" charset="-128"/>
                <a:ea typeface="Hiragino Kaku Gothic ProN W3" panose="020B0300000000000000" pitchFamily="34" charset="-128"/>
              </a:rPr>
              <a:t>×</a:t>
            </a:r>
            <a:r>
              <a:rPr lang="ja-JP" altLang="en-US" sz="2000">
                <a:latin typeface="Hiragino Kaku Gothic ProN W3" panose="020B0300000000000000" pitchFamily="34" charset="-128"/>
                <a:ea typeface="Hiragino Kaku Gothic ProN W3" panose="020B0300000000000000" pitchFamily="34" charset="-128"/>
              </a:rPr>
              <a:t>リップカラー</a:t>
            </a:r>
            <a:r>
              <a:rPr lang="en-US" altLang="ja-JP" sz="2000" dirty="0">
                <a:latin typeface="Hiragino Kaku Gothic ProN W3" panose="020B0300000000000000" pitchFamily="34" charset="-128"/>
                <a:ea typeface="Hiragino Kaku Gothic ProN W3" panose="020B0300000000000000" pitchFamily="34" charset="-128"/>
              </a:rPr>
              <a:t>17</a:t>
            </a:r>
            <a:r>
              <a:rPr lang="ja-JP" altLang="en-US" sz="2000">
                <a:latin typeface="Hiragino Kaku Gothic ProN W3" panose="020B0300000000000000" pitchFamily="34" charset="-128"/>
                <a:ea typeface="Hiragino Kaku Gothic ProN W3" panose="020B0300000000000000" pitchFamily="34" charset="-128"/>
              </a:rPr>
              <a:t>色の合計</a:t>
            </a:r>
            <a:r>
              <a:rPr lang="en-US" altLang="ja-JP" sz="2000" dirty="0">
                <a:latin typeface="Hiragino Kaku Gothic ProN W3" panose="020B0300000000000000" pitchFamily="34" charset="-128"/>
                <a:ea typeface="Hiragino Kaku Gothic ProN W3" panose="020B0300000000000000" pitchFamily="34" charset="-128"/>
              </a:rPr>
              <a:t>85</a:t>
            </a:r>
            <a:r>
              <a:rPr lang="ja-JP" altLang="en-US" sz="2000">
                <a:latin typeface="Hiragino Kaku Gothic ProN W3" panose="020B0300000000000000" pitchFamily="34" charset="-128"/>
                <a:ea typeface="Hiragino Kaku Gothic ProN W3" panose="020B0300000000000000" pitchFamily="34" charset="-128"/>
              </a:rPr>
              <a:t>種類の顔写真を作成</a:t>
            </a:r>
          </a:p>
          <a:p>
            <a:pPr lvl="1" fontAlgn="base"/>
            <a:r>
              <a:rPr lang="ja-JP" altLang="en-US" sz="2000">
                <a:latin typeface="Hiragino Kaku Gothic ProN W3" panose="020B0300000000000000" pitchFamily="34" charset="-128"/>
                <a:ea typeface="Hiragino Kaku Gothic ProN W3" panose="020B0300000000000000" pitchFamily="34" charset="-128"/>
              </a:rPr>
              <a:t>それらを被験者に見せて、リップカラーが似合っているかどうかのアンケート調査を実施</a:t>
            </a:r>
          </a:p>
          <a:p>
            <a:pPr lvl="1" fontAlgn="base"/>
            <a:r>
              <a:rPr lang="ja-JP" altLang="en-US" sz="2000">
                <a:latin typeface="Hiragino Kaku Gothic ProN W3" panose="020B0300000000000000" pitchFamily="34" charset="-128"/>
                <a:ea typeface="Hiragino Kaku Gothic ProN W3" panose="020B0300000000000000" pitchFamily="34" charset="-128"/>
              </a:rPr>
              <a:t>得られた結果を色彩調和論の観点から分析し、肌色と似合うリップカラーの関係性を明らかにしようとした</a:t>
            </a:r>
          </a:p>
          <a:p>
            <a:pPr lvl="1" fontAlgn="base"/>
            <a:r>
              <a:rPr lang="ja-JP" altLang="en-US" sz="2000">
                <a:latin typeface="Hiragino Kaku Gothic ProN W3" panose="020B0300000000000000" pitchFamily="34" charset="-128"/>
                <a:ea typeface="Hiragino Kaku Gothic ProN W3" panose="020B0300000000000000" pitchFamily="34" charset="-128"/>
              </a:rPr>
              <a:t>実験の結果</a:t>
            </a:r>
          </a:p>
          <a:p>
            <a:pPr lvl="2" fontAlgn="base"/>
            <a:r>
              <a:rPr lang="ja-JP" altLang="en-US" sz="2000">
                <a:latin typeface="Hiragino Kaku Gothic ProN W3" panose="020B0300000000000000" pitchFamily="34" charset="-128"/>
                <a:ea typeface="Hiragino Kaku Gothic ProN W3" panose="020B0300000000000000" pitchFamily="34" charset="-128"/>
              </a:rPr>
              <a:t>肌色と似合うリップカラーにはある程度の関係性がある（リップカラーと肌色の明度差、色相差、彩度差の順で影響）</a:t>
            </a:r>
          </a:p>
          <a:p>
            <a:pPr fontAlgn="base"/>
            <a:r>
              <a:rPr lang="ja-JP" altLang="en-US">
                <a:latin typeface="Hiragino Kaku Gothic ProN W3" panose="020B0300000000000000" pitchFamily="34" charset="-128"/>
                <a:ea typeface="Hiragino Kaku Gothic ProN W3" panose="020B0300000000000000" pitchFamily="34" charset="-128"/>
              </a:rPr>
              <a:t>肌色から似合うリップカラーを機械学習で推定するという方法は、ある程度妥当性があると言える</a:t>
            </a:r>
            <a:endParaRPr lang="en-US" altLang="ja-JP" dirty="0">
              <a:latin typeface="Hiragino Kaku Gothic ProN W3" panose="020B0300000000000000" pitchFamily="34" charset="-128"/>
              <a:ea typeface="Hiragino Kaku Gothic ProN W3" panose="020B0300000000000000" pitchFamily="34" charset="-128"/>
            </a:endParaRPr>
          </a:p>
          <a:p>
            <a:pPr fontAlgn="base"/>
            <a:endParaRPr lang="en-US" altLang="ja-JP" dirty="0">
              <a:latin typeface="Hiragino Kaku Gothic ProN W3" panose="020B0300000000000000" pitchFamily="34" charset="-128"/>
              <a:ea typeface="Hiragino Kaku Gothic ProN W3" panose="020B0300000000000000" pitchFamily="34" charset="-128"/>
            </a:endParaRPr>
          </a:p>
          <a:p>
            <a:pPr marL="0" indent="0" fontAlgn="base">
              <a:buNone/>
            </a:pPr>
            <a:endParaRPr lang="en-US" altLang="ja-JP" dirty="0">
              <a:latin typeface="Hiragino Kaku Gothic ProN W3" panose="020B0300000000000000" pitchFamily="34" charset="-128"/>
              <a:ea typeface="Hiragino Kaku Gothic ProN W3" panose="020B0300000000000000" pitchFamily="34" charset="-128"/>
            </a:endParaRPr>
          </a:p>
          <a:p>
            <a:pPr marL="0" indent="0" algn="r" rtl="0">
              <a:spcBef>
                <a:spcPts val="0"/>
              </a:spcBef>
              <a:spcAft>
                <a:spcPts val="0"/>
              </a:spcAft>
              <a:buNone/>
            </a:pP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平山 賢哉</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山本 美恵子</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山崎 和広</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木村 知史</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肌色と似合うリップカラーの色彩調和に関する研究</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endParaRPr lang="ja-JP" altLang="en-US" sz="1400">
              <a:effectLst/>
              <a:latin typeface="Hiragino Kaku Gothic ProN W3" panose="020B0300000000000000" pitchFamily="34" charset="-128"/>
              <a:ea typeface="Hiragino Kaku Gothic ProN W3" panose="020B0300000000000000" pitchFamily="34" charset="-128"/>
            </a:endParaRPr>
          </a:p>
          <a:p>
            <a:pPr marL="0" indent="0" algn="r" rtl="0">
              <a:spcBef>
                <a:spcPts val="0"/>
              </a:spcBef>
              <a:spcAft>
                <a:spcPts val="0"/>
              </a:spcAft>
              <a:buNone/>
            </a:pP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日本化粧品技術者会誌</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32</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巻</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2</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号</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1998</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年</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en"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P.170-177</a:t>
            </a:r>
            <a:endParaRPr lang="en" altLang="ja-JP" sz="1400" dirty="0">
              <a:effectLst/>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1757850"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sz="3000"/>
              <a:t>関連研究① </a:t>
            </a:r>
            <a:r>
              <a:rPr lang="en-US" altLang="ja-JP" sz="3000" dirty="0"/>
              <a:t>『</a:t>
            </a:r>
            <a:r>
              <a:rPr lang="ja-JP" altLang="en-US" sz="3000"/>
              <a:t>肌色と似合うリップカラーの色彩調和に関する研究</a:t>
            </a:r>
            <a:r>
              <a:rPr lang="en-US" altLang="ja-JP" sz="3000" dirty="0"/>
              <a:t>』</a:t>
            </a:r>
            <a:endParaRPr lang="ja-JP" altLang="en-US" sz="3000"/>
          </a:p>
        </p:txBody>
      </p:sp>
    </p:spTree>
    <p:extLst>
      <p:ext uri="{BB962C8B-B14F-4D97-AF65-F5344CB8AC3E}">
        <p14:creationId xmlns:p14="http://schemas.microsoft.com/office/powerpoint/2010/main" val="3708408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顔の形状特徴とヘアスタイルの関係を機械学習モデルに学習させることにより、システム利用者の顔に最も似合うヘアスタイルを提案</a:t>
            </a:r>
            <a:endParaRPr lang="en-US" altLang="ja-JP" dirty="0">
              <a:latin typeface="Hiragino Kaku Gothic ProN W3" panose="020B0300000000000000" pitchFamily="34" charset="-128"/>
              <a:ea typeface="Hiragino Kaku Gothic ProN W3" panose="020B0300000000000000" pitchFamily="34" charset="-128"/>
            </a:endParaRPr>
          </a:p>
          <a:p>
            <a:pPr marL="0" indent="0" fontAlgn="base">
              <a:buNone/>
            </a:pPr>
            <a:endParaRPr lang="ja-JP" altLang="en-US">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注目した点</a:t>
            </a:r>
            <a:r>
              <a:rPr lang="en-US" altLang="ja-JP" dirty="0">
                <a:latin typeface="Hiragino Kaku Gothic ProN W3" panose="020B0300000000000000" pitchFamily="34" charset="-128"/>
                <a:ea typeface="Hiragino Kaku Gothic ProN W3" panose="020B0300000000000000" pitchFamily="34" charset="-128"/>
              </a:rPr>
              <a:t>→</a:t>
            </a:r>
            <a:r>
              <a:rPr lang="ja-JP" altLang="en-US">
                <a:latin typeface="Hiragino Kaku Gothic ProN W3" panose="020B0300000000000000" pitchFamily="34" charset="-128"/>
                <a:ea typeface="Hiragino Kaku Gothic ProN W3" panose="020B0300000000000000" pitchFamily="34" charset="-128"/>
              </a:rPr>
              <a:t>「似合う」の定義</a:t>
            </a:r>
            <a:endParaRPr lang="en-US" altLang="ja-JP"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ヘアスタイルの成功例の定義＝ヘアカタログに載っているようなプロのヘアスタイリストが提案する髪型</a:t>
            </a:r>
            <a:endParaRPr lang="en-US" altLang="ja-JP"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機械学習の教師データとして、ヘアカタログの写真を使用</a:t>
            </a:r>
          </a:p>
          <a:p>
            <a:pPr lvl="1" fontAlgn="base"/>
            <a:r>
              <a:rPr lang="ja-JP" altLang="en-US" sz="2000">
                <a:latin typeface="Hiragino Kaku Gothic ProN W3" panose="020B0300000000000000" pitchFamily="34" charset="-128"/>
                <a:ea typeface="Hiragino Kaku Gothic ProN W3" panose="020B0300000000000000" pitchFamily="34" charset="-128"/>
              </a:rPr>
              <a:t>これを参考に、今回は美容情報サイトに載っているプロのメイクアップアーティストが行ったメイクアップを成功例と定義し、機械学習の教師データとした（詳細は後述）</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endParaRPr lang="en-US" altLang="ja-JP" sz="2000" dirty="0">
              <a:latin typeface="Hiragino Kaku Gothic ProN W3" panose="020B0300000000000000" pitchFamily="34" charset="-128"/>
              <a:ea typeface="Hiragino Kaku Gothic ProN W3" panose="020B0300000000000000" pitchFamily="34" charset="-128"/>
            </a:endParaRPr>
          </a:p>
          <a:p>
            <a:pPr lvl="1" fontAlgn="base"/>
            <a:endParaRPr lang="en-US" altLang="ja-JP" sz="2000" dirty="0">
              <a:latin typeface="Hiragino Kaku Gothic ProN W3" panose="020B0300000000000000" pitchFamily="34" charset="-128"/>
              <a:ea typeface="Hiragino Kaku Gothic ProN W3" panose="020B0300000000000000" pitchFamily="34" charset="-128"/>
            </a:endParaRPr>
          </a:p>
          <a:p>
            <a:pPr lvl="1" fontAlgn="base"/>
            <a:endParaRPr lang="en-US" altLang="ja-JP" sz="2000" dirty="0">
              <a:latin typeface="Hiragino Kaku Gothic ProN W3" panose="020B0300000000000000" pitchFamily="34" charset="-128"/>
              <a:ea typeface="Hiragino Kaku Gothic ProN W3" panose="020B0300000000000000" pitchFamily="34" charset="-128"/>
            </a:endParaRPr>
          </a:p>
          <a:p>
            <a:pPr lvl="1" fontAlgn="base"/>
            <a:endParaRPr lang="ja-JP" altLang="en-US" sz="2000">
              <a:latin typeface="Hiragino Kaku Gothic ProN W3" panose="020B0300000000000000" pitchFamily="34" charset="-128"/>
              <a:ea typeface="Hiragino Kaku Gothic ProN W3" panose="020B0300000000000000" pitchFamily="34" charset="-128"/>
            </a:endParaRPr>
          </a:p>
          <a:p>
            <a:pPr fontAlgn="base"/>
            <a:endParaRPr lang="en-US" altLang="ja-JP" dirty="0">
              <a:latin typeface="Hiragino Kaku Gothic ProN W3" panose="020B0300000000000000" pitchFamily="34" charset="-128"/>
              <a:ea typeface="Hiragino Kaku Gothic ProN W3" panose="020B0300000000000000" pitchFamily="34" charset="-128"/>
            </a:endParaRPr>
          </a:p>
          <a:p>
            <a:pPr marL="0" indent="0" fontAlgn="base">
              <a:buNone/>
            </a:pPr>
            <a:endParaRPr lang="en-US" altLang="ja-JP" dirty="0">
              <a:latin typeface="Hiragino Kaku Gothic ProN W3" panose="020B0300000000000000" pitchFamily="34" charset="-128"/>
              <a:ea typeface="Hiragino Kaku Gothic ProN W3" panose="020B0300000000000000" pitchFamily="34" charset="-128"/>
            </a:endParaRPr>
          </a:p>
          <a:p>
            <a:pPr marL="0" indent="0" algn="r" rtl="0">
              <a:spcBef>
                <a:spcPts val="0"/>
              </a:spcBef>
              <a:spcAft>
                <a:spcPts val="0"/>
              </a:spcAft>
              <a:buNone/>
            </a:pP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渡辺 眞子</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en"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YANG Wei, MAO </a:t>
            </a:r>
            <a:r>
              <a:rPr lang="en" altLang="ja-JP" sz="1400" u="none" strike="noStrike" dirty="0" err="1">
                <a:solidFill>
                  <a:srgbClr val="666666"/>
                </a:solidFill>
                <a:effectLst/>
                <a:latin typeface="Hiragino Kaku Gothic ProN W3" panose="020B0300000000000000" pitchFamily="34" charset="-128"/>
                <a:ea typeface="Hiragino Kaku Gothic ProN W3" panose="020B0300000000000000" pitchFamily="34" charset="-128"/>
              </a:rPr>
              <a:t>Xiaoyang</a:t>
            </a:r>
            <a:r>
              <a:rPr lang="en"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豊浦正広</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例に基づくヘアスタイルアドバイザ</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芸術科学会論文誌</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2010</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年</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6</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月</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en"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P.195-204</a:t>
            </a:r>
            <a:endParaRPr lang="en" altLang="ja-JP" sz="1400" dirty="0">
              <a:effectLst/>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1757850"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sz="3000"/>
              <a:t>関連研究</a:t>
            </a:r>
            <a:r>
              <a:rPr lang="en-US" altLang="ja-JP" sz="3000" dirty="0"/>
              <a:t>②</a:t>
            </a:r>
            <a:r>
              <a:rPr lang="ja-JP" altLang="en-US" sz="3000"/>
              <a:t> </a:t>
            </a:r>
            <a:r>
              <a:rPr lang="en-US" altLang="ja-JP" sz="3000" dirty="0"/>
              <a:t>『</a:t>
            </a:r>
            <a:r>
              <a:rPr lang="ja-JP" altLang="en-US" sz="3000"/>
              <a:t>例に基づくヘアスタイルアドバイザ</a:t>
            </a:r>
            <a:r>
              <a:rPr lang="en-US" altLang="ja-JP" sz="3000" dirty="0"/>
              <a:t>』</a:t>
            </a:r>
            <a:endParaRPr lang="ja-JP" altLang="en-US" sz="3000"/>
          </a:p>
        </p:txBody>
      </p:sp>
    </p:spTree>
    <p:extLst>
      <p:ext uri="{BB962C8B-B14F-4D97-AF65-F5344CB8AC3E}">
        <p14:creationId xmlns:p14="http://schemas.microsoft.com/office/powerpoint/2010/main" val="4270228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686592"/>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r>
              <a:rPr lang="ja-JP" altLang="en-US">
                <a:latin typeface="Hiragino Kaku Gothic ProN W3" panose="020B0300000000000000" pitchFamily="34" charset="-128"/>
                <a:ea typeface="Hiragino Kaku Gothic ProN W3" panose="020B0300000000000000" pitchFamily="34" charset="-128"/>
              </a:rPr>
              <a:t>研究の目的：機械学習を使って、ユーザーに似合うリップカラーを推定、提示する</a:t>
            </a:r>
            <a:endParaRPr lang="en-US" altLang="ja-JP" dirty="0">
              <a:latin typeface="Hiragino Kaku Gothic ProN W3" panose="020B0300000000000000" pitchFamily="34" charset="-128"/>
              <a:ea typeface="Hiragino Kaku Gothic ProN W3" panose="020B0300000000000000" pitchFamily="34" charset="-128"/>
            </a:endParaRPr>
          </a:p>
          <a:p>
            <a:endParaRPr lang="en-US" altLang="ja-JP" dirty="0"/>
          </a:p>
          <a:p>
            <a:endParaRPr lang="ja-JP" altLang="en-US"/>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システムの概要</a:t>
            </a:r>
          </a:p>
        </p:txBody>
      </p:sp>
      <p:sp>
        <p:nvSpPr>
          <p:cNvPr id="2" name="正方形/長方形 1">
            <a:extLst>
              <a:ext uri="{FF2B5EF4-FFF2-40B4-BE49-F238E27FC236}">
                <a16:creationId xmlns:a16="http://schemas.microsoft.com/office/drawing/2014/main" id="{9C22C84C-98E3-5902-3E60-DB66562821D2}"/>
              </a:ext>
            </a:extLst>
          </p:cNvPr>
          <p:cNvSpPr/>
          <p:nvPr/>
        </p:nvSpPr>
        <p:spPr>
          <a:xfrm>
            <a:off x="2088891" y="2701383"/>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ユーザの</a:t>
            </a:r>
            <a:endParaRPr kumimoji="1" lang="en-US" altLang="ja-JP" dirty="0"/>
          </a:p>
          <a:p>
            <a:pPr algn="ctr"/>
            <a:r>
              <a:rPr kumimoji="1" lang="ja-JP" altLang="en-US"/>
              <a:t>顔写真</a:t>
            </a:r>
          </a:p>
        </p:txBody>
      </p:sp>
      <p:sp>
        <p:nvSpPr>
          <p:cNvPr id="3" name="正方形/長方形 2">
            <a:extLst>
              <a:ext uri="{FF2B5EF4-FFF2-40B4-BE49-F238E27FC236}">
                <a16:creationId xmlns:a16="http://schemas.microsoft.com/office/drawing/2014/main" id="{3DBF45C6-D291-47D3-A61D-7DD64B4F27E5}"/>
              </a:ext>
            </a:extLst>
          </p:cNvPr>
          <p:cNvSpPr/>
          <p:nvPr/>
        </p:nvSpPr>
        <p:spPr>
          <a:xfrm>
            <a:off x="5036633" y="2701383"/>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機械学習</a:t>
            </a:r>
            <a:endParaRPr kumimoji="1" lang="en-US" altLang="ja-JP" dirty="0"/>
          </a:p>
          <a:p>
            <a:pPr algn="ctr"/>
            <a:r>
              <a:rPr kumimoji="1" lang="ja-JP" altLang="en-US"/>
              <a:t>モデル</a:t>
            </a:r>
          </a:p>
        </p:txBody>
      </p:sp>
      <p:sp>
        <p:nvSpPr>
          <p:cNvPr id="4" name="正方形/長方形 3">
            <a:extLst>
              <a:ext uri="{FF2B5EF4-FFF2-40B4-BE49-F238E27FC236}">
                <a16:creationId xmlns:a16="http://schemas.microsoft.com/office/drawing/2014/main" id="{0A65B00B-3F52-3EE1-21D0-02445B5EE9C0}"/>
              </a:ext>
            </a:extLst>
          </p:cNvPr>
          <p:cNvSpPr/>
          <p:nvPr/>
        </p:nvSpPr>
        <p:spPr>
          <a:xfrm>
            <a:off x="7984375" y="2701383"/>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ユーザに似合う</a:t>
            </a:r>
            <a:endParaRPr kumimoji="1" lang="en-US" altLang="ja-JP" dirty="0"/>
          </a:p>
          <a:p>
            <a:pPr algn="ctr"/>
            <a:r>
              <a:rPr kumimoji="1" lang="ja-JP" altLang="en-US"/>
              <a:t>リップカラー</a:t>
            </a:r>
            <a:endParaRPr kumimoji="1" lang="en-US" altLang="ja-JP" dirty="0"/>
          </a:p>
          <a:p>
            <a:pPr algn="ctr"/>
            <a:r>
              <a:rPr kumimoji="1" lang="ja-JP" altLang="en-US"/>
              <a:t>の提示</a:t>
            </a:r>
          </a:p>
        </p:txBody>
      </p:sp>
      <p:sp>
        <p:nvSpPr>
          <p:cNvPr id="8" name="正方形/長方形 7">
            <a:extLst>
              <a:ext uri="{FF2B5EF4-FFF2-40B4-BE49-F238E27FC236}">
                <a16:creationId xmlns:a16="http://schemas.microsoft.com/office/drawing/2014/main" id="{AAA2F6BA-C655-5B59-6792-3E6CA58B80EE}"/>
              </a:ext>
            </a:extLst>
          </p:cNvPr>
          <p:cNvSpPr/>
          <p:nvPr/>
        </p:nvSpPr>
        <p:spPr>
          <a:xfrm>
            <a:off x="5036633" y="4724979"/>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学習データ</a:t>
            </a:r>
          </a:p>
        </p:txBody>
      </p:sp>
      <p:cxnSp>
        <p:nvCxnSpPr>
          <p:cNvPr id="10" name="直線矢印コネクタ 9">
            <a:extLst>
              <a:ext uri="{FF2B5EF4-FFF2-40B4-BE49-F238E27FC236}">
                <a16:creationId xmlns:a16="http://schemas.microsoft.com/office/drawing/2014/main" id="{115C9D9E-C004-1503-9DCC-5552EB84358C}"/>
              </a:ext>
            </a:extLst>
          </p:cNvPr>
          <p:cNvCxnSpPr/>
          <p:nvPr/>
        </p:nvCxnSpPr>
        <p:spPr>
          <a:xfrm>
            <a:off x="4382429" y="3429000"/>
            <a:ext cx="501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線矢印コネクタ 10">
            <a:extLst>
              <a:ext uri="{FF2B5EF4-FFF2-40B4-BE49-F238E27FC236}">
                <a16:creationId xmlns:a16="http://schemas.microsoft.com/office/drawing/2014/main" id="{D8039561-BF70-8E02-8A1B-40033D6BA3C4}"/>
              </a:ext>
            </a:extLst>
          </p:cNvPr>
          <p:cNvCxnSpPr/>
          <p:nvPr/>
        </p:nvCxnSpPr>
        <p:spPr>
          <a:xfrm>
            <a:off x="7344936" y="3419707"/>
            <a:ext cx="501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線矢印コネクタ 11">
            <a:extLst>
              <a:ext uri="{FF2B5EF4-FFF2-40B4-BE49-F238E27FC236}">
                <a16:creationId xmlns:a16="http://schemas.microsoft.com/office/drawing/2014/main" id="{60052A9E-8E25-F5C6-5FFC-A53460D3FA7C}"/>
              </a:ext>
            </a:extLst>
          </p:cNvPr>
          <p:cNvCxnSpPr>
            <a:cxnSpLocks/>
          </p:cNvCxnSpPr>
          <p:nvPr/>
        </p:nvCxnSpPr>
        <p:spPr>
          <a:xfrm flipH="1" flipV="1">
            <a:off x="6092281" y="4263307"/>
            <a:ext cx="3717" cy="3549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98508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spcBef>
                <a:spcPts val="0"/>
              </a:spcBef>
              <a:spcAft>
                <a:spcPts val="1200"/>
              </a:spcAft>
              <a:buFont typeface="Arial" panose="020B0604020202020204" pitchFamily="34" charset="0"/>
              <a:buChar char="•"/>
            </a:pPr>
            <a:r>
              <a:rPr lang="ja-JP" altLang="en-US" sz="2000" u="none" strike="noStrike">
                <a:solidFill>
                  <a:srgbClr val="695D46"/>
                </a:solidFill>
                <a:effectLst/>
                <a:latin typeface="Hiragino Kaku Gothic ProN W3" panose="020B0300000000000000" pitchFamily="34" charset="-128"/>
                <a:ea typeface="Hiragino Kaku Gothic ProN W3" panose="020B0300000000000000" pitchFamily="34" charset="-128"/>
              </a:rPr>
              <a:t>本研究では、「リップメイクの正解＝プロのメイクアップアーティストが施したメイク」と定義し、機械学習の教師データとして使用</a:t>
            </a:r>
            <a:endParaRPr lang="en" altLang="ja-JP"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r>
              <a:rPr lang="en"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rPr>
              <a:t>『MAQUIA ONLINE』</a:t>
            </a:r>
            <a:r>
              <a:rPr lang="ja-JP" altLang="en-US" sz="2000" u="none" strike="noStrike">
                <a:solidFill>
                  <a:srgbClr val="695D46"/>
                </a:solidFill>
                <a:effectLst/>
                <a:latin typeface="Hiragino Kaku Gothic ProN W3" panose="020B0300000000000000" pitchFamily="34" charset="-128"/>
                <a:ea typeface="Hiragino Kaku Gothic ProN W3" panose="020B0300000000000000" pitchFamily="34" charset="-128"/>
              </a:rPr>
              <a:t>という、美容雑誌</a:t>
            </a:r>
            <a:r>
              <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rPr>
              <a:t>『</a:t>
            </a:r>
            <a:r>
              <a:rPr lang="en"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rPr>
              <a:t>MAQUIA』</a:t>
            </a:r>
            <a:r>
              <a:rPr lang="ja-JP" altLang="en-US" sz="2000" u="none" strike="noStrike">
                <a:solidFill>
                  <a:srgbClr val="695D46"/>
                </a:solidFill>
                <a:effectLst/>
                <a:latin typeface="Hiragino Kaku Gothic ProN W3" panose="020B0300000000000000" pitchFamily="34" charset="-128"/>
                <a:ea typeface="Hiragino Kaku Gothic ProN W3" panose="020B0300000000000000" pitchFamily="34" charset="-128"/>
              </a:rPr>
              <a:t>の公式</a:t>
            </a:r>
            <a:r>
              <a:rPr lang="en"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rPr>
              <a:t>Web</a:t>
            </a:r>
            <a:r>
              <a:rPr lang="ja-JP" altLang="en-US" sz="2000" u="none" strike="noStrike">
                <a:solidFill>
                  <a:srgbClr val="695D46"/>
                </a:solidFill>
                <a:effectLst/>
                <a:latin typeface="Hiragino Kaku Gothic ProN W3" panose="020B0300000000000000" pitchFamily="34" charset="-128"/>
                <a:ea typeface="Hiragino Kaku Gothic ProN W3" panose="020B0300000000000000" pitchFamily="34" charset="-128"/>
              </a:rPr>
              <a:t>サイトからメイクアップ後の顔画像をスクレイピング</a:t>
            </a: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marL="502920" lvl="1" indent="0" algn="r" fontAlgn="base">
              <a:spcBef>
                <a:spcPts val="0"/>
              </a:spcBef>
              <a:spcAft>
                <a:spcPts val="1200"/>
              </a:spcAft>
              <a:buNone/>
            </a:pPr>
            <a:r>
              <a:rPr lang="ja-JP" altLang="en-US" sz="1400" u="none" strike="noStrike">
                <a:solidFill>
                  <a:srgbClr val="695D46"/>
                </a:solidFill>
                <a:effectLst/>
                <a:latin typeface="Hiragino Kaku Gothic ProN W3" panose="020B0300000000000000" pitchFamily="34" charset="-128"/>
                <a:ea typeface="Hiragino Kaku Gothic ProN W3" panose="020B0300000000000000" pitchFamily="34" charset="-128"/>
              </a:rPr>
              <a:t>引用元：集英社</a:t>
            </a:r>
            <a:r>
              <a:rPr lang="en-US" altLang="ja-JP" sz="1400" u="none" strike="noStrike" dirty="0">
                <a:solidFill>
                  <a:srgbClr val="695D46"/>
                </a:solidFill>
                <a:effectLst/>
                <a:latin typeface="Hiragino Kaku Gothic ProN W3" panose="020B0300000000000000" pitchFamily="34" charset="-128"/>
                <a:ea typeface="Hiragino Kaku Gothic ProN W3" panose="020B0300000000000000" pitchFamily="34" charset="-128"/>
              </a:rPr>
              <a:t> 『MAQUIA </a:t>
            </a:r>
            <a:r>
              <a:rPr lang="en-US" altLang="ja-JP" sz="1400" u="none" strike="noStrike" dirty="0" err="1">
                <a:solidFill>
                  <a:srgbClr val="695D46"/>
                </a:solidFill>
                <a:effectLst/>
                <a:latin typeface="Hiragino Kaku Gothic ProN W3" panose="020B0300000000000000" pitchFamily="34" charset="-128"/>
                <a:ea typeface="Hiragino Kaku Gothic ProN W3" panose="020B0300000000000000" pitchFamily="34" charset="-128"/>
              </a:rPr>
              <a:t>ONLINE』https</a:t>
            </a:r>
            <a:r>
              <a:rPr lang="en-US" altLang="ja-JP" sz="1400" u="none" strike="noStrike" dirty="0">
                <a:solidFill>
                  <a:srgbClr val="695D46"/>
                </a:solidFill>
                <a:effectLst/>
                <a:latin typeface="Hiragino Kaku Gothic ProN W3" panose="020B0300000000000000" pitchFamily="34" charset="-128"/>
                <a:ea typeface="Hiragino Kaku Gothic ProN W3" panose="020B0300000000000000" pitchFamily="34" charset="-128"/>
              </a:rPr>
              <a:t>://</a:t>
            </a:r>
            <a:r>
              <a:rPr lang="en-US" altLang="ja-JP" sz="1400" u="none" strike="noStrike" dirty="0" err="1">
                <a:solidFill>
                  <a:srgbClr val="695D46"/>
                </a:solidFill>
                <a:effectLst/>
                <a:latin typeface="Hiragino Kaku Gothic ProN W3" panose="020B0300000000000000" pitchFamily="34" charset="-128"/>
                <a:ea typeface="Hiragino Kaku Gothic ProN W3" panose="020B0300000000000000" pitchFamily="34" charset="-128"/>
              </a:rPr>
              <a:t>maquia.hpplus.jp</a:t>
            </a:r>
            <a:r>
              <a:rPr lang="en-US" altLang="ja-JP" sz="1400" u="none" strike="noStrike" dirty="0">
                <a:solidFill>
                  <a:srgbClr val="695D46"/>
                </a:solidFill>
                <a:effectLst/>
                <a:latin typeface="Hiragino Kaku Gothic ProN W3" panose="020B0300000000000000" pitchFamily="34" charset="-128"/>
                <a:ea typeface="Hiragino Kaku Gothic ProN W3" panose="020B0300000000000000" pitchFamily="34" charset="-128"/>
              </a:rPr>
              <a:t>/makeup/</a:t>
            </a: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8502199"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システムの概要：学習データについて</a:t>
            </a:r>
          </a:p>
        </p:txBody>
      </p:sp>
      <p:pic>
        <p:nvPicPr>
          <p:cNvPr id="1026" name="Picture 2" descr="この秋は“グレージュな眉”が気分。手に入れるべきアイテムを教えます_1">
            <a:extLst>
              <a:ext uri="{FF2B5EF4-FFF2-40B4-BE49-F238E27FC236}">
                <a16:creationId xmlns:a16="http://schemas.microsoft.com/office/drawing/2014/main" id="{D5C85BA9-477A-0F96-2DF1-289146BBC8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3810" y="3052114"/>
            <a:ext cx="3142315" cy="31423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ベースメイク">
            <a:extLst>
              <a:ext uri="{FF2B5EF4-FFF2-40B4-BE49-F238E27FC236}">
                <a16:creationId xmlns:a16="http://schemas.microsoft.com/office/drawing/2014/main" id="{541CCF27-D820-433C-5A5F-A799CCF504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8315" y="3429000"/>
            <a:ext cx="3558746" cy="2496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2549501"/>
      </p:ext>
    </p:extLst>
  </p:cSld>
  <p:clrMapOvr>
    <a:masterClrMapping/>
  </p:clrMapOvr>
</p:sld>
</file>

<file path=ppt/theme/theme1.xml><?xml version="1.0" encoding="utf-8"?>
<a:theme xmlns:a="http://schemas.openxmlformats.org/drawingml/2006/main" name="フレーム">
  <a:themeElements>
    <a:clrScheme name="フレーム">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フレーム">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フレーム">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{ACC4A286-30E4-7949-9B3C-10491F263C2D}tf10001124</Template>
  <TotalTime>3430</TotalTime>
  <Words>1702</Words>
  <Application>Microsoft Macintosh PowerPoint</Application>
  <PresentationFormat>ワイド画面</PresentationFormat>
  <Paragraphs>152</Paragraphs>
  <Slides>21</Slides>
  <Notes>0</Notes>
  <HiddenSlides>2</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21</vt:i4>
      </vt:variant>
    </vt:vector>
  </HeadingPairs>
  <TitlesOfParts>
    <vt:vector size="26" baseType="lpstr">
      <vt:lpstr>Hiragino Kaku Gothic ProN W3</vt:lpstr>
      <vt:lpstr>Arial</vt:lpstr>
      <vt:lpstr>Corbel</vt:lpstr>
      <vt:lpstr>Wingdings 2</vt:lpstr>
      <vt:lpstr>フレーム</vt:lpstr>
      <vt:lpstr>機械学習を用いた 似合うリップカラーに 関する研究</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廣瀬 由佳</dc:creator>
  <cp:lastModifiedBy>廣瀬 由佳</cp:lastModifiedBy>
  <cp:revision>21</cp:revision>
  <dcterms:created xsi:type="dcterms:W3CDTF">2022-08-07T13:09:30Z</dcterms:created>
  <dcterms:modified xsi:type="dcterms:W3CDTF">2024-01-26T05:48:43Z</dcterms:modified>
</cp:coreProperties>
</file>