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24"/>
  </p:notesMasterIdLst>
  <p:sldIdLst>
    <p:sldId id="256" r:id="rId2"/>
    <p:sldId id="258" r:id="rId3"/>
    <p:sldId id="259" r:id="rId4"/>
    <p:sldId id="267" r:id="rId5"/>
    <p:sldId id="271" r:id="rId6"/>
    <p:sldId id="263" r:id="rId7"/>
    <p:sldId id="264" r:id="rId8"/>
    <p:sldId id="260" r:id="rId9"/>
    <p:sldId id="266" r:id="rId10"/>
    <p:sldId id="279" r:id="rId11"/>
    <p:sldId id="280" r:id="rId12"/>
    <p:sldId id="268" r:id="rId13"/>
    <p:sldId id="281" r:id="rId14"/>
    <p:sldId id="269" r:id="rId15"/>
    <p:sldId id="272" r:id="rId16"/>
    <p:sldId id="273" r:id="rId17"/>
    <p:sldId id="283" r:id="rId18"/>
    <p:sldId id="282" r:id="rId19"/>
    <p:sldId id="274" r:id="rId20"/>
    <p:sldId id="270" r:id="rId21"/>
    <p:sldId id="284"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480"/>
    <a:srgbClr val="E44551"/>
    <a:srgbClr val="E67A5C"/>
    <a:srgbClr val="D77572"/>
    <a:srgbClr val="E6886E"/>
    <a:srgbClr val="D07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5"/>
    <p:restoredTop sz="78388"/>
  </p:normalViewPr>
  <p:slideViewPr>
    <p:cSldViewPr snapToGrid="0">
      <p:cViewPr>
        <p:scale>
          <a:sx n="114" d="100"/>
          <a:sy n="114" d="100"/>
        </p:scale>
        <p:origin x="728"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D0A7-E30A-3A4B-808C-C9DFBE97BA66}" type="datetimeFigureOut">
              <a:rPr kumimoji="1" lang="ja-JP" altLang="en-US" smtClean="0"/>
              <a:t>2024/2/1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3DF1A-6BCA-DF4B-BD60-A524DCFAF93C}" type="slidenum">
              <a:rPr kumimoji="1" lang="ja-JP" altLang="en-US" smtClean="0"/>
              <a:t>‹#›</a:t>
            </a:fld>
            <a:endParaRPr kumimoji="1" lang="ja-JP" altLang="en-US"/>
          </a:p>
        </p:txBody>
      </p:sp>
    </p:spTree>
    <p:extLst>
      <p:ext uri="{BB962C8B-B14F-4D97-AF65-F5344CB8AC3E}">
        <p14:creationId xmlns:p14="http://schemas.microsoft.com/office/powerpoint/2010/main" val="40952240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latin typeface="Hiragino Kaku Gothic ProN W3" panose="020B0300000000000000" pitchFamily="34" charset="-128"/>
                <a:ea typeface="Hiragino Kaku Gothic ProN W3" panose="020B0300000000000000" pitchFamily="34" charset="-128"/>
              </a:rPr>
              <a:t>株式会社</a:t>
            </a:r>
            <a:r>
              <a:rPr lang="en" altLang="ja-JP" dirty="0">
                <a:latin typeface="Hiragino Kaku Gothic ProN W3" panose="020B0300000000000000" pitchFamily="34" charset="-128"/>
                <a:ea typeface="Hiragino Kaku Gothic ProN W3" panose="020B0300000000000000" pitchFamily="34" charset="-128"/>
              </a:rPr>
              <a:t>JINS</a:t>
            </a:r>
            <a:r>
              <a:rPr lang="ja-JP" altLang="en-US">
                <a:latin typeface="Hiragino Kaku Gothic ProN W3" panose="020B0300000000000000" pitchFamily="34" charset="-128"/>
                <a:ea typeface="Hiragino Kaku Gothic ProN W3" panose="020B0300000000000000" pitchFamily="34" charset="-128"/>
              </a:rPr>
              <a:t>ホールディングスが提供するメガネの試着システム </a:t>
            </a:r>
            <a:endParaRPr lang="en-US" altLang="ja-JP" dirty="0">
              <a:latin typeface="Hiragino Kaku Gothic ProN W3" panose="020B0300000000000000" pitchFamily="34" charset="-128"/>
              <a:ea typeface="Hiragino Kaku Gothic ProN W3" panose="020B0300000000000000" pitchFamily="34" charset="-128"/>
            </a:endParaRPr>
          </a:p>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4</a:t>
            </a:fld>
            <a:endParaRPr kumimoji="1" lang="ja-JP" altLang="en-US"/>
          </a:p>
        </p:txBody>
      </p:sp>
    </p:spTree>
    <p:extLst>
      <p:ext uri="{BB962C8B-B14F-4D97-AF65-F5344CB8AC3E}">
        <p14:creationId xmlns:p14="http://schemas.microsoft.com/office/powerpoint/2010/main" val="354695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8</a:t>
            </a:fld>
            <a:endParaRPr kumimoji="1" lang="ja-JP" altLang="en-US"/>
          </a:p>
        </p:txBody>
      </p:sp>
    </p:spTree>
    <p:extLst>
      <p:ext uri="{BB962C8B-B14F-4D97-AF65-F5344CB8AC3E}">
        <p14:creationId xmlns:p14="http://schemas.microsoft.com/office/powerpoint/2010/main" val="226396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15</a:t>
            </a:fld>
            <a:endParaRPr kumimoji="1" lang="ja-JP" altLang="en-US"/>
          </a:p>
        </p:txBody>
      </p:sp>
    </p:spTree>
    <p:extLst>
      <p:ext uri="{BB962C8B-B14F-4D97-AF65-F5344CB8AC3E}">
        <p14:creationId xmlns:p14="http://schemas.microsoft.com/office/powerpoint/2010/main" val="272394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18</a:t>
            </a:fld>
            <a:endParaRPr kumimoji="1" lang="ja-JP" altLang="en-US"/>
          </a:p>
        </p:txBody>
      </p:sp>
    </p:spTree>
    <p:extLst>
      <p:ext uri="{BB962C8B-B14F-4D97-AF65-F5344CB8AC3E}">
        <p14:creationId xmlns:p14="http://schemas.microsoft.com/office/powerpoint/2010/main" val="372112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F0689D0-EE6A-9F41-A83E-000715A7B4DF}" type="datetime1">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BD46B6-7CEF-7E41-A2E2-2B06C39DE3BE}" type="datetime1">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AFB5DDF-5FF4-0E4B-8AB5-7A0D0ED88F56}" type="datetime1">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a:defRPr sz="2000"/>
            </a:lvl1pPr>
            <a:lvl2pPr>
              <a:defRPr sz="2000"/>
            </a:lvl2pPr>
            <a:lvl3pPr>
              <a:defRPr sz="2000"/>
            </a:lvl3pPr>
            <a:lvl4pPr>
              <a:defRPr sz="2000"/>
            </a:lvl4pPr>
            <a:lvl5pPr>
              <a:defRPr sz="200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4A8B68C9-8A89-1D4A-AE9E-2650E43E9DD8}" type="datetime1">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7AFC893-8781-7E43-A7E8-C490CC6F0D41}" type="datetime1">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normAutofit/>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Date Placeholder 7"/>
          <p:cNvSpPr>
            <a:spLocks noGrp="1"/>
          </p:cNvSpPr>
          <p:nvPr>
            <p:ph type="dt" sz="half" idx="10"/>
          </p:nvPr>
        </p:nvSpPr>
        <p:spPr/>
        <p:txBody>
          <a:bodyPr/>
          <a:lstStyle/>
          <a:p>
            <a:fld id="{30699864-65B1-1B46-9F4F-EFEC28C14436}" type="datetime1">
              <a:rPr kumimoji="1" lang="ja-JP" altLang="en-US" smtClean="0"/>
              <a:t>2024/2/1</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2" name="Date Placeholder 1"/>
          <p:cNvSpPr>
            <a:spLocks noGrp="1"/>
          </p:cNvSpPr>
          <p:nvPr>
            <p:ph type="dt" sz="half" idx="10"/>
          </p:nvPr>
        </p:nvSpPr>
        <p:spPr/>
        <p:txBody>
          <a:bodyPr/>
          <a:lstStyle/>
          <a:p>
            <a:fld id="{EBF0D00D-383A-1E49-8D42-20C6F8A24971}" type="datetime1">
              <a:rPr kumimoji="1" lang="ja-JP" altLang="en-US" smtClean="0"/>
              <a:t>2024/2/1</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35F5D5A4-4BD9-144C-86C6-47E684A4824E}" type="datetime1">
              <a:rPr kumimoji="1" lang="ja-JP" altLang="en-US" smtClean="0"/>
              <a:t>2024/2/1</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D2C3AD4-0617-D141-A958-6E9C581C99F8}" type="datetime1">
              <a:rPr kumimoji="1" lang="ja-JP" altLang="en-US" smtClean="0"/>
              <a:t>2024/2/1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97333168-1043-414C-BAC1-8C17FED55BE1}" type="datetime1">
              <a:rPr kumimoji="1" lang="ja-JP" altLang="en-US" smtClean="0"/>
              <a:t>2024/2/1</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8F59A4F7-2100-1545-B83D-8AE529A8BB45}" type="datetime1">
              <a:rPr kumimoji="1" lang="ja-JP" altLang="en-US" smtClean="0"/>
              <a:t>2024/2/1</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0AEBBE5-DA29-B94E-BDB8-9C4CD04B35EC}" type="datetime1">
              <a:rPr kumimoji="1" lang="ja-JP" altLang="en-US" smtClean="0"/>
              <a:t>2024/2/1</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8.jpeg"/><Relationship Id="rId12" Type="http://schemas.openxmlformats.org/officeDocument/2006/relationships/image" Target="../media/image24.jpeg"/><Relationship Id="rId17" Type="http://schemas.openxmlformats.org/officeDocument/2006/relationships/image" Target="../media/image29.jpeg"/><Relationship Id="rId2" Type="http://schemas.openxmlformats.org/officeDocument/2006/relationships/image" Target="../media/image19.jpeg"/><Relationship Id="rId16"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23.jpeg"/><Relationship Id="rId5" Type="http://schemas.openxmlformats.org/officeDocument/2006/relationships/image" Target="../media/image12.jpeg"/><Relationship Id="rId15" Type="http://schemas.openxmlformats.org/officeDocument/2006/relationships/image" Target="../media/image27.jpeg"/><Relationship Id="rId10" Type="http://schemas.openxmlformats.org/officeDocument/2006/relationships/image" Target="../media/image22.jpeg"/><Relationship Id="rId4" Type="http://schemas.openxmlformats.org/officeDocument/2006/relationships/image" Target="../media/image11.jpeg"/><Relationship Id="rId9" Type="http://schemas.openxmlformats.org/officeDocument/2006/relationships/image" Target="../media/image21.jpeg"/><Relationship Id="rId1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8.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atpress.ne.jp/news/17581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rtimes.jp/main/html/rd/p/000000900.000005794.html"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学習データの入力部分（顔画像データ）の加工</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OpenCV, </a:t>
            </a:r>
            <a:r>
              <a:rPr lang="en-US" altLang="ja-JP" sz="2000" dirty="0" err="1">
                <a:solidFill>
                  <a:srgbClr val="695D46"/>
                </a:solidFill>
                <a:latin typeface="Hiragino Kaku Gothic ProN W3" panose="020B0300000000000000" pitchFamily="34" charset="-128"/>
                <a:ea typeface="Hiragino Kaku Gothic ProN W3" panose="020B0300000000000000" pitchFamily="34" charset="-128"/>
              </a:rPr>
              <a:t>dlib</a:t>
            </a:r>
            <a:r>
              <a:rPr lang="ja-JP" altLang="en-US" sz="2000">
                <a:solidFill>
                  <a:srgbClr val="695D46"/>
                </a:solidFill>
                <a:latin typeface="Hiragino Kaku Gothic ProN W3" panose="020B0300000000000000" pitchFamily="34" charset="-128"/>
                <a:ea typeface="Hiragino Kaku Gothic ProN W3" panose="020B0300000000000000" pitchFamily="34" charset="-128"/>
              </a:rPr>
              <a:t>（画像処理のためのライブラリ）を使用</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顔領域の拡大、唇領域の切り取りを行った</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05773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システムの概要：学習データについて（入力）</a:t>
            </a:r>
          </a:p>
        </p:txBody>
      </p:sp>
      <p:pic>
        <p:nvPicPr>
          <p:cNvPr id="3" name="図 2">
            <a:extLst>
              <a:ext uri="{FF2B5EF4-FFF2-40B4-BE49-F238E27FC236}">
                <a16:creationId xmlns:a16="http://schemas.microsoft.com/office/drawing/2014/main" id="{8C09751B-9E8E-E46F-A560-8A6F46957EC4}"/>
              </a:ext>
            </a:extLst>
          </p:cNvPr>
          <p:cNvPicPr>
            <a:picLocks noChangeAspect="1"/>
          </p:cNvPicPr>
          <p:nvPr/>
        </p:nvPicPr>
        <p:blipFill>
          <a:blip r:embed="rId2"/>
          <a:stretch>
            <a:fillRect/>
          </a:stretch>
        </p:blipFill>
        <p:spPr>
          <a:xfrm>
            <a:off x="8142457" y="3607676"/>
            <a:ext cx="1955800" cy="1955800"/>
          </a:xfrm>
          <a:prstGeom prst="rect">
            <a:avLst/>
          </a:prstGeom>
        </p:spPr>
      </p:pic>
      <p:pic>
        <p:nvPicPr>
          <p:cNvPr id="9" name="図 8">
            <a:extLst>
              <a:ext uri="{FF2B5EF4-FFF2-40B4-BE49-F238E27FC236}">
                <a16:creationId xmlns:a16="http://schemas.microsoft.com/office/drawing/2014/main" id="{4012FB34-88DC-C3C8-50FE-B35FE5CCDCD3}"/>
              </a:ext>
            </a:extLst>
          </p:cNvPr>
          <p:cNvPicPr>
            <a:picLocks noChangeAspect="1"/>
          </p:cNvPicPr>
          <p:nvPr/>
        </p:nvPicPr>
        <p:blipFill>
          <a:blip r:embed="rId3"/>
          <a:stretch>
            <a:fillRect/>
          </a:stretch>
        </p:blipFill>
        <p:spPr>
          <a:xfrm>
            <a:off x="1644602" y="3014608"/>
            <a:ext cx="2404939" cy="3141936"/>
          </a:xfrm>
          <a:prstGeom prst="rect">
            <a:avLst/>
          </a:prstGeom>
        </p:spPr>
      </p:pic>
      <p:pic>
        <p:nvPicPr>
          <p:cNvPr id="11" name="図 10">
            <a:extLst>
              <a:ext uri="{FF2B5EF4-FFF2-40B4-BE49-F238E27FC236}">
                <a16:creationId xmlns:a16="http://schemas.microsoft.com/office/drawing/2014/main" id="{B7C59908-0AA4-A8D7-2F47-7D0537310FD9}"/>
              </a:ext>
            </a:extLst>
          </p:cNvPr>
          <p:cNvPicPr>
            <a:picLocks noChangeAspect="1"/>
          </p:cNvPicPr>
          <p:nvPr/>
        </p:nvPicPr>
        <p:blipFill>
          <a:blip r:embed="rId4"/>
          <a:stretch>
            <a:fillRect/>
          </a:stretch>
        </p:blipFill>
        <p:spPr>
          <a:xfrm>
            <a:off x="5118099" y="3607676"/>
            <a:ext cx="1955800" cy="1955800"/>
          </a:xfrm>
          <a:prstGeom prst="rect">
            <a:avLst/>
          </a:prstGeom>
        </p:spPr>
      </p:pic>
      <p:cxnSp>
        <p:nvCxnSpPr>
          <p:cNvPr id="12" name="直線矢印コネクタ 11">
            <a:extLst>
              <a:ext uri="{FF2B5EF4-FFF2-40B4-BE49-F238E27FC236}">
                <a16:creationId xmlns:a16="http://schemas.microsoft.com/office/drawing/2014/main" id="{E6ACECB0-333C-C316-6D5A-5781BFCD7AF5}"/>
              </a:ext>
            </a:extLst>
          </p:cNvPr>
          <p:cNvCxnSpPr/>
          <p:nvPr/>
        </p:nvCxnSpPr>
        <p:spPr>
          <a:xfrm>
            <a:off x="4340389" y="4553612"/>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1683E13A-45E2-DF2A-9B82-952BCEE622F6}"/>
              </a:ext>
            </a:extLst>
          </p:cNvPr>
          <p:cNvCxnSpPr/>
          <p:nvPr/>
        </p:nvCxnSpPr>
        <p:spPr>
          <a:xfrm>
            <a:off x="7346346" y="4556244"/>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スライド番号プレースホルダー 13">
            <a:extLst>
              <a:ext uri="{FF2B5EF4-FFF2-40B4-BE49-F238E27FC236}">
                <a16:creationId xmlns:a16="http://schemas.microsoft.com/office/drawing/2014/main" id="{9128C575-9DD4-E60E-7B35-A46D705C4E3F}"/>
              </a:ext>
            </a:extLst>
          </p:cNvPr>
          <p:cNvSpPr>
            <a:spLocks noGrp="1"/>
          </p:cNvSpPr>
          <p:nvPr>
            <p:ph type="sldNum" sz="quarter" idx="12"/>
          </p:nvPr>
        </p:nvSpPr>
        <p:spPr/>
        <p:txBody>
          <a:bodyPr/>
          <a:lstStyle/>
          <a:p>
            <a:fld id="{2E72E7BF-67A1-9A45-B859-E63ACEF18531}" type="slidenum">
              <a:rPr kumimoji="1" lang="ja-JP" altLang="en-US" smtClean="0"/>
              <a:t>10</a:t>
            </a:fld>
            <a:endParaRPr kumimoji="1" lang="ja-JP" altLang="en-US"/>
          </a:p>
        </p:txBody>
      </p:sp>
    </p:spTree>
    <p:extLst>
      <p:ext uri="{BB962C8B-B14F-4D97-AF65-F5344CB8AC3E}">
        <p14:creationId xmlns:p14="http://schemas.microsoft.com/office/powerpoint/2010/main" val="345865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学習データの出力</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顔写真から、以下の手順でリップカラーを計算した</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en-US" altLang="ja-JP" sz="1800" dirty="0" err="1">
                <a:solidFill>
                  <a:srgbClr val="695D46"/>
                </a:solidFill>
                <a:latin typeface="Hiragino Kaku Gothic ProN W3" panose="020B0300000000000000" pitchFamily="34" charset="-128"/>
                <a:ea typeface="Hiragino Kaku Gothic ProN W3" panose="020B0300000000000000" pitchFamily="34" charset="-128"/>
              </a:rPr>
              <a:t>dlib</a:t>
            </a:r>
            <a:r>
              <a:rPr lang="ja-JP" altLang="en-US" sz="1800">
                <a:solidFill>
                  <a:srgbClr val="695D46"/>
                </a:solidFill>
                <a:latin typeface="Hiragino Kaku Gothic ProN W3" panose="020B0300000000000000" pitchFamily="34" charset="-128"/>
                <a:ea typeface="Hiragino Kaku Gothic ProN W3" panose="020B0300000000000000" pitchFamily="34" charset="-128"/>
              </a:rPr>
              <a:t>で顔のランドマーク検出</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ja-JP" altLang="en-US" sz="1800">
                <a:solidFill>
                  <a:srgbClr val="695D46"/>
                </a:solidFill>
                <a:latin typeface="Hiragino Kaku Gothic ProN W3" panose="020B0300000000000000" pitchFamily="34" charset="-128"/>
                <a:ea typeface="Hiragino Kaku Gothic ProN W3" panose="020B0300000000000000" pitchFamily="34" charset="-128"/>
              </a:rPr>
              <a:t>下唇の中心</a:t>
            </a:r>
            <a:r>
              <a:rPr lang="en-US" altLang="ja-JP" sz="1800" dirty="0">
                <a:solidFill>
                  <a:srgbClr val="695D46"/>
                </a:solidFill>
                <a:latin typeface="Hiragino Kaku Gothic ProN W3" panose="020B0300000000000000" pitchFamily="34" charset="-128"/>
                <a:ea typeface="Hiragino Kaku Gothic ProN W3" panose="020B0300000000000000" pitchFamily="34" charset="-128"/>
              </a:rPr>
              <a:t>6</a:t>
            </a:r>
            <a:r>
              <a:rPr lang="ja-JP" altLang="en-US" sz="1800">
                <a:solidFill>
                  <a:srgbClr val="695D46"/>
                </a:solidFill>
                <a:latin typeface="Hiragino Kaku Gothic ProN W3" panose="020B0300000000000000" pitchFamily="34" charset="-128"/>
                <a:ea typeface="Hiragino Kaku Gothic ProN W3" panose="020B0300000000000000" pitchFamily="34" charset="-128"/>
              </a:rPr>
              <a:t>点の座標で画像を切り取り</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ja-JP" altLang="en-US" sz="1800">
                <a:solidFill>
                  <a:srgbClr val="695D46"/>
                </a:solidFill>
                <a:latin typeface="Hiragino Kaku Gothic ProN W3" panose="020B0300000000000000" pitchFamily="34" charset="-128"/>
                <a:ea typeface="Hiragino Kaku Gothic ProN W3" panose="020B0300000000000000" pitchFamily="34" charset="-128"/>
              </a:rPr>
              <a:t>座標内のピクセルの</a:t>
            </a:r>
            <a:r>
              <a:rPr lang="en-US" altLang="ja-JP" sz="1800" dirty="0">
                <a:solidFill>
                  <a:srgbClr val="695D46"/>
                </a:solidFill>
                <a:latin typeface="Hiragino Kaku Gothic ProN W3" panose="020B0300000000000000" pitchFamily="34" charset="-128"/>
                <a:ea typeface="Hiragino Kaku Gothic ProN W3" panose="020B0300000000000000" pitchFamily="34" charset="-128"/>
              </a:rPr>
              <a:t>RGB</a:t>
            </a:r>
            <a:r>
              <a:rPr lang="ja-JP" altLang="en-US" sz="1800">
                <a:solidFill>
                  <a:srgbClr val="695D46"/>
                </a:solidFill>
                <a:latin typeface="Hiragino Kaku Gothic ProN W3" panose="020B0300000000000000" pitchFamily="34" charset="-128"/>
                <a:ea typeface="Hiragino Kaku Gothic ProN W3" panose="020B0300000000000000" pitchFamily="34" charset="-128"/>
              </a:rPr>
              <a:t>の平均値を計算</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173344"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システムの概要：学習データについて（出力）</a:t>
            </a:r>
          </a:p>
        </p:txBody>
      </p:sp>
      <p:pic>
        <p:nvPicPr>
          <p:cNvPr id="3" name="図 2">
            <a:extLst>
              <a:ext uri="{FF2B5EF4-FFF2-40B4-BE49-F238E27FC236}">
                <a16:creationId xmlns:a16="http://schemas.microsoft.com/office/drawing/2014/main" id="{86BE7482-04A7-BF5F-C6E6-852F24C2FC04}"/>
              </a:ext>
            </a:extLst>
          </p:cNvPr>
          <p:cNvPicPr>
            <a:picLocks noChangeAspect="1"/>
          </p:cNvPicPr>
          <p:nvPr/>
        </p:nvPicPr>
        <p:blipFill>
          <a:blip r:embed="rId2"/>
          <a:stretch>
            <a:fillRect/>
          </a:stretch>
        </p:blipFill>
        <p:spPr>
          <a:xfrm>
            <a:off x="1960691" y="4034497"/>
            <a:ext cx="1955800" cy="1955800"/>
          </a:xfrm>
          <a:prstGeom prst="rect">
            <a:avLst/>
          </a:prstGeom>
        </p:spPr>
      </p:pic>
      <p:sp>
        <p:nvSpPr>
          <p:cNvPr id="15" name="正方形/長方形 14">
            <a:extLst>
              <a:ext uri="{FF2B5EF4-FFF2-40B4-BE49-F238E27FC236}">
                <a16:creationId xmlns:a16="http://schemas.microsoft.com/office/drawing/2014/main" id="{74915D7E-8641-2D0E-0AE5-BD3891853391}"/>
              </a:ext>
            </a:extLst>
          </p:cNvPr>
          <p:cNvSpPr/>
          <p:nvPr/>
        </p:nvSpPr>
        <p:spPr>
          <a:xfrm>
            <a:off x="8275507" y="4460373"/>
            <a:ext cx="1175079" cy="1169207"/>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6EC713DD-6CA6-31CC-E13B-95A9F8B7E6D1}"/>
              </a:ext>
            </a:extLst>
          </p:cNvPr>
          <p:cNvPicPr>
            <a:picLocks noChangeAspect="1"/>
          </p:cNvPicPr>
          <p:nvPr/>
        </p:nvPicPr>
        <p:blipFill>
          <a:blip r:embed="rId3"/>
          <a:stretch>
            <a:fillRect/>
          </a:stretch>
        </p:blipFill>
        <p:spPr>
          <a:xfrm>
            <a:off x="5118099" y="4034497"/>
            <a:ext cx="1955800" cy="1955800"/>
          </a:xfrm>
          <a:prstGeom prst="rect">
            <a:avLst/>
          </a:prstGeom>
        </p:spPr>
      </p:pic>
      <p:cxnSp>
        <p:nvCxnSpPr>
          <p:cNvPr id="23" name="直線矢印コネクタ 22">
            <a:extLst>
              <a:ext uri="{FF2B5EF4-FFF2-40B4-BE49-F238E27FC236}">
                <a16:creationId xmlns:a16="http://schemas.microsoft.com/office/drawing/2014/main" id="{D1AD610C-4655-59CC-F8EA-A9D249FF3B6B}"/>
              </a:ext>
            </a:extLst>
          </p:cNvPr>
          <p:cNvCxnSpPr/>
          <p:nvPr/>
        </p:nvCxnSpPr>
        <p:spPr>
          <a:xfrm>
            <a:off x="4266817" y="508964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DB557AA-8180-439E-A72E-E29B51C1E7A1}"/>
              </a:ext>
            </a:extLst>
          </p:cNvPr>
          <p:cNvCxnSpPr/>
          <p:nvPr/>
        </p:nvCxnSpPr>
        <p:spPr>
          <a:xfrm>
            <a:off x="7393644" y="504498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スライド番号プレースホルダー 24">
            <a:extLst>
              <a:ext uri="{FF2B5EF4-FFF2-40B4-BE49-F238E27FC236}">
                <a16:creationId xmlns:a16="http://schemas.microsoft.com/office/drawing/2014/main" id="{3A57D388-591F-4A07-3B9A-918B1D507986}"/>
              </a:ext>
            </a:extLst>
          </p:cNvPr>
          <p:cNvSpPr>
            <a:spLocks noGrp="1"/>
          </p:cNvSpPr>
          <p:nvPr>
            <p:ph type="sldNum" sz="quarter" idx="12"/>
          </p:nvPr>
        </p:nvSpPr>
        <p:spPr/>
        <p:txBody>
          <a:bodyPr/>
          <a:lstStyle/>
          <a:p>
            <a:fld id="{2E72E7BF-67A1-9A45-B859-E63ACEF18531}" type="slidenum">
              <a:rPr kumimoji="1" lang="ja-JP" altLang="en-US" smtClean="0"/>
              <a:t>11</a:t>
            </a:fld>
            <a:endParaRPr kumimoji="1" lang="ja-JP" altLang="en-US"/>
          </a:p>
        </p:txBody>
      </p:sp>
    </p:spTree>
    <p:extLst>
      <p:ext uri="{BB962C8B-B14F-4D97-AF65-F5344CB8AC3E}">
        <p14:creationId xmlns:p14="http://schemas.microsoft.com/office/powerpoint/2010/main" val="110315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使用した技術：</a:t>
            </a:r>
            <a:r>
              <a:rPr lang="en-US" altLang="ja-JP" dirty="0"/>
              <a:t>CNN</a:t>
            </a:r>
            <a:r>
              <a:rPr lang="ja-JP" altLang="en-US"/>
              <a:t>（</a:t>
            </a:r>
            <a:r>
              <a:rPr lang="en-US" altLang="ja-JP" dirty="0"/>
              <a:t>Convolutional Neural Network</a:t>
            </a:r>
            <a:r>
              <a:rPr lang="ja-JP" altLang="en-US"/>
              <a:t>）</a:t>
            </a:r>
          </a:p>
        </p:txBody>
      </p:sp>
      <p:sp>
        <p:nvSpPr>
          <p:cNvPr id="2" name="コンテンツ プレースホルダー 2">
            <a:extLst>
              <a:ext uri="{FF2B5EF4-FFF2-40B4-BE49-F238E27FC236}">
                <a16:creationId xmlns:a16="http://schemas.microsoft.com/office/drawing/2014/main" id="{2A8B6722-9453-DAB6-414A-529561B63BDB}"/>
              </a:ext>
            </a:extLst>
          </p:cNvPr>
          <p:cNvSpPr txBox="1">
            <a:spLocks/>
          </p:cNvSpPr>
          <p:nvPr/>
        </p:nvSpPr>
        <p:spPr>
          <a:xfrm>
            <a:off x="728443" y="15845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機械学習ネットワークには</a:t>
            </a:r>
            <a:r>
              <a:rPr lang="en" altLang="ja-JP" dirty="0">
                <a:solidFill>
                  <a:srgbClr val="695D46"/>
                </a:solidFill>
                <a:latin typeface="Hiragino Kaku Gothic ProN W3" panose="020B0300000000000000" pitchFamily="34" charset="-128"/>
                <a:ea typeface="Hiragino Kaku Gothic ProN W3" panose="020B0300000000000000" pitchFamily="34" charset="-128"/>
              </a:rPr>
              <a:t>CNN</a:t>
            </a:r>
            <a:r>
              <a:rPr lang="ja-JP" altLang="en-US">
                <a:solidFill>
                  <a:srgbClr val="695D46"/>
                </a:solidFill>
                <a:latin typeface="Hiragino Kaku Gothic ProN W3" panose="020B0300000000000000" pitchFamily="34" charset="-128"/>
                <a:ea typeface="Hiragino Kaku Gothic ProN W3" panose="020B0300000000000000" pitchFamily="34" charset="-128"/>
              </a:rPr>
              <a:t>（</a:t>
            </a:r>
            <a:r>
              <a:rPr lang="en" altLang="ja-JP" dirty="0">
                <a:solidFill>
                  <a:srgbClr val="695D46"/>
                </a:solidFill>
                <a:latin typeface="Hiragino Kaku Gothic ProN W3" panose="020B0300000000000000" pitchFamily="34" charset="-128"/>
                <a:ea typeface="Hiragino Kaku Gothic ProN W3" panose="020B0300000000000000" pitchFamily="34" charset="-128"/>
              </a:rPr>
              <a:t>Convolutional Neural Network</a:t>
            </a:r>
            <a:r>
              <a:rPr lang="ja-JP" altLang="en-US">
                <a:solidFill>
                  <a:srgbClr val="695D46"/>
                </a:solidFill>
                <a:latin typeface="Hiragino Kaku Gothic ProN W3" panose="020B0300000000000000" pitchFamily="34" charset="-128"/>
                <a:ea typeface="Hiragino Kaku Gothic ProN W3" panose="020B0300000000000000" pitchFamily="34" charset="-128"/>
              </a:rPr>
              <a:t>）を使用した</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カテゴリ分けや物体認識など、画像処理の分野で高いパフォーマンスを発揮している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err="1">
                <a:solidFill>
                  <a:srgbClr val="695D46"/>
                </a:solidFill>
                <a:latin typeface="Hiragino Kaku Gothic ProN W3" panose="020B0300000000000000" pitchFamily="34" charset="-128"/>
                <a:ea typeface="Hiragino Kaku Gothic ProN W3" panose="020B0300000000000000" pitchFamily="34" charset="-128"/>
              </a:rPr>
              <a:t>keras</a:t>
            </a:r>
            <a:r>
              <a:rPr lang="ja-JP" altLang="en-US" sz="2000">
                <a:solidFill>
                  <a:srgbClr val="695D46"/>
                </a:solidFill>
                <a:latin typeface="Hiragino Kaku Gothic ProN W3" panose="020B0300000000000000" pitchFamily="34" charset="-128"/>
                <a:ea typeface="Hiragino Kaku Gothic ProN W3" panose="020B0300000000000000" pitchFamily="34" charset="-128"/>
              </a:rPr>
              <a:t>などの機械学習ライブラリで簡単に実装ができる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marL="0" indent="0" fontAlgn="base">
              <a:spcBef>
                <a:spcPts val="0"/>
              </a:spcBef>
              <a:spcAft>
                <a:spcPts val="1200"/>
              </a:spcAft>
              <a:buNone/>
            </a:pP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活用事例）</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画像の説明文を自動生成する（</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Google</a:t>
            </a:r>
            <a:r>
              <a:rPr lang="ja-JP" altLang="en-US" sz="2000">
                <a:solidFill>
                  <a:srgbClr val="695D46"/>
                </a:solidFill>
                <a:latin typeface="Hiragino Kaku Gothic ProN W3" panose="020B0300000000000000" pitchFamily="34" charset="-128"/>
                <a:ea typeface="Hiragino Kaku Gothic ProN W3" panose="020B0300000000000000" pitchFamily="34" charset="-128"/>
              </a:rPr>
              <a:t>）</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ドライブレコーダーの動画から道路の欠陥などを検出する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レントゲン写真から病状を診断する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ja-JP" altLang="en-US" sz="200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3" name="スライド番号プレースホルダー 2">
            <a:extLst>
              <a:ext uri="{FF2B5EF4-FFF2-40B4-BE49-F238E27FC236}">
                <a16:creationId xmlns:a16="http://schemas.microsoft.com/office/drawing/2014/main" id="{FC47E80B-605B-6498-0ED9-BEBD204B672A}"/>
              </a:ext>
            </a:extLst>
          </p:cNvPr>
          <p:cNvSpPr>
            <a:spLocks noGrp="1"/>
          </p:cNvSpPr>
          <p:nvPr>
            <p:ph type="sldNum" sz="quarter" idx="12"/>
          </p:nvPr>
        </p:nvSpPr>
        <p:spPr/>
        <p:txBody>
          <a:bodyPr/>
          <a:lstStyle/>
          <a:p>
            <a:fld id="{2E72E7BF-67A1-9A45-B859-E63ACEF18531}" type="slidenum">
              <a:rPr kumimoji="1" lang="ja-JP" altLang="en-US" smtClean="0"/>
              <a:t>12</a:t>
            </a:fld>
            <a:endParaRPr kumimoji="1" lang="ja-JP" altLang="en-US"/>
          </a:p>
        </p:txBody>
      </p:sp>
    </p:spTree>
    <p:extLst>
      <p:ext uri="{BB962C8B-B14F-4D97-AF65-F5344CB8AC3E}">
        <p14:creationId xmlns:p14="http://schemas.microsoft.com/office/powerpoint/2010/main" val="168606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機械学習モデルの作成</a:t>
            </a:r>
          </a:p>
        </p:txBody>
      </p:sp>
      <p:sp>
        <p:nvSpPr>
          <p:cNvPr id="2" name="コンテンツ プレースホルダー 2">
            <a:extLst>
              <a:ext uri="{FF2B5EF4-FFF2-40B4-BE49-F238E27FC236}">
                <a16:creationId xmlns:a16="http://schemas.microsoft.com/office/drawing/2014/main" id="{24645129-3E8F-E201-13EC-816286AC9781}"/>
              </a:ext>
            </a:extLst>
          </p:cNvPr>
          <p:cNvSpPr txBox="1">
            <a:spLocks/>
          </p:cNvSpPr>
          <p:nvPr/>
        </p:nvSpPr>
        <p:spPr>
          <a:xfrm>
            <a:off x="728443" y="15845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スクレイピングした画像データ</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2,400</a:t>
            </a:r>
            <a:r>
              <a:rPr lang="ja-JP" altLang="en-US" sz="2000">
                <a:solidFill>
                  <a:srgbClr val="695D46"/>
                </a:solidFill>
                <a:latin typeface="Hiragino Kaku Gothic ProN W3" panose="020B0300000000000000" pitchFamily="34" charset="-128"/>
                <a:ea typeface="Hiragino Kaku Gothic ProN W3" panose="020B0300000000000000" pitchFamily="34" charset="-128"/>
              </a:rPr>
              <a:t>枚のうち、リップカラーの抽出などのデータ加工が可能だった</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1,099</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8</a:t>
            </a:r>
            <a:r>
              <a:rPr lang="ja-JP" altLang="en-US" sz="2000">
                <a:solidFill>
                  <a:srgbClr val="695D46"/>
                </a:solidFill>
                <a:latin typeface="Hiragino Kaku Gothic ProN W3" panose="020B0300000000000000" pitchFamily="34" charset="-128"/>
                <a:ea typeface="Hiragino Kaku Gothic ProN W3" panose="020B0300000000000000" pitchFamily="34" charset="-128"/>
              </a:rPr>
              <a:t>割の</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879</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件を教師データ、</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a:t>
            </a:r>
            <a:r>
              <a:rPr lang="ja-JP" altLang="en-US" sz="2000">
                <a:solidFill>
                  <a:srgbClr val="695D46"/>
                </a:solidFill>
                <a:latin typeface="Hiragino Kaku Gothic ProN W3" panose="020B0300000000000000" pitchFamily="34" charset="-128"/>
                <a:ea typeface="Hiragino Kaku Gothic ProN W3" panose="020B0300000000000000" pitchFamily="34" charset="-128"/>
              </a:rPr>
              <a:t>割の</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220</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件をテストデータとした</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バッチサイズ</a:t>
            </a:r>
            <a:r>
              <a:rPr lang="en-US" altLang="ja-JP" dirty="0">
                <a:solidFill>
                  <a:srgbClr val="695D46"/>
                </a:solidFill>
                <a:latin typeface="Hiragino Kaku Gothic ProN W3" panose="020B0300000000000000" pitchFamily="34" charset="-128"/>
                <a:ea typeface="Hiragino Kaku Gothic ProN W3" panose="020B0300000000000000" pitchFamily="34" charset="-128"/>
              </a:rPr>
              <a:t>32</a:t>
            </a:r>
            <a:r>
              <a:rPr lang="ja-JP" altLang="en-US">
                <a:solidFill>
                  <a:srgbClr val="695D46"/>
                </a:solidFill>
                <a:latin typeface="Hiragino Kaku Gothic ProN W3" panose="020B0300000000000000" pitchFamily="34" charset="-128"/>
                <a:ea typeface="Hiragino Kaku Gothic ProN W3" panose="020B0300000000000000" pitchFamily="34" charset="-128"/>
              </a:rPr>
              <a:t>、エポック数</a:t>
            </a:r>
            <a:r>
              <a:rPr lang="en-US" altLang="ja-JP" dirty="0">
                <a:solidFill>
                  <a:srgbClr val="695D46"/>
                </a:solidFill>
                <a:latin typeface="Hiragino Kaku Gothic ProN W3" panose="020B0300000000000000" pitchFamily="34" charset="-128"/>
                <a:ea typeface="Hiragino Kaku Gothic ProN W3" panose="020B0300000000000000" pitchFamily="34" charset="-128"/>
              </a:rPr>
              <a:t>100</a:t>
            </a: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2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3" name="スライド番号プレースホルダー 2">
            <a:extLst>
              <a:ext uri="{FF2B5EF4-FFF2-40B4-BE49-F238E27FC236}">
                <a16:creationId xmlns:a16="http://schemas.microsoft.com/office/drawing/2014/main" id="{59D35E7D-7225-9C07-A7F0-72C86795701E}"/>
              </a:ext>
            </a:extLst>
          </p:cNvPr>
          <p:cNvSpPr>
            <a:spLocks noGrp="1"/>
          </p:cNvSpPr>
          <p:nvPr>
            <p:ph type="sldNum" sz="quarter" idx="12"/>
          </p:nvPr>
        </p:nvSpPr>
        <p:spPr/>
        <p:txBody>
          <a:bodyPr/>
          <a:lstStyle/>
          <a:p>
            <a:fld id="{2E72E7BF-67A1-9A45-B859-E63ACEF18531}" type="slidenum">
              <a:rPr kumimoji="1" lang="ja-JP" altLang="en-US" smtClean="0"/>
              <a:t>13</a:t>
            </a:fld>
            <a:endParaRPr kumimoji="1" lang="ja-JP" altLang="en-US"/>
          </a:p>
        </p:txBody>
      </p:sp>
    </p:spTree>
    <p:extLst>
      <p:ext uri="{BB962C8B-B14F-4D97-AF65-F5344CB8AC3E}">
        <p14:creationId xmlns:p14="http://schemas.microsoft.com/office/powerpoint/2010/main" val="7733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作成した機械学習モデルの実用性を確かめるために、</a:t>
            </a:r>
            <a:r>
              <a:rPr lang="en-US" altLang="ja-JP" dirty="0">
                <a:latin typeface="Hiragino Kaku Gothic ProN W3" panose="020B0300000000000000" pitchFamily="34" charset="-128"/>
                <a:ea typeface="Hiragino Kaku Gothic ProN W3" panose="020B0300000000000000" pitchFamily="34" charset="-128"/>
              </a:rPr>
              <a:t>3</a:t>
            </a:r>
            <a:r>
              <a:rPr lang="ja-JP" altLang="en-US">
                <a:latin typeface="Hiragino Kaku Gothic ProN W3" panose="020B0300000000000000" pitchFamily="34" charset="-128"/>
                <a:ea typeface="Hiragino Kaku Gothic ProN W3" panose="020B0300000000000000" pitchFamily="34" charset="-128"/>
              </a:rPr>
              <a:t>つの実験を行った</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en-US"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実験と結果：実験内容</a:t>
            </a:r>
          </a:p>
        </p:txBody>
      </p:sp>
      <p:sp>
        <p:nvSpPr>
          <p:cNvPr id="2" name="スライド番号プレースホルダー 1">
            <a:extLst>
              <a:ext uri="{FF2B5EF4-FFF2-40B4-BE49-F238E27FC236}">
                <a16:creationId xmlns:a16="http://schemas.microsoft.com/office/drawing/2014/main" id="{D03B5BE0-533D-78DA-2C5D-03A26973B48A}"/>
              </a:ext>
            </a:extLst>
          </p:cNvPr>
          <p:cNvSpPr>
            <a:spLocks noGrp="1"/>
          </p:cNvSpPr>
          <p:nvPr>
            <p:ph type="sldNum" sz="quarter" idx="12"/>
          </p:nvPr>
        </p:nvSpPr>
        <p:spPr/>
        <p:txBody>
          <a:bodyPr/>
          <a:lstStyle/>
          <a:p>
            <a:fld id="{2E72E7BF-67A1-9A45-B859-E63ACEF18531}" type="slidenum">
              <a:rPr kumimoji="1" lang="ja-JP" altLang="en-US" smtClean="0"/>
              <a:t>14</a:t>
            </a:fld>
            <a:endParaRPr kumimoji="1" lang="ja-JP" altLang="en-US"/>
          </a:p>
        </p:txBody>
      </p:sp>
    </p:spTree>
    <p:extLst>
      <p:ext uri="{BB962C8B-B14F-4D97-AF65-F5344CB8AC3E}">
        <p14:creationId xmlns:p14="http://schemas.microsoft.com/office/powerpoint/2010/main" val="368463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en"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から、未学習のメイクアップ画像を新たに</a:t>
            </a:r>
            <a:r>
              <a:rPr lang="en-US" altLang="ja-JP" dirty="0">
                <a:latin typeface="Hiragino Kaku Gothic ProN W3" panose="020B0300000000000000" pitchFamily="34" charset="-128"/>
                <a:ea typeface="Hiragino Kaku Gothic ProN W3" panose="020B0300000000000000" pitchFamily="34" charset="-128"/>
              </a:rPr>
              <a:t>10</a:t>
            </a:r>
            <a:r>
              <a:rPr lang="ja-JP" altLang="en-US">
                <a:latin typeface="Hiragino Kaku Gothic ProN W3" panose="020B0300000000000000" pitchFamily="34" charset="-128"/>
                <a:ea typeface="Hiragino Kaku Gothic ProN W3" panose="020B0300000000000000" pitchFamily="34" charset="-128"/>
              </a:rPr>
              <a:t>件選んだ</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その画像を使用し、作成した機械学習モデルで実際にリップカラーの推定を行った</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結果</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どの画像についても、実際のリップカラーよりも暗く、くすんだカラーが推定結果となった。画像によっては暗すぎる、くすみすぎている色が推定されることもあった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しかし色の系統（ピンク系、オレンジ系など）は同じであることが多かった</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①MAQUIA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pic>
        <p:nvPicPr>
          <p:cNvPr id="3" name="図 2">
            <a:extLst>
              <a:ext uri="{FF2B5EF4-FFF2-40B4-BE49-F238E27FC236}">
                <a16:creationId xmlns:a16="http://schemas.microsoft.com/office/drawing/2014/main" id="{E85BB489-D980-EE2D-5ADB-3B7F32CDE9BF}"/>
              </a:ext>
            </a:extLst>
          </p:cNvPr>
          <p:cNvPicPr>
            <a:picLocks noChangeAspect="1"/>
          </p:cNvPicPr>
          <p:nvPr/>
        </p:nvPicPr>
        <p:blipFill>
          <a:blip r:embed="rId3"/>
          <a:stretch>
            <a:fillRect/>
          </a:stretch>
        </p:blipFill>
        <p:spPr>
          <a:xfrm>
            <a:off x="987536" y="4651047"/>
            <a:ext cx="1339850" cy="1339850"/>
          </a:xfrm>
          <a:prstGeom prst="rect">
            <a:avLst/>
          </a:prstGeom>
        </p:spPr>
      </p:pic>
      <p:pic>
        <p:nvPicPr>
          <p:cNvPr id="8" name="図 7">
            <a:extLst>
              <a:ext uri="{FF2B5EF4-FFF2-40B4-BE49-F238E27FC236}">
                <a16:creationId xmlns:a16="http://schemas.microsoft.com/office/drawing/2014/main" id="{E812D0EE-3DD4-DC7C-6AE8-374821E46658}"/>
              </a:ext>
            </a:extLst>
          </p:cNvPr>
          <p:cNvPicPr>
            <a:picLocks noChangeAspect="1"/>
          </p:cNvPicPr>
          <p:nvPr/>
        </p:nvPicPr>
        <p:blipFill>
          <a:blip r:embed="rId4"/>
          <a:stretch>
            <a:fillRect/>
          </a:stretch>
        </p:blipFill>
        <p:spPr>
          <a:xfrm>
            <a:off x="2583356" y="4651046"/>
            <a:ext cx="1339849" cy="1339849"/>
          </a:xfrm>
          <a:prstGeom prst="rect">
            <a:avLst/>
          </a:prstGeom>
        </p:spPr>
      </p:pic>
      <p:pic>
        <p:nvPicPr>
          <p:cNvPr id="10" name="図 9">
            <a:extLst>
              <a:ext uri="{FF2B5EF4-FFF2-40B4-BE49-F238E27FC236}">
                <a16:creationId xmlns:a16="http://schemas.microsoft.com/office/drawing/2014/main" id="{B774EA16-5904-0D36-C01F-21B2EF135F72}"/>
              </a:ext>
            </a:extLst>
          </p:cNvPr>
          <p:cNvPicPr>
            <a:picLocks noChangeAspect="1"/>
          </p:cNvPicPr>
          <p:nvPr/>
        </p:nvPicPr>
        <p:blipFill>
          <a:blip r:embed="rId5"/>
          <a:stretch>
            <a:fillRect/>
          </a:stretch>
        </p:blipFill>
        <p:spPr>
          <a:xfrm>
            <a:off x="4179174" y="4660898"/>
            <a:ext cx="1339849" cy="1339849"/>
          </a:xfrm>
          <a:prstGeom prst="rect">
            <a:avLst/>
          </a:prstGeom>
        </p:spPr>
      </p:pic>
      <p:sp>
        <p:nvSpPr>
          <p:cNvPr id="17" name="正方形/長方形 16">
            <a:extLst>
              <a:ext uri="{FF2B5EF4-FFF2-40B4-BE49-F238E27FC236}">
                <a16:creationId xmlns:a16="http://schemas.microsoft.com/office/drawing/2014/main" id="{684028A3-1B82-F3E2-BA0E-959F36CFD4CD}"/>
              </a:ext>
            </a:extLst>
          </p:cNvPr>
          <p:cNvSpPr/>
          <p:nvPr/>
        </p:nvSpPr>
        <p:spPr>
          <a:xfrm>
            <a:off x="8060831" y="4660897"/>
            <a:ext cx="1297153" cy="1339847"/>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8D0952D6-2482-42EC-6A99-442247615ABE}"/>
              </a:ext>
            </a:extLst>
          </p:cNvPr>
          <p:cNvPicPr>
            <a:picLocks noChangeAspect="1"/>
          </p:cNvPicPr>
          <p:nvPr/>
        </p:nvPicPr>
        <p:blipFill>
          <a:blip r:embed="rId6"/>
          <a:stretch>
            <a:fillRect/>
          </a:stretch>
        </p:blipFill>
        <p:spPr>
          <a:xfrm>
            <a:off x="9608643" y="4660896"/>
            <a:ext cx="1339847" cy="1339847"/>
          </a:xfrm>
          <a:prstGeom prst="rect">
            <a:avLst/>
          </a:prstGeom>
        </p:spPr>
      </p:pic>
      <p:sp>
        <p:nvSpPr>
          <p:cNvPr id="19" name="テキスト ボックス 18">
            <a:extLst>
              <a:ext uri="{FF2B5EF4-FFF2-40B4-BE49-F238E27FC236}">
                <a16:creationId xmlns:a16="http://schemas.microsoft.com/office/drawing/2014/main" id="{930286F1-9ED7-D1BC-F2CA-1B78307C802B}"/>
              </a:ext>
            </a:extLst>
          </p:cNvPr>
          <p:cNvSpPr txBox="1"/>
          <p:nvPr/>
        </p:nvSpPr>
        <p:spPr>
          <a:xfrm>
            <a:off x="987536" y="6169572"/>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20" name="テキスト ボックス 19">
            <a:extLst>
              <a:ext uri="{FF2B5EF4-FFF2-40B4-BE49-F238E27FC236}">
                <a16:creationId xmlns:a16="http://schemas.microsoft.com/office/drawing/2014/main" id="{E53C4B1E-EA2F-5C3A-45DC-DD8DD61C730E}"/>
              </a:ext>
            </a:extLst>
          </p:cNvPr>
          <p:cNvSpPr txBox="1"/>
          <p:nvPr/>
        </p:nvSpPr>
        <p:spPr>
          <a:xfrm>
            <a:off x="6465012" y="6186577"/>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21" name="テキスト ボックス 20">
            <a:extLst>
              <a:ext uri="{FF2B5EF4-FFF2-40B4-BE49-F238E27FC236}">
                <a16:creationId xmlns:a16="http://schemas.microsoft.com/office/drawing/2014/main" id="{1A17080F-359A-F3C9-E104-342CFB686268}"/>
              </a:ext>
            </a:extLst>
          </p:cNvPr>
          <p:cNvSpPr txBox="1"/>
          <p:nvPr/>
        </p:nvSpPr>
        <p:spPr>
          <a:xfrm>
            <a:off x="2530775"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2" name="テキスト ボックス 21">
            <a:extLst>
              <a:ext uri="{FF2B5EF4-FFF2-40B4-BE49-F238E27FC236}">
                <a16:creationId xmlns:a16="http://schemas.microsoft.com/office/drawing/2014/main" id="{05CD1E56-B8AE-919A-89CD-3BFC0AD399FC}"/>
              </a:ext>
            </a:extLst>
          </p:cNvPr>
          <p:cNvSpPr txBox="1"/>
          <p:nvPr/>
        </p:nvSpPr>
        <p:spPr>
          <a:xfrm>
            <a:off x="4179173" y="6116751"/>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3" name="テキスト ボックス 22">
            <a:extLst>
              <a:ext uri="{FF2B5EF4-FFF2-40B4-BE49-F238E27FC236}">
                <a16:creationId xmlns:a16="http://schemas.microsoft.com/office/drawing/2014/main" id="{3D160F3F-103D-DDD8-8AF5-C8E739AF970A}"/>
              </a:ext>
            </a:extLst>
          </p:cNvPr>
          <p:cNvSpPr txBox="1"/>
          <p:nvPr/>
        </p:nvSpPr>
        <p:spPr>
          <a:xfrm>
            <a:off x="8060831"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4" name="テキスト ボックス 23">
            <a:extLst>
              <a:ext uri="{FF2B5EF4-FFF2-40B4-BE49-F238E27FC236}">
                <a16:creationId xmlns:a16="http://schemas.microsoft.com/office/drawing/2014/main" id="{A3AF61E4-7D97-FAB1-124F-18A715CB1A25}"/>
              </a:ext>
            </a:extLst>
          </p:cNvPr>
          <p:cNvSpPr txBox="1"/>
          <p:nvPr/>
        </p:nvSpPr>
        <p:spPr>
          <a:xfrm>
            <a:off x="9608643"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5" name="スライド番号プレースホルダー 24">
            <a:extLst>
              <a:ext uri="{FF2B5EF4-FFF2-40B4-BE49-F238E27FC236}">
                <a16:creationId xmlns:a16="http://schemas.microsoft.com/office/drawing/2014/main" id="{DCFA4044-BECE-D4A6-6780-3F7A51A2FD91}"/>
              </a:ext>
            </a:extLst>
          </p:cNvPr>
          <p:cNvSpPr>
            <a:spLocks noGrp="1"/>
          </p:cNvSpPr>
          <p:nvPr>
            <p:ph type="sldNum" sz="quarter" idx="12"/>
          </p:nvPr>
        </p:nvSpPr>
        <p:spPr/>
        <p:txBody>
          <a:bodyPr/>
          <a:lstStyle/>
          <a:p>
            <a:fld id="{2E72E7BF-67A1-9A45-B859-E63ACEF18531}" type="slidenum">
              <a:rPr kumimoji="1" lang="ja-JP" altLang="en-US" smtClean="0"/>
              <a:t>15</a:t>
            </a:fld>
            <a:endParaRPr kumimoji="1" lang="ja-JP" altLang="en-US"/>
          </a:p>
        </p:txBody>
      </p:sp>
      <p:pic>
        <p:nvPicPr>
          <p:cNvPr id="27" name="図 26">
            <a:extLst>
              <a:ext uri="{FF2B5EF4-FFF2-40B4-BE49-F238E27FC236}">
                <a16:creationId xmlns:a16="http://schemas.microsoft.com/office/drawing/2014/main" id="{FA499A68-C607-C558-CC6F-93A65069D658}"/>
              </a:ext>
            </a:extLst>
          </p:cNvPr>
          <p:cNvPicPr>
            <a:picLocks noChangeAspect="1"/>
          </p:cNvPicPr>
          <p:nvPr/>
        </p:nvPicPr>
        <p:blipFill>
          <a:blip r:embed="rId7"/>
          <a:stretch>
            <a:fillRect/>
          </a:stretch>
        </p:blipFill>
        <p:spPr>
          <a:xfrm>
            <a:off x="6476830" y="4662193"/>
            <a:ext cx="1339850" cy="1339850"/>
          </a:xfrm>
          <a:prstGeom prst="rect">
            <a:avLst/>
          </a:prstGeom>
        </p:spPr>
      </p:pic>
      <p:pic>
        <p:nvPicPr>
          <p:cNvPr id="29" name="図 28">
            <a:extLst>
              <a:ext uri="{FF2B5EF4-FFF2-40B4-BE49-F238E27FC236}">
                <a16:creationId xmlns:a16="http://schemas.microsoft.com/office/drawing/2014/main" id="{95FCB315-7414-4858-58AB-C419F299F877}"/>
              </a:ext>
            </a:extLst>
          </p:cNvPr>
          <p:cNvPicPr>
            <a:picLocks noChangeAspect="1"/>
          </p:cNvPicPr>
          <p:nvPr/>
        </p:nvPicPr>
        <p:blipFill>
          <a:blip r:embed="rId8"/>
          <a:stretch>
            <a:fillRect/>
          </a:stretch>
        </p:blipFill>
        <p:spPr>
          <a:xfrm>
            <a:off x="8074407" y="4667941"/>
            <a:ext cx="1358192" cy="1358192"/>
          </a:xfrm>
          <a:prstGeom prst="rect">
            <a:avLst/>
          </a:prstGeom>
        </p:spPr>
      </p:pic>
      <p:pic>
        <p:nvPicPr>
          <p:cNvPr id="31" name="図 30">
            <a:extLst>
              <a:ext uri="{FF2B5EF4-FFF2-40B4-BE49-F238E27FC236}">
                <a16:creationId xmlns:a16="http://schemas.microsoft.com/office/drawing/2014/main" id="{A8890358-DC48-1182-241A-D131FBCD54F2}"/>
              </a:ext>
            </a:extLst>
          </p:cNvPr>
          <p:cNvPicPr>
            <a:picLocks noChangeAspect="1"/>
          </p:cNvPicPr>
          <p:nvPr/>
        </p:nvPicPr>
        <p:blipFill>
          <a:blip r:embed="rId9"/>
          <a:stretch>
            <a:fillRect/>
          </a:stretch>
        </p:blipFill>
        <p:spPr>
          <a:xfrm>
            <a:off x="9608643" y="4651046"/>
            <a:ext cx="1339846" cy="1339846"/>
          </a:xfrm>
          <a:prstGeom prst="rect">
            <a:avLst/>
          </a:prstGeom>
        </p:spPr>
      </p:pic>
    </p:spTree>
    <p:extLst>
      <p:ext uri="{BB962C8B-B14F-4D97-AF65-F5344CB8AC3E}">
        <p14:creationId xmlns:p14="http://schemas.microsoft.com/office/powerpoint/2010/main" val="247544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「学習データの画像のモデルと、推定したい顔画像の人物の年齢が離れていた場合、リップカラーの推定が上手くできないのではないか」という仮説を検証するために実験を行った</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t>
                </a:r>
                <a:r>
                  <a:rPr lang="en-US" altLang="ja-JP" dirty="0" err="1">
                    <a:latin typeface="Hiragino Kaku Gothic ProN W3" panose="020B0300000000000000" pitchFamily="34" charset="-128"/>
                    <a:ea typeface="Hiragino Kaku Gothic ProN W3" panose="020B0300000000000000" pitchFamily="34" charset="-128"/>
                  </a:rPr>
                  <a:t>popteen</a:t>
                </a:r>
                <a:r>
                  <a:rPr lang="en-US" altLang="ja-JP" dirty="0">
                    <a:latin typeface="Hiragino Kaku Gothic ProN W3" panose="020B0300000000000000" pitchFamily="34" charset="-128"/>
                    <a:ea typeface="Hiragino Kaku Gothic ProN W3" panose="020B0300000000000000" pitchFamily="34" charset="-128"/>
                  </a:rPr>
                  <a:t> Media』</a:t>
                </a:r>
                <a:r>
                  <a:rPr lang="ja-JP" altLang="en-US">
                    <a:latin typeface="Hiragino Kaku Gothic ProN W3" panose="020B0300000000000000" pitchFamily="34" charset="-128"/>
                    <a:ea typeface="Hiragino Kaku Gothic ProN W3" panose="020B0300000000000000" pitchFamily="34" charset="-128"/>
                  </a:rPr>
                  <a:t>というファッション媒体のメイクアップ画像を使用して実験を行った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『MAQUIA』</a:t>
                </a:r>
                <a:r>
                  <a:rPr lang="ja-JP" altLang="en-US" sz="2000">
                    <a:latin typeface="Hiragino Kaku Gothic ProN W3" panose="020B0300000000000000" pitchFamily="34" charset="-128"/>
                    <a:ea typeface="Hiragino Kaku Gothic ProN W3" panose="020B0300000000000000" pitchFamily="34" charset="-128"/>
                  </a:rPr>
                  <a:t>は</a:t>
                </a:r>
                <a:r>
                  <a:rPr lang="en-US" altLang="ja-JP" sz="2000" dirty="0">
                    <a:latin typeface="Hiragino Kaku Gothic ProN W3" panose="020B0300000000000000" pitchFamily="34" charset="-128"/>
                    <a:ea typeface="Hiragino Kaku Gothic ProN W3" panose="020B0300000000000000" pitchFamily="34" charset="-128"/>
                  </a:rPr>
                  <a:t>20</a:t>
                </a:r>
                <a:r>
                  <a:rPr lang="ja-JP" altLang="en-US" sz="2000">
                    <a:latin typeface="Hiragino Kaku Gothic ProN W3" panose="020B0300000000000000" pitchFamily="34" charset="-128"/>
                    <a:ea typeface="Hiragino Kaku Gothic ProN W3" panose="020B0300000000000000" pitchFamily="34" charset="-128"/>
                  </a:rPr>
                  <a:t>代後半</a:t>
                </a:r>
                <a:r>
                  <a:rPr lang="en-US" altLang="ja-JP" sz="2000" dirty="0">
                    <a:latin typeface="Hiragino Kaku Gothic ProN W3" panose="020B0300000000000000" pitchFamily="34" charset="-128"/>
                    <a:ea typeface="Hiragino Kaku Gothic ProN W3" panose="020B0300000000000000" pitchFamily="34" charset="-128"/>
                  </a:rPr>
                  <a:t>〜30</a:t>
                </a:r>
                <a:r>
                  <a:rPr lang="ja-JP" altLang="en-US" sz="2000">
                    <a:latin typeface="Hiragino Kaku Gothic ProN W3" panose="020B0300000000000000" pitchFamily="34" charset="-128"/>
                    <a:ea typeface="Hiragino Kaku Gothic ProN W3" panose="020B0300000000000000" pitchFamily="34" charset="-128"/>
                  </a:rPr>
                  <a:t>代がメインターゲット</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a:t>
                </a:r>
                <a:r>
                  <a:rPr lang="en-US" altLang="ja-JP" sz="2000" dirty="0" err="1">
                    <a:latin typeface="Hiragino Kaku Gothic ProN W3" panose="020B0300000000000000" pitchFamily="34" charset="-128"/>
                    <a:ea typeface="Hiragino Kaku Gothic ProN W3" panose="020B0300000000000000" pitchFamily="34" charset="-128"/>
                  </a:rPr>
                  <a:t>popteen</a:t>
                </a:r>
                <a:r>
                  <a:rPr lang="en-US" altLang="ja-JP" sz="2000" dirty="0">
                    <a:latin typeface="Hiragino Kaku Gothic ProN W3" panose="020B0300000000000000" pitchFamily="34" charset="-128"/>
                    <a:ea typeface="Hiragino Kaku Gothic ProN W3" panose="020B0300000000000000" pitchFamily="34" charset="-128"/>
                  </a:rPr>
                  <a:t> Media』</a:t>
                </a:r>
                <a:r>
                  <a:rPr lang="ja-JP" altLang="en-US" sz="2000">
                    <a:latin typeface="Hiragino Kaku Gothic ProN W3" panose="020B0300000000000000" pitchFamily="34" charset="-128"/>
                    <a:ea typeface="Hiragino Kaku Gothic ProN W3" panose="020B0300000000000000" pitchFamily="34" charset="-128"/>
                  </a:rPr>
                  <a:t>はティーンエイジャーがターゲット</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実験手順</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a:t>
                </a:r>
                <a:r>
                  <a:rPr lang="en-US" altLang="ja-JP" sz="2000" dirty="0" err="1">
                    <a:latin typeface="Hiragino Kaku Gothic ProN W3" panose="020B0300000000000000" pitchFamily="34" charset="-128"/>
                    <a:ea typeface="Hiragino Kaku Gothic ProN W3" panose="020B0300000000000000" pitchFamily="34" charset="-128"/>
                  </a:rPr>
                  <a:t>popteen</a:t>
                </a:r>
                <a:r>
                  <a:rPr lang="en-US" altLang="ja-JP" sz="2000" dirty="0">
                    <a:latin typeface="Hiragino Kaku Gothic ProN W3" panose="020B0300000000000000" pitchFamily="34" charset="-128"/>
                    <a:ea typeface="Hiragino Kaku Gothic ProN W3" panose="020B0300000000000000" pitchFamily="34" charset="-128"/>
                  </a:rPr>
                  <a:t> Media』</a:t>
                </a:r>
                <a:r>
                  <a:rPr lang="ja-JP" altLang="en-US" sz="2000">
                    <a:latin typeface="Hiragino Kaku Gothic ProN W3" panose="020B0300000000000000" pitchFamily="34" charset="-128"/>
                    <a:ea typeface="Hiragino Kaku Gothic ProN W3" panose="020B0300000000000000" pitchFamily="34" charset="-128"/>
                  </a:rPr>
                  <a:t>からメイクアップ画像を</a:t>
                </a:r>
                <a:r>
                  <a:rPr lang="en-US" altLang="ja-JP" sz="2000" dirty="0">
                    <a:latin typeface="Hiragino Kaku Gothic ProN W3" panose="020B0300000000000000" pitchFamily="34" charset="-128"/>
                    <a:ea typeface="Hiragino Kaku Gothic ProN W3" panose="020B0300000000000000" pitchFamily="34" charset="-128"/>
                  </a:rPr>
                  <a:t>10</a:t>
                </a:r>
                <a:r>
                  <a:rPr lang="ja-JP" altLang="en-US" sz="2000">
                    <a:latin typeface="Hiragino Kaku Gothic ProN W3" panose="020B0300000000000000" pitchFamily="34" charset="-128"/>
                    <a:ea typeface="Hiragino Kaku Gothic ProN W3" panose="020B0300000000000000" pitchFamily="34" charset="-128"/>
                  </a:rPr>
                  <a:t>件選び、機械学習モデルでリップカラーの推定を行った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実験①の</a:t>
                </a:r>
                <a:r>
                  <a:rPr lang="en-US" altLang="ja-JP" sz="2000" dirty="0">
                    <a:latin typeface="Hiragino Kaku Gothic ProN W3" panose="020B0300000000000000" pitchFamily="34" charset="-128"/>
                    <a:ea typeface="Hiragino Kaku Gothic ProN W3" panose="020B0300000000000000" pitchFamily="34" charset="-128"/>
                  </a:rPr>
                  <a:t>MAQUIA</a:t>
                </a:r>
                <a:r>
                  <a:rPr lang="ja-JP" altLang="en-US" sz="2000">
                    <a:latin typeface="Hiragino Kaku Gothic ProN W3" panose="020B0300000000000000" pitchFamily="34" charset="-128"/>
                    <a:ea typeface="Hiragino Kaku Gothic ProN W3" panose="020B0300000000000000" pitchFamily="34" charset="-128"/>
                  </a:rPr>
                  <a:t>の画像を使用した実験と比較して、どちらの方が元の画像に近い（＝正解）リップカラーが推定できているかを比較した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リップカラーの比較は、元画像のリップカラーと推定したリップカラーのコサイン類似度を計算することで行った</a:t>
                </a:r>
                <a:endParaRPr lang="en-US" altLang="ja-JP" sz="2000" dirty="0">
                  <a:latin typeface="Hiragino Kaku Gothic ProN W3" panose="020B0300000000000000" pitchFamily="34" charset="-128"/>
                  <a:ea typeface="Hiragino Kaku Gothic ProN W3" panose="020B0300000000000000" pitchFamily="34" charset="-128"/>
                </a:endParaRPr>
              </a:p>
              <a:p>
                <a:pPr lvl="2" fontAlgn="base"/>
                <a14:m>
                  <m:oMath xmlns:m="http://schemas.openxmlformats.org/officeDocument/2006/math">
                    <m:func>
                      <m:funcPr>
                        <m:ctrlPr>
                          <a:rPr lang="en-US" altLang="ja-JP" i="1" smtClean="0">
                            <a:latin typeface="Cambria Math" panose="02040503050406030204" pitchFamily="18" charset="0"/>
                            <a:ea typeface="Hiragino Kaku Gothic ProN W3" panose="020B0300000000000000" pitchFamily="34" charset="-128"/>
                          </a:rPr>
                        </m:ctrlPr>
                      </m:funcPr>
                      <m:fName>
                        <m:r>
                          <m:rPr>
                            <m:sty m:val="p"/>
                          </m:rPr>
                          <a:rPr lang="en-US" altLang="ja-JP" i="0" smtClean="0">
                            <a:latin typeface="Cambria Math" panose="02040503050406030204" pitchFamily="18" charset="0"/>
                            <a:ea typeface="Hiragino Kaku Gothic ProN W3" panose="020B0300000000000000" pitchFamily="34" charset="-128"/>
                          </a:rPr>
                          <m:t>cos</m:t>
                        </m:r>
                      </m:fName>
                      <m:e>
                        <m:d>
                          <m:dPr>
                            <m:ctrlPr>
                              <a:rPr lang="en-US" altLang="ja-JP" b="0" i="1" smtClean="0">
                                <a:latin typeface="Cambria Math" panose="02040503050406030204" pitchFamily="18" charset="0"/>
                                <a:ea typeface="Hiragino Kaku Gothic ProN W3" panose="020B0300000000000000" pitchFamily="34" charset="-128"/>
                              </a:rPr>
                            </m:ctrlPr>
                          </m:dPr>
                          <m:e>
                            <m:r>
                              <a:rPr lang="en-US" altLang="ja-JP" b="0" i="1" smtClean="0">
                                <a:latin typeface="Cambria Math" panose="02040503050406030204" pitchFamily="18" charset="0"/>
                                <a:ea typeface="Hiragino Kaku Gothic ProN W3" panose="020B0300000000000000" pitchFamily="34" charset="-128"/>
                              </a:rPr>
                              <m:t>𝑥</m:t>
                            </m:r>
                            <m:r>
                              <a:rPr lang="en-US" altLang="ja-JP" b="0" i="1" smtClean="0">
                                <a:latin typeface="Cambria Math" panose="02040503050406030204" pitchFamily="18" charset="0"/>
                                <a:ea typeface="Hiragino Kaku Gothic ProN W3" panose="020B0300000000000000" pitchFamily="34" charset="-128"/>
                              </a:rPr>
                              <m:t>, </m:t>
                            </m:r>
                            <m:r>
                              <a:rPr lang="en-US" altLang="ja-JP" b="0" i="1" smtClean="0">
                                <a:latin typeface="Cambria Math" panose="02040503050406030204" pitchFamily="18" charset="0"/>
                                <a:ea typeface="Hiragino Kaku Gothic ProN W3" panose="020B0300000000000000" pitchFamily="34" charset="-128"/>
                              </a:rPr>
                              <m:t>𝑦</m:t>
                            </m:r>
                          </m:e>
                        </m:d>
                        <m:r>
                          <a:rPr lang="en-US" altLang="ja-JP" b="0" i="1" smtClean="0">
                            <a:latin typeface="Cambria Math" panose="02040503050406030204" pitchFamily="18" charset="0"/>
                            <a:ea typeface="Hiragino Kaku Gothic ProN W3" panose="020B0300000000000000" pitchFamily="34" charset="-128"/>
                          </a:rPr>
                          <m:t>=</m:t>
                        </m:r>
                        <m:f>
                          <m:fPr>
                            <m:ctrlPr>
                              <a:rPr lang="en-US" altLang="ja-JP" b="0" i="1" smtClean="0">
                                <a:latin typeface="Cambria Math" panose="02040503050406030204" pitchFamily="18" charset="0"/>
                                <a:ea typeface="Hiragino Kaku Gothic ProN W3" panose="020B0300000000000000" pitchFamily="34" charset="-128"/>
                              </a:rPr>
                            </m:ctrlPr>
                          </m:fPr>
                          <m:num>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
                                  <m:sSubPr>
                                    <m:ctrlPr>
                                      <a:rPr lang="en-US" altLang="ja-JP" b="0" i="1" smtClean="0">
                                        <a:latin typeface="Cambria Math" panose="02040503050406030204" pitchFamily="18" charset="0"/>
                                        <a:ea typeface="Hiragino Kaku Gothic ProN W3" panose="020B0300000000000000" pitchFamily="34" charset="-128"/>
                                      </a:rPr>
                                    </m:ctrlPr>
                                  </m:sSubPr>
                                  <m:e>
                                    <m:r>
                                      <a:rPr lang="en-US" altLang="ja-JP" b="0" i="1" smtClean="0">
                                        <a:latin typeface="Cambria Math" panose="02040503050406030204" pitchFamily="18" charset="0"/>
                                        <a:ea typeface="Hiragino Kaku Gothic ProN W3" panose="020B0300000000000000" pitchFamily="34" charset="-128"/>
                                      </a:rPr>
                                      <m:t>𝑥</m:t>
                                    </m:r>
                                  </m:e>
                                  <m:sub>
                                    <m:r>
                                      <a:rPr lang="en-US" altLang="ja-JP" b="0" i="1" smtClean="0">
                                        <a:latin typeface="Cambria Math" panose="02040503050406030204" pitchFamily="18" charset="0"/>
                                        <a:ea typeface="Hiragino Kaku Gothic ProN W3" panose="020B0300000000000000" pitchFamily="34" charset="-128"/>
                                      </a:rPr>
                                      <m:t>𝑘</m:t>
                                    </m:r>
                                  </m:sub>
                                </m:sSub>
                                <m:sSub>
                                  <m:sSubPr>
                                    <m:ctrlPr>
                                      <a:rPr lang="en-US" altLang="ja-JP" b="0" i="1" smtClean="0">
                                        <a:latin typeface="Cambria Math" panose="02040503050406030204" pitchFamily="18" charset="0"/>
                                        <a:ea typeface="Hiragino Kaku Gothic ProN W3" panose="020B0300000000000000" pitchFamily="34" charset="-128"/>
                                      </a:rPr>
                                    </m:ctrlPr>
                                  </m:sSubPr>
                                  <m:e>
                                    <m:r>
                                      <a:rPr lang="en-US" altLang="ja-JP" b="0" i="1" smtClean="0">
                                        <a:latin typeface="Cambria Math" panose="02040503050406030204" pitchFamily="18" charset="0"/>
                                        <a:ea typeface="Hiragino Kaku Gothic ProN W3" panose="020B0300000000000000" pitchFamily="34" charset="-128"/>
                                      </a:rPr>
                                      <m:t>𝑦</m:t>
                                    </m:r>
                                  </m:e>
                                  <m:sub>
                                    <m:r>
                                      <a:rPr lang="en-US" altLang="ja-JP" b="0" i="1" smtClean="0">
                                        <a:latin typeface="Cambria Math" panose="02040503050406030204" pitchFamily="18" charset="0"/>
                                        <a:ea typeface="Hiragino Kaku Gothic ProN W3" panose="020B0300000000000000" pitchFamily="34" charset="-128"/>
                                      </a:rPr>
                                      <m:t>𝑘</m:t>
                                    </m:r>
                                  </m:sub>
                                </m:sSub>
                              </m:e>
                            </m:nary>
                          </m:num>
                          <m:den>
                            <m:rad>
                              <m:radPr>
                                <m:degHide m:val="on"/>
                                <m:ctrlPr>
                                  <a:rPr lang="en-US" altLang="ja-JP" b="0" i="1" smtClean="0">
                                    <a:latin typeface="Cambria Math" panose="02040503050406030204" pitchFamily="18" charset="0"/>
                                    <a:ea typeface="Hiragino Kaku Gothic ProN W3" panose="020B0300000000000000" pitchFamily="34" charset="-128"/>
                                  </a:rPr>
                                </m:ctrlPr>
                              </m:radPr>
                              <m:deg/>
                              <m:e>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Sup>
                                      <m:sSubSupPr>
                                        <m:ctrlPr>
                                          <a:rPr lang="en-US" altLang="ja-JP" b="0" i="1" smtClean="0">
                                            <a:latin typeface="Cambria Math" panose="02040503050406030204" pitchFamily="18" charset="0"/>
                                            <a:ea typeface="Hiragino Kaku Gothic ProN W3" panose="020B0300000000000000" pitchFamily="34" charset="-128"/>
                                          </a:rPr>
                                        </m:ctrlPr>
                                      </m:sSubSupPr>
                                      <m:e>
                                        <m:r>
                                          <a:rPr lang="en-US" altLang="ja-JP" b="0" i="1" smtClean="0">
                                            <a:latin typeface="Cambria Math" panose="02040503050406030204" pitchFamily="18" charset="0"/>
                                            <a:ea typeface="Hiragino Kaku Gothic ProN W3" panose="020B0300000000000000" pitchFamily="34" charset="-128"/>
                                          </a:rPr>
                                          <m:t>𝑥</m:t>
                                        </m:r>
                                      </m:e>
                                      <m:sub>
                                        <m:r>
                                          <a:rPr lang="en-US" altLang="ja-JP" b="0" i="1" smtClean="0">
                                            <a:latin typeface="Cambria Math" panose="02040503050406030204" pitchFamily="18" charset="0"/>
                                            <a:ea typeface="Hiragino Kaku Gothic ProN W3" panose="020B0300000000000000" pitchFamily="34" charset="-128"/>
                                          </a:rPr>
                                          <m:t>𝑘</m:t>
                                        </m:r>
                                      </m:sub>
                                      <m:sup>
                                        <m:r>
                                          <a:rPr lang="en-US" altLang="ja-JP" b="0" i="1" smtClean="0">
                                            <a:latin typeface="Cambria Math" panose="02040503050406030204" pitchFamily="18" charset="0"/>
                                            <a:ea typeface="Hiragino Kaku Gothic ProN W3" panose="020B0300000000000000" pitchFamily="34" charset="-128"/>
                                          </a:rPr>
                                          <m:t>2</m:t>
                                        </m:r>
                                      </m:sup>
                                    </m:sSubSup>
                                  </m:e>
                                </m:nary>
                              </m:e>
                            </m:rad>
                            <m:rad>
                              <m:radPr>
                                <m:degHide m:val="on"/>
                                <m:ctrlPr>
                                  <a:rPr lang="en-US" altLang="ja-JP" b="0" i="1" smtClean="0">
                                    <a:latin typeface="Cambria Math" panose="02040503050406030204" pitchFamily="18" charset="0"/>
                                    <a:ea typeface="Hiragino Kaku Gothic ProN W3" panose="020B0300000000000000" pitchFamily="34" charset="-128"/>
                                  </a:rPr>
                                </m:ctrlPr>
                              </m:radPr>
                              <m:deg/>
                              <m:e>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Sup>
                                      <m:sSubSupPr>
                                        <m:ctrlPr>
                                          <a:rPr lang="en-US" altLang="ja-JP" b="0" i="1" smtClean="0">
                                            <a:latin typeface="Cambria Math" panose="02040503050406030204" pitchFamily="18" charset="0"/>
                                            <a:ea typeface="Hiragino Kaku Gothic ProN W3" panose="020B0300000000000000" pitchFamily="34" charset="-128"/>
                                          </a:rPr>
                                        </m:ctrlPr>
                                      </m:sSubSupPr>
                                      <m:e>
                                        <m:r>
                                          <a:rPr lang="en-US" altLang="ja-JP" b="0" i="1" smtClean="0">
                                            <a:latin typeface="Cambria Math" panose="02040503050406030204" pitchFamily="18" charset="0"/>
                                            <a:ea typeface="Hiragino Kaku Gothic ProN W3" panose="020B0300000000000000" pitchFamily="34" charset="-128"/>
                                          </a:rPr>
                                          <m:t>𝑦</m:t>
                                        </m:r>
                                      </m:e>
                                      <m:sub>
                                        <m:r>
                                          <a:rPr lang="en-US" altLang="ja-JP" b="0" i="1" smtClean="0">
                                            <a:latin typeface="Cambria Math" panose="02040503050406030204" pitchFamily="18" charset="0"/>
                                            <a:ea typeface="Hiragino Kaku Gothic ProN W3" panose="020B0300000000000000" pitchFamily="34" charset="-128"/>
                                          </a:rPr>
                                          <m:t>𝑘</m:t>
                                        </m:r>
                                      </m:sub>
                                      <m:sup>
                                        <m:r>
                                          <a:rPr lang="en-US" altLang="ja-JP" b="0" i="1" smtClean="0">
                                            <a:latin typeface="Cambria Math" panose="02040503050406030204" pitchFamily="18" charset="0"/>
                                            <a:ea typeface="Hiragino Kaku Gothic ProN W3" panose="020B0300000000000000" pitchFamily="34" charset="-128"/>
                                          </a:rPr>
                                          <m:t>2</m:t>
                                        </m:r>
                                      </m:sup>
                                    </m:sSubSup>
                                  </m:e>
                                </m:nary>
                              </m:e>
                            </m:rad>
                          </m:den>
                        </m:f>
                      </m:e>
                    </m:func>
                  </m:oMath>
                </a14:m>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p:txBody>
          </p:sp>
        </mc:Choice>
        <mc:Fallback>
          <p:sp>
            <p:nvSpPr>
              <p:cNvPr id="5" name="コンテンツ プレースホルダー 2">
                <a:extLst>
                  <a:ext uri="{FF2B5EF4-FFF2-40B4-BE49-F238E27FC236}">
                    <a16:creationId xmlns:a16="http://schemas.microsoft.com/office/drawing/2014/main" id="{B040927F-1E6A-C26C-3C46-978E4552B438}"/>
                  </a:ext>
                </a:extLst>
              </p:cNvPr>
              <p:cNvSpPr txBox="1">
                <a:spLocks noRot="1" noChangeAspect="1" noMove="1" noResize="1" noEditPoints="1" noAdjustHandles="1" noChangeArrowheads="1" noChangeShapeType="1" noTextEdit="1"/>
              </p:cNvSpPr>
              <p:nvPr/>
            </p:nvSpPr>
            <p:spPr>
              <a:xfrm>
                <a:off x="576043" y="1432140"/>
                <a:ext cx="11039913" cy="5120640"/>
              </a:xfrm>
              <a:prstGeom prst="rect">
                <a:avLst/>
              </a:prstGeom>
              <a:blipFill>
                <a:blip r:embed="rId2"/>
                <a:stretch>
                  <a:fillRect l="-460" t="-990" r="-575" b="-4950"/>
                </a:stretch>
              </a:blipFill>
            </p:spPr>
            <p:txBody>
              <a:bodyPr/>
              <a:lstStyle/>
              <a:p>
                <a:r>
                  <a:rPr lang="ja-JP" altLang="en-US">
                    <a:noFill/>
                  </a:rPr>
                  <a:t> </a:t>
                </a:r>
              </a:p>
            </p:txBody>
          </p:sp>
        </mc:Fallback>
      </mc:AlternateContent>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sp>
        <p:nvSpPr>
          <p:cNvPr id="2" name="スライド番号プレースホルダー 1">
            <a:extLst>
              <a:ext uri="{FF2B5EF4-FFF2-40B4-BE49-F238E27FC236}">
                <a16:creationId xmlns:a16="http://schemas.microsoft.com/office/drawing/2014/main" id="{1BFA69F4-E6EB-B71A-14E2-CCBF05DE9299}"/>
              </a:ext>
            </a:extLst>
          </p:cNvPr>
          <p:cNvSpPr>
            <a:spLocks noGrp="1"/>
          </p:cNvSpPr>
          <p:nvPr>
            <p:ph type="sldNum" sz="quarter" idx="12"/>
          </p:nvPr>
        </p:nvSpPr>
        <p:spPr/>
        <p:txBody>
          <a:bodyPr/>
          <a:lstStyle/>
          <a:p>
            <a:fld id="{2E72E7BF-67A1-9A45-B859-E63ACEF18531}" type="slidenum">
              <a:rPr kumimoji="1" lang="ja-JP" altLang="en-US" smtClean="0"/>
              <a:t>16</a:t>
            </a:fld>
            <a:endParaRPr kumimoji="1" lang="ja-JP" altLang="en-US"/>
          </a:p>
        </p:txBody>
      </p:sp>
    </p:spTree>
    <p:extLst>
      <p:ext uri="{BB962C8B-B14F-4D97-AF65-F5344CB8AC3E}">
        <p14:creationId xmlns:p14="http://schemas.microsoft.com/office/powerpoint/2010/main" val="112600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3" name="図 2">
            <a:extLst>
              <a:ext uri="{FF2B5EF4-FFF2-40B4-BE49-F238E27FC236}">
                <a16:creationId xmlns:a16="http://schemas.microsoft.com/office/drawing/2014/main" id="{9274B588-7F42-086F-3F95-542F3D334505}"/>
              </a:ext>
            </a:extLst>
          </p:cNvPr>
          <p:cNvPicPr>
            <a:picLocks noChangeAspect="1"/>
          </p:cNvPicPr>
          <p:nvPr/>
        </p:nvPicPr>
        <p:blipFill>
          <a:blip r:embed="rId2"/>
          <a:stretch>
            <a:fillRect/>
          </a:stretch>
        </p:blipFill>
        <p:spPr>
          <a:xfrm>
            <a:off x="971363" y="4522180"/>
            <a:ext cx="1356018" cy="1356018"/>
          </a:xfrm>
          <a:prstGeom prst="rect">
            <a:avLst/>
          </a:prstGeom>
        </p:spPr>
      </p:pic>
      <p:pic>
        <p:nvPicPr>
          <p:cNvPr id="10" name="図 9">
            <a:extLst>
              <a:ext uri="{FF2B5EF4-FFF2-40B4-BE49-F238E27FC236}">
                <a16:creationId xmlns:a16="http://schemas.microsoft.com/office/drawing/2014/main" id="{86BE9025-60EC-2D5E-5C37-EB0B35847FE2}"/>
              </a:ext>
            </a:extLst>
          </p:cNvPr>
          <p:cNvPicPr>
            <a:picLocks noChangeAspect="1"/>
          </p:cNvPicPr>
          <p:nvPr/>
        </p:nvPicPr>
        <p:blipFill>
          <a:blip r:embed="rId3"/>
          <a:stretch>
            <a:fillRect/>
          </a:stretch>
        </p:blipFill>
        <p:spPr>
          <a:xfrm>
            <a:off x="4208184" y="4526432"/>
            <a:ext cx="1350361" cy="1350361"/>
          </a:xfrm>
          <a:prstGeom prst="rect">
            <a:avLst/>
          </a:prstGeom>
        </p:spPr>
      </p:pic>
      <p:sp>
        <p:nvSpPr>
          <p:cNvPr id="11" name="正方形/長方形 10">
            <a:extLst>
              <a:ext uri="{FF2B5EF4-FFF2-40B4-BE49-F238E27FC236}">
                <a16:creationId xmlns:a16="http://schemas.microsoft.com/office/drawing/2014/main" id="{75F94F86-A7D6-3584-3150-27EC6D7C9316}"/>
              </a:ext>
            </a:extLst>
          </p:cNvPr>
          <p:cNvSpPr/>
          <p:nvPr/>
        </p:nvSpPr>
        <p:spPr>
          <a:xfrm>
            <a:off x="2583350" y="4522179"/>
            <a:ext cx="1339852" cy="1350361"/>
          </a:xfrm>
          <a:prstGeom prst="rect">
            <a:avLst/>
          </a:prstGeom>
          <a:solidFill>
            <a:srgbClr val="F384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6B648E0B-48B1-D7AB-440C-808C4091D4A6}"/>
              </a:ext>
            </a:extLst>
          </p:cNvPr>
          <p:cNvPicPr>
            <a:picLocks noChangeAspect="1"/>
          </p:cNvPicPr>
          <p:nvPr/>
        </p:nvPicPr>
        <p:blipFill>
          <a:blip r:embed="rId4"/>
          <a:stretch>
            <a:fillRect/>
          </a:stretch>
        </p:blipFill>
        <p:spPr>
          <a:xfrm>
            <a:off x="998046" y="1383589"/>
            <a:ext cx="1339850" cy="1339850"/>
          </a:xfrm>
          <a:prstGeom prst="rect">
            <a:avLst/>
          </a:prstGeom>
        </p:spPr>
      </p:pic>
      <p:pic>
        <p:nvPicPr>
          <p:cNvPr id="13" name="図 12">
            <a:extLst>
              <a:ext uri="{FF2B5EF4-FFF2-40B4-BE49-F238E27FC236}">
                <a16:creationId xmlns:a16="http://schemas.microsoft.com/office/drawing/2014/main" id="{0936C426-E3C7-7EC9-1543-FD85EC660F18}"/>
              </a:ext>
            </a:extLst>
          </p:cNvPr>
          <p:cNvPicPr>
            <a:picLocks noChangeAspect="1"/>
          </p:cNvPicPr>
          <p:nvPr/>
        </p:nvPicPr>
        <p:blipFill>
          <a:blip r:embed="rId5"/>
          <a:stretch>
            <a:fillRect/>
          </a:stretch>
        </p:blipFill>
        <p:spPr>
          <a:xfrm>
            <a:off x="2593866" y="1383588"/>
            <a:ext cx="1339849" cy="1339849"/>
          </a:xfrm>
          <a:prstGeom prst="rect">
            <a:avLst/>
          </a:prstGeom>
        </p:spPr>
      </p:pic>
      <p:pic>
        <p:nvPicPr>
          <p:cNvPr id="14" name="図 13">
            <a:extLst>
              <a:ext uri="{FF2B5EF4-FFF2-40B4-BE49-F238E27FC236}">
                <a16:creationId xmlns:a16="http://schemas.microsoft.com/office/drawing/2014/main" id="{4A15F863-B752-A86B-55CA-DF89DAB8E57F}"/>
              </a:ext>
            </a:extLst>
          </p:cNvPr>
          <p:cNvPicPr>
            <a:picLocks noChangeAspect="1"/>
          </p:cNvPicPr>
          <p:nvPr/>
        </p:nvPicPr>
        <p:blipFill>
          <a:blip r:embed="rId6"/>
          <a:stretch>
            <a:fillRect/>
          </a:stretch>
        </p:blipFill>
        <p:spPr>
          <a:xfrm>
            <a:off x="4189684" y="1393440"/>
            <a:ext cx="1339849" cy="1339849"/>
          </a:xfrm>
          <a:prstGeom prst="rect">
            <a:avLst/>
          </a:prstGeom>
        </p:spPr>
      </p:pic>
      <p:pic>
        <p:nvPicPr>
          <p:cNvPr id="15" name="図 14">
            <a:extLst>
              <a:ext uri="{FF2B5EF4-FFF2-40B4-BE49-F238E27FC236}">
                <a16:creationId xmlns:a16="http://schemas.microsoft.com/office/drawing/2014/main" id="{2A1E1566-3D7F-1AC7-9AAB-1211475A0D3D}"/>
              </a:ext>
            </a:extLst>
          </p:cNvPr>
          <p:cNvPicPr>
            <a:picLocks noChangeAspect="1"/>
          </p:cNvPicPr>
          <p:nvPr/>
        </p:nvPicPr>
        <p:blipFill>
          <a:blip r:embed="rId7"/>
          <a:stretch>
            <a:fillRect/>
          </a:stretch>
        </p:blipFill>
        <p:spPr>
          <a:xfrm>
            <a:off x="998046" y="2945268"/>
            <a:ext cx="1339848" cy="1339848"/>
          </a:xfrm>
          <a:prstGeom prst="rect">
            <a:avLst/>
          </a:prstGeom>
        </p:spPr>
      </p:pic>
      <p:sp>
        <p:nvSpPr>
          <p:cNvPr id="16" name="正方形/長方形 15">
            <a:extLst>
              <a:ext uri="{FF2B5EF4-FFF2-40B4-BE49-F238E27FC236}">
                <a16:creationId xmlns:a16="http://schemas.microsoft.com/office/drawing/2014/main" id="{56773DC5-811B-9FFF-96EB-F57FBD4695E5}"/>
              </a:ext>
            </a:extLst>
          </p:cNvPr>
          <p:cNvSpPr/>
          <p:nvPr/>
        </p:nvSpPr>
        <p:spPr>
          <a:xfrm>
            <a:off x="2593863" y="2955120"/>
            <a:ext cx="1350362" cy="1329996"/>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019781EC-8620-32B5-6109-2EF6AB5770B3}"/>
              </a:ext>
            </a:extLst>
          </p:cNvPr>
          <p:cNvPicPr>
            <a:picLocks noChangeAspect="1"/>
          </p:cNvPicPr>
          <p:nvPr/>
        </p:nvPicPr>
        <p:blipFill>
          <a:blip r:embed="rId8"/>
          <a:stretch>
            <a:fillRect/>
          </a:stretch>
        </p:blipFill>
        <p:spPr>
          <a:xfrm>
            <a:off x="4218698" y="2945268"/>
            <a:ext cx="1339847" cy="1339847"/>
          </a:xfrm>
          <a:prstGeom prst="rect">
            <a:avLst/>
          </a:prstGeom>
        </p:spPr>
      </p:pic>
      <p:pic>
        <p:nvPicPr>
          <p:cNvPr id="19" name="図 18">
            <a:extLst>
              <a:ext uri="{FF2B5EF4-FFF2-40B4-BE49-F238E27FC236}">
                <a16:creationId xmlns:a16="http://schemas.microsoft.com/office/drawing/2014/main" id="{6748BDC0-C2BB-AEF4-572C-C263AC7FF174}"/>
              </a:ext>
            </a:extLst>
          </p:cNvPr>
          <p:cNvPicPr>
            <a:picLocks noChangeAspect="1"/>
          </p:cNvPicPr>
          <p:nvPr/>
        </p:nvPicPr>
        <p:blipFill>
          <a:blip r:embed="rId9"/>
          <a:stretch>
            <a:fillRect/>
          </a:stretch>
        </p:blipFill>
        <p:spPr>
          <a:xfrm>
            <a:off x="6727719" y="1383588"/>
            <a:ext cx="1339850" cy="1347092"/>
          </a:xfrm>
          <a:prstGeom prst="rect">
            <a:avLst/>
          </a:prstGeom>
        </p:spPr>
      </p:pic>
      <p:pic>
        <p:nvPicPr>
          <p:cNvPr id="21" name="図 20">
            <a:extLst>
              <a:ext uri="{FF2B5EF4-FFF2-40B4-BE49-F238E27FC236}">
                <a16:creationId xmlns:a16="http://schemas.microsoft.com/office/drawing/2014/main" id="{E43325B0-AB2E-8E4D-AFC2-DCA40CD6B437}"/>
              </a:ext>
            </a:extLst>
          </p:cNvPr>
          <p:cNvPicPr>
            <a:picLocks noChangeAspect="1"/>
          </p:cNvPicPr>
          <p:nvPr/>
        </p:nvPicPr>
        <p:blipFill>
          <a:blip r:embed="rId10"/>
          <a:stretch>
            <a:fillRect/>
          </a:stretch>
        </p:blipFill>
        <p:spPr>
          <a:xfrm>
            <a:off x="8323536" y="1379076"/>
            <a:ext cx="1339849" cy="1339849"/>
          </a:xfrm>
          <a:prstGeom prst="rect">
            <a:avLst/>
          </a:prstGeom>
        </p:spPr>
      </p:pic>
      <p:pic>
        <p:nvPicPr>
          <p:cNvPr id="23" name="図 22">
            <a:extLst>
              <a:ext uri="{FF2B5EF4-FFF2-40B4-BE49-F238E27FC236}">
                <a16:creationId xmlns:a16="http://schemas.microsoft.com/office/drawing/2014/main" id="{01A3E369-26BB-FCD7-740A-61CD847D9C92}"/>
              </a:ext>
            </a:extLst>
          </p:cNvPr>
          <p:cNvPicPr>
            <a:picLocks noChangeAspect="1"/>
          </p:cNvPicPr>
          <p:nvPr/>
        </p:nvPicPr>
        <p:blipFill>
          <a:blip r:embed="rId11"/>
          <a:stretch>
            <a:fillRect/>
          </a:stretch>
        </p:blipFill>
        <p:spPr>
          <a:xfrm>
            <a:off x="9919352" y="1393440"/>
            <a:ext cx="1339848" cy="1339848"/>
          </a:xfrm>
          <a:prstGeom prst="rect">
            <a:avLst/>
          </a:prstGeom>
        </p:spPr>
      </p:pic>
      <p:pic>
        <p:nvPicPr>
          <p:cNvPr id="25" name="図 24">
            <a:extLst>
              <a:ext uri="{FF2B5EF4-FFF2-40B4-BE49-F238E27FC236}">
                <a16:creationId xmlns:a16="http://schemas.microsoft.com/office/drawing/2014/main" id="{C81CB563-CA33-4966-4887-A794768129CC}"/>
              </a:ext>
            </a:extLst>
          </p:cNvPr>
          <p:cNvPicPr>
            <a:picLocks noChangeAspect="1"/>
          </p:cNvPicPr>
          <p:nvPr/>
        </p:nvPicPr>
        <p:blipFill>
          <a:blip r:embed="rId12"/>
          <a:stretch>
            <a:fillRect/>
          </a:stretch>
        </p:blipFill>
        <p:spPr>
          <a:xfrm>
            <a:off x="6727719" y="2945268"/>
            <a:ext cx="1339847" cy="1339847"/>
          </a:xfrm>
          <a:prstGeom prst="rect">
            <a:avLst/>
          </a:prstGeom>
        </p:spPr>
      </p:pic>
      <p:pic>
        <p:nvPicPr>
          <p:cNvPr id="27" name="図 26">
            <a:extLst>
              <a:ext uri="{FF2B5EF4-FFF2-40B4-BE49-F238E27FC236}">
                <a16:creationId xmlns:a16="http://schemas.microsoft.com/office/drawing/2014/main" id="{A0D18E11-4990-240F-EC54-F01974035BA3}"/>
              </a:ext>
            </a:extLst>
          </p:cNvPr>
          <p:cNvPicPr>
            <a:picLocks noChangeAspect="1"/>
          </p:cNvPicPr>
          <p:nvPr/>
        </p:nvPicPr>
        <p:blipFill>
          <a:blip r:embed="rId13"/>
          <a:stretch>
            <a:fillRect/>
          </a:stretch>
        </p:blipFill>
        <p:spPr>
          <a:xfrm>
            <a:off x="8323534" y="2945268"/>
            <a:ext cx="1339847" cy="1339847"/>
          </a:xfrm>
          <a:prstGeom prst="rect">
            <a:avLst/>
          </a:prstGeom>
        </p:spPr>
      </p:pic>
      <p:pic>
        <p:nvPicPr>
          <p:cNvPr id="29" name="図 28">
            <a:extLst>
              <a:ext uri="{FF2B5EF4-FFF2-40B4-BE49-F238E27FC236}">
                <a16:creationId xmlns:a16="http://schemas.microsoft.com/office/drawing/2014/main" id="{F4562CCE-03BB-38E3-6BF0-7ED895E964B1}"/>
              </a:ext>
            </a:extLst>
          </p:cNvPr>
          <p:cNvPicPr>
            <a:picLocks noChangeAspect="1"/>
          </p:cNvPicPr>
          <p:nvPr/>
        </p:nvPicPr>
        <p:blipFill>
          <a:blip r:embed="rId14"/>
          <a:stretch>
            <a:fillRect/>
          </a:stretch>
        </p:blipFill>
        <p:spPr>
          <a:xfrm>
            <a:off x="9919349" y="2936790"/>
            <a:ext cx="1339846" cy="1339846"/>
          </a:xfrm>
          <a:prstGeom prst="rect">
            <a:avLst/>
          </a:prstGeom>
        </p:spPr>
      </p:pic>
      <p:pic>
        <p:nvPicPr>
          <p:cNvPr id="31" name="図 30">
            <a:extLst>
              <a:ext uri="{FF2B5EF4-FFF2-40B4-BE49-F238E27FC236}">
                <a16:creationId xmlns:a16="http://schemas.microsoft.com/office/drawing/2014/main" id="{10A078C7-6075-89CB-4301-476665008E3B}"/>
              </a:ext>
            </a:extLst>
          </p:cNvPr>
          <p:cNvPicPr>
            <a:picLocks noChangeAspect="1"/>
          </p:cNvPicPr>
          <p:nvPr/>
        </p:nvPicPr>
        <p:blipFill>
          <a:blip r:embed="rId15"/>
          <a:stretch>
            <a:fillRect/>
          </a:stretch>
        </p:blipFill>
        <p:spPr>
          <a:xfrm>
            <a:off x="6727719" y="4522179"/>
            <a:ext cx="1339847" cy="1339847"/>
          </a:xfrm>
          <a:prstGeom prst="rect">
            <a:avLst/>
          </a:prstGeom>
        </p:spPr>
      </p:pic>
      <p:pic>
        <p:nvPicPr>
          <p:cNvPr id="33" name="図 32">
            <a:extLst>
              <a:ext uri="{FF2B5EF4-FFF2-40B4-BE49-F238E27FC236}">
                <a16:creationId xmlns:a16="http://schemas.microsoft.com/office/drawing/2014/main" id="{A405D32D-7580-872C-DBB4-E84571D3C094}"/>
              </a:ext>
            </a:extLst>
          </p:cNvPr>
          <p:cNvPicPr>
            <a:picLocks noChangeAspect="1"/>
          </p:cNvPicPr>
          <p:nvPr/>
        </p:nvPicPr>
        <p:blipFill>
          <a:blip r:embed="rId16"/>
          <a:stretch>
            <a:fillRect/>
          </a:stretch>
        </p:blipFill>
        <p:spPr>
          <a:xfrm>
            <a:off x="8323534" y="4522178"/>
            <a:ext cx="1339847" cy="1339847"/>
          </a:xfrm>
          <a:prstGeom prst="rect">
            <a:avLst/>
          </a:prstGeom>
        </p:spPr>
      </p:pic>
      <p:pic>
        <p:nvPicPr>
          <p:cNvPr id="35" name="図 34">
            <a:extLst>
              <a:ext uri="{FF2B5EF4-FFF2-40B4-BE49-F238E27FC236}">
                <a16:creationId xmlns:a16="http://schemas.microsoft.com/office/drawing/2014/main" id="{B32FA087-FBC8-BB6C-68B8-E993A3B6EE15}"/>
              </a:ext>
            </a:extLst>
          </p:cNvPr>
          <p:cNvPicPr>
            <a:picLocks noChangeAspect="1"/>
          </p:cNvPicPr>
          <p:nvPr/>
        </p:nvPicPr>
        <p:blipFill>
          <a:blip r:embed="rId17"/>
          <a:stretch>
            <a:fillRect/>
          </a:stretch>
        </p:blipFill>
        <p:spPr>
          <a:xfrm>
            <a:off x="9919349" y="4522178"/>
            <a:ext cx="1339846" cy="1339846"/>
          </a:xfrm>
          <a:prstGeom prst="rect">
            <a:avLst/>
          </a:prstGeom>
        </p:spPr>
      </p:pic>
      <p:sp>
        <p:nvSpPr>
          <p:cNvPr id="36" name="テキスト ボックス 35">
            <a:extLst>
              <a:ext uri="{FF2B5EF4-FFF2-40B4-BE49-F238E27FC236}">
                <a16:creationId xmlns:a16="http://schemas.microsoft.com/office/drawing/2014/main" id="{25A0FBB8-1177-EFAB-7608-7DD5E04D9FCC}"/>
              </a:ext>
            </a:extLst>
          </p:cNvPr>
          <p:cNvSpPr txBox="1"/>
          <p:nvPr/>
        </p:nvSpPr>
        <p:spPr>
          <a:xfrm>
            <a:off x="2583350" y="6405438"/>
            <a:ext cx="1339850" cy="307777"/>
          </a:xfrm>
          <a:prstGeom prst="rect">
            <a:avLst/>
          </a:prstGeom>
          <a:noFill/>
        </p:spPr>
        <p:txBody>
          <a:bodyPr wrap="square" rtlCol="0">
            <a:spAutoFit/>
          </a:bodyPr>
          <a:lstStyle/>
          <a:p>
            <a:pPr algn="ctr"/>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MAQUIA</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sp>
        <p:nvSpPr>
          <p:cNvPr id="37" name="テキスト ボックス 36">
            <a:extLst>
              <a:ext uri="{FF2B5EF4-FFF2-40B4-BE49-F238E27FC236}">
                <a16:creationId xmlns:a16="http://schemas.microsoft.com/office/drawing/2014/main" id="{10D4A8BF-F28A-4E9F-11B4-A8C8E74EC2AD}"/>
              </a:ext>
            </a:extLst>
          </p:cNvPr>
          <p:cNvSpPr txBox="1"/>
          <p:nvPr/>
        </p:nvSpPr>
        <p:spPr>
          <a:xfrm>
            <a:off x="8067566" y="6395585"/>
            <a:ext cx="1851783" cy="307777"/>
          </a:xfrm>
          <a:prstGeom prst="rect">
            <a:avLst/>
          </a:prstGeom>
          <a:noFill/>
        </p:spPr>
        <p:txBody>
          <a:bodyPr wrap="square" rtlCol="0">
            <a:spAutoFit/>
          </a:bodyPr>
          <a:lstStyle/>
          <a:p>
            <a:pPr algn="ctr"/>
            <a:r>
              <a:rPr kumimoji="1" lang="en-US" altLang="ja-JP" sz="1400" dirty="0" err="1">
                <a:solidFill>
                  <a:schemeClr val="tx2"/>
                </a:solidFill>
                <a:latin typeface="Hiragino Kaku Gothic ProN W3" panose="020B0300000000000000" pitchFamily="34" charset="-128"/>
                <a:ea typeface="Hiragino Kaku Gothic ProN W3" panose="020B0300000000000000" pitchFamily="34" charset="-128"/>
              </a:rPr>
              <a:t>popteen</a:t>
            </a:r>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 Media</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sp>
        <p:nvSpPr>
          <p:cNvPr id="38" name="スライド番号プレースホルダー 37">
            <a:extLst>
              <a:ext uri="{FF2B5EF4-FFF2-40B4-BE49-F238E27FC236}">
                <a16:creationId xmlns:a16="http://schemas.microsoft.com/office/drawing/2014/main" id="{4460B4A3-5D70-F51A-B468-D0AD1493A95E}"/>
              </a:ext>
            </a:extLst>
          </p:cNvPr>
          <p:cNvSpPr>
            <a:spLocks noGrp="1"/>
          </p:cNvSpPr>
          <p:nvPr>
            <p:ph type="sldNum" sz="quarter" idx="12"/>
          </p:nvPr>
        </p:nvSpPr>
        <p:spPr/>
        <p:txBody>
          <a:bodyPr/>
          <a:lstStyle/>
          <a:p>
            <a:fld id="{2E72E7BF-67A1-9A45-B859-E63ACEF18531}" type="slidenum">
              <a:rPr kumimoji="1" lang="ja-JP" altLang="en-US" smtClean="0"/>
              <a:t>17</a:t>
            </a:fld>
            <a:endParaRPr kumimoji="1" lang="ja-JP" altLang="en-US"/>
          </a:p>
        </p:txBody>
      </p:sp>
      <p:sp>
        <p:nvSpPr>
          <p:cNvPr id="39" name="テキスト ボックス 38">
            <a:extLst>
              <a:ext uri="{FF2B5EF4-FFF2-40B4-BE49-F238E27FC236}">
                <a16:creationId xmlns:a16="http://schemas.microsoft.com/office/drawing/2014/main" id="{D0A16CB3-3FB3-3B26-B1C7-5D5A149751BA}"/>
              </a:ext>
            </a:extLst>
          </p:cNvPr>
          <p:cNvSpPr txBox="1"/>
          <p:nvPr/>
        </p:nvSpPr>
        <p:spPr>
          <a:xfrm>
            <a:off x="971363" y="6048573"/>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元の顔画像</a:t>
            </a:r>
          </a:p>
        </p:txBody>
      </p:sp>
      <p:sp>
        <p:nvSpPr>
          <p:cNvPr id="40" name="テキスト ボックス 39">
            <a:extLst>
              <a:ext uri="{FF2B5EF4-FFF2-40B4-BE49-F238E27FC236}">
                <a16:creationId xmlns:a16="http://schemas.microsoft.com/office/drawing/2014/main" id="{4FB3D795-A9D7-9202-690E-9A086B7FA3DE}"/>
              </a:ext>
            </a:extLst>
          </p:cNvPr>
          <p:cNvSpPr txBox="1"/>
          <p:nvPr/>
        </p:nvSpPr>
        <p:spPr>
          <a:xfrm>
            <a:off x="2583350" y="6050136"/>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元のリップカラー</a:t>
            </a:r>
          </a:p>
        </p:txBody>
      </p:sp>
      <p:sp>
        <p:nvSpPr>
          <p:cNvPr id="41" name="テキスト ボックス 40">
            <a:extLst>
              <a:ext uri="{FF2B5EF4-FFF2-40B4-BE49-F238E27FC236}">
                <a16:creationId xmlns:a16="http://schemas.microsoft.com/office/drawing/2014/main" id="{C8510CD0-B80F-B55F-295B-81B961C7C002}"/>
              </a:ext>
            </a:extLst>
          </p:cNvPr>
          <p:cNvSpPr txBox="1"/>
          <p:nvPr/>
        </p:nvSpPr>
        <p:spPr>
          <a:xfrm>
            <a:off x="4189683" y="6050136"/>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推定リップカラー</a:t>
            </a:r>
          </a:p>
        </p:txBody>
      </p:sp>
      <p:sp>
        <p:nvSpPr>
          <p:cNvPr id="42" name="テキスト ボックス 41">
            <a:extLst>
              <a:ext uri="{FF2B5EF4-FFF2-40B4-BE49-F238E27FC236}">
                <a16:creationId xmlns:a16="http://schemas.microsoft.com/office/drawing/2014/main" id="{50E4251A-E91E-72CB-A51F-DF4D998E7AE7}"/>
              </a:ext>
            </a:extLst>
          </p:cNvPr>
          <p:cNvSpPr txBox="1"/>
          <p:nvPr/>
        </p:nvSpPr>
        <p:spPr>
          <a:xfrm>
            <a:off x="6651760" y="6047010"/>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元の顔画像</a:t>
            </a:r>
          </a:p>
        </p:txBody>
      </p:sp>
      <p:sp>
        <p:nvSpPr>
          <p:cNvPr id="43" name="テキスト ボックス 42">
            <a:extLst>
              <a:ext uri="{FF2B5EF4-FFF2-40B4-BE49-F238E27FC236}">
                <a16:creationId xmlns:a16="http://schemas.microsoft.com/office/drawing/2014/main" id="{F46390AA-5C72-9C0A-BCF1-7EEC9EC9F161}"/>
              </a:ext>
            </a:extLst>
          </p:cNvPr>
          <p:cNvSpPr txBox="1"/>
          <p:nvPr/>
        </p:nvSpPr>
        <p:spPr>
          <a:xfrm>
            <a:off x="8263747" y="6048573"/>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元のリップカラー</a:t>
            </a:r>
          </a:p>
        </p:txBody>
      </p:sp>
      <p:sp>
        <p:nvSpPr>
          <p:cNvPr id="44" name="テキスト ボックス 43">
            <a:extLst>
              <a:ext uri="{FF2B5EF4-FFF2-40B4-BE49-F238E27FC236}">
                <a16:creationId xmlns:a16="http://schemas.microsoft.com/office/drawing/2014/main" id="{7E57F25F-8115-25AF-E5E2-97DFB3B22357}"/>
              </a:ext>
            </a:extLst>
          </p:cNvPr>
          <p:cNvSpPr txBox="1"/>
          <p:nvPr/>
        </p:nvSpPr>
        <p:spPr>
          <a:xfrm>
            <a:off x="9870080" y="6048573"/>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推定リップカラー</a:t>
            </a:r>
          </a:p>
        </p:txBody>
      </p:sp>
    </p:spTree>
    <p:extLst>
      <p:ext uri="{BB962C8B-B14F-4D97-AF65-F5344CB8AC3E}">
        <p14:creationId xmlns:p14="http://schemas.microsoft.com/office/powerpoint/2010/main" val="235616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graphicFrame>
        <p:nvGraphicFramePr>
          <p:cNvPr id="2" name="表 1">
            <a:extLst>
              <a:ext uri="{FF2B5EF4-FFF2-40B4-BE49-F238E27FC236}">
                <a16:creationId xmlns:a16="http://schemas.microsoft.com/office/drawing/2014/main" id="{90D5215E-3A9A-D719-C57C-7087A4A25EDB}"/>
              </a:ext>
            </a:extLst>
          </p:cNvPr>
          <p:cNvGraphicFramePr>
            <a:graphicFrameLocks noGrp="1"/>
          </p:cNvGraphicFramePr>
          <p:nvPr>
            <p:extLst>
              <p:ext uri="{D42A27DB-BD31-4B8C-83A1-F6EECF244321}">
                <p14:modId xmlns:p14="http://schemas.microsoft.com/office/powerpoint/2010/main" val="3973241200"/>
              </p:ext>
            </p:extLst>
          </p:nvPr>
        </p:nvGraphicFramePr>
        <p:xfrm>
          <a:off x="423915" y="1608268"/>
          <a:ext cx="3433382" cy="4423788"/>
        </p:xfrm>
        <a:graphic>
          <a:graphicData uri="http://schemas.openxmlformats.org/drawingml/2006/table">
            <a:tbl>
              <a:tblPr firstRow="1" bandRow="1">
                <a:tableStyleId>{5C22544A-7EE6-4342-B048-85BDC9FD1C3A}</a:tableStyleId>
              </a:tblPr>
              <a:tblGrid>
                <a:gridCol w="1268251">
                  <a:extLst>
                    <a:ext uri="{9D8B030D-6E8A-4147-A177-3AD203B41FA5}">
                      <a16:colId xmlns:a16="http://schemas.microsoft.com/office/drawing/2014/main" val="11623888"/>
                    </a:ext>
                  </a:extLst>
                </a:gridCol>
                <a:gridCol w="2165131">
                  <a:extLst>
                    <a:ext uri="{9D8B030D-6E8A-4147-A177-3AD203B41FA5}">
                      <a16:colId xmlns:a16="http://schemas.microsoft.com/office/drawing/2014/main" val="296748218"/>
                    </a:ext>
                  </a:extLst>
                </a:gridCol>
              </a:tblGrid>
              <a:tr h="368649">
                <a:tc>
                  <a:txBody>
                    <a:bodyPr/>
                    <a:lstStyle/>
                    <a:p>
                      <a:r>
                        <a:rPr kumimoji="1" lang="ja-JP" altLang="en-US" b="0" i="0">
                          <a:latin typeface="Hiragino Kaku Gothic ProN W3" panose="020B0300000000000000" pitchFamily="34" charset="-128"/>
                          <a:ea typeface="Hiragino Kaku Gothic ProN W3" panose="020B0300000000000000" pitchFamily="34" charset="-128"/>
                        </a:rPr>
                        <a:t>画像</a:t>
                      </a:r>
                      <a:r>
                        <a:rPr kumimoji="1" lang="en-US" altLang="ja-JP" b="0" i="0" dirty="0">
                          <a:latin typeface="Hiragino Kaku Gothic ProN W3" panose="020B0300000000000000" pitchFamily="34" charset="-128"/>
                          <a:ea typeface="Hiragino Kaku Gothic ProN W3" panose="020B0300000000000000" pitchFamily="34" charset="-128"/>
                        </a:rPr>
                        <a:t>No.</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ja-JP" altLang="en-US" b="0" i="0">
                          <a:latin typeface="Hiragino Kaku Gothic ProN W3" panose="020B0300000000000000" pitchFamily="34" charset="-128"/>
                          <a:ea typeface="Hiragino Kaku Gothic ProN W3" panose="020B0300000000000000" pitchFamily="34" charset="-128"/>
                        </a:rPr>
                        <a:t>コサイン類似度</a:t>
                      </a:r>
                    </a:p>
                  </a:txBody>
                  <a:tcPr/>
                </a:tc>
                <a:extLst>
                  <a:ext uri="{0D108BD9-81ED-4DB2-BD59-A6C34878D82A}">
                    <a16:rowId xmlns:a16="http://schemas.microsoft.com/office/drawing/2014/main" val="1426144974"/>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0.9976192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267876382"/>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2</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0.9974068</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095762818"/>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3</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0.9974266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49947393"/>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4</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0.9922421</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138670566"/>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5</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0.9994352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129950384"/>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6</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0.9990186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216427533"/>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7</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0.9932250</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374333035"/>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8</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0.9941916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857968729"/>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9</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0.9987441</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960013491"/>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10</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0.9919938</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859881722"/>
                  </a:ext>
                </a:extLst>
              </a:tr>
              <a:tr h="368649">
                <a:tc>
                  <a:txBody>
                    <a:bodyPr/>
                    <a:lstStyle/>
                    <a:p>
                      <a:r>
                        <a:rPr kumimoji="1" lang="ja-JP" altLang="en-US" b="0" i="0">
                          <a:highlight>
                            <a:srgbClr val="FFFF00"/>
                          </a:highlight>
                          <a:latin typeface="Hiragino Kaku Gothic ProN W3" panose="020B0300000000000000" pitchFamily="34" charset="-128"/>
                          <a:ea typeface="Hiragino Kaku Gothic ProN W3" panose="020B0300000000000000" pitchFamily="34" charset="-128"/>
                        </a:rPr>
                        <a:t>平均</a:t>
                      </a:r>
                    </a:p>
                  </a:txBody>
                  <a:tcPr/>
                </a:tc>
                <a:tc>
                  <a:txBody>
                    <a:bodyPr/>
                    <a:lstStyle/>
                    <a:p>
                      <a:r>
                        <a:rPr kumimoji="1" lang="en-US" altLang="ja-JP" b="0" i="0" dirty="0">
                          <a:highlight>
                            <a:srgbClr val="FFFF00"/>
                          </a:highlight>
                          <a:latin typeface="Hiragino Kaku Gothic ProN W3" panose="020B0300000000000000" pitchFamily="34" charset="-128"/>
                          <a:ea typeface="Hiragino Kaku Gothic ProN W3" panose="020B0300000000000000" pitchFamily="34" charset="-128"/>
                        </a:rPr>
                        <a:t>0.9961303</a:t>
                      </a:r>
                      <a:endParaRPr kumimoji="1" lang="ja-JP" altLang="en-US" b="0" i="0">
                        <a:highlight>
                          <a:srgbClr val="FFFF00"/>
                        </a:highlight>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901931170"/>
                  </a:ext>
                </a:extLst>
              </a:tr>
            </a:tbl>
          </a:graphicData>
        </a:graphic>
      </p:graphicFrame>
      <p:graphicFrame>
        <p:nvGraphicFramePr>
          <p:cNvPr id="3" name="表 2">
            <a:extLst>
              <a:ext uri="{FF2B5EF4-FFF2-40B4-BE49-F238E27FC236}">
                <a16:creationId xmlns:a16="http://schemas.microsoft.com/office/drawing/2014/main" id="{F6801BBB-3D47-7631-BD47-4A9BE94C25E8}"/>
              </a:ext>
            </a:extLst>
          </p:cNvPr>
          <p:cNvGraphicFramePr>
            <a:graphicFrameLocks noGrp="1"/>
          </p:cNvGraphicFramePr>
          <p:nvPr>
            <p:extLst>
              <p:ext uri="{D42A27DB-BD31-4B8C-83A1-F6EECF244321}">
                <p14:modId xmlns:p14="http://schemas.microsoft.com/office/powerpoint/2010/main" val="2613890171"/>
              </p:ext>
            </p:extLst>
          </p:nvPr>
        </p:nvGraphicFramePr>
        <p:xfrm>
          <a:off x="4134277" y="1602721"/>
          <a:ext cx="3433382" cy="4429331"/>
        </p:xfrm>
        <a:graphic>
          <a:graphicData uri="http://schemas.openxmlformats.org/drawingml/2006/table">
            <a:tbl>
              <a:tblPr firstRow="1" bandRow="1">
                <a:tableStyleId>{5C22544A-7EE6-4342-B048-85BDC9FD1C3A}</a:tableStyleId>
              </a:tblPr>
              <a:tblGrid>
                <a:gridCol w="1131406">
                  <a:extLst>
                    <a:ext uri="{9D8B030D-6E8A-4147-A177-3AD203B41FA5}">
                      <a16:colId xmlns:a16="http://schemas.microsoft.com/office/drawing/2014/main" val="11623888"/>
                    </a:ext>
                  </a:extLst>
                </a:gridCol>
                <a:gridCol w="2301976">
                  <a:extLst>
                    <a:ext uri="{9D8B030D-6E8A-4147-A177-3AD203B41FA5}">
                      <a16:colId xmlns:a16="http://schemas.microsoft.com/office/drawing/2014/main" val="296748218"/>
                    </a:ext>
                  </a:extLst>
                </a:gridCol>
              </a:tblGrid>
              <a:tr h="373224">
                <a:tc>
                  <a:txBody>
                    <a:bodyPr/>
                    <a:lstStyle/>
                    <a:p>
                      <a:r>
                        <a:rPr kumimoji="1" lang="ja-JP" altLang="en-US" b="0" i="0">
                          <a:latin typeface="Hiragino Kaku Gothic ProN W3" panose="020B0300000000000000" pitchFamily="34" charset="-128"/>
                          <a:ea typeface="Hiragino Kaku Gothic ProN W3" panose="020B0300000000000000" pitchFamily="34" charset="-128"/>
                        </a:rPr>
                        <a:t>画像</a:t>
                      </a:r>
                      <a:r>
                        <a:rPr kumimoji="1" lang="en-US" altLang="ja-JP" b="0" i="0" dirty="0">
                          <a:latin typeface="Hiragino Kaku Gothic ProN W3" panose="020B0300000000000000" pitchFamily="34" charset="-128"/>
                          <a:ea typeface="Hiragino Kaku Gothic ProN W3" panose="020B0300000000000000" pitchFamily="34" charset="-128"/>
                        </a:rPr>
                        <a:t>No.</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ja-JP" altLang="en-US" b="0" i="0">
                          <a:latin typeface="Hiragino Kaku Gothic ProN W3" panose="020B0300000000000000" pitchFamily="34" charset="-128"/>
                          <a:ea typeface="Hiragino Kaku Gothic ProN W3" panose="020B0300000000000000" pitchFamily="34" charset="-128"/>
                        </a:rPr>
                        <a:t>コサイン類似度</a:t>
                      </a:r>
                    </a:p>
                  </a:txBody>
                  <a:tcPr/>
                </a:tc>
                <a:extLst>
                  <a:ext uri="{0D108BD9-81ED-4DB2-BD59-A6C34878D82A}">
                    <a16:rowId xmlns:a16="http://schemas.microsoft.com/office/drawing/2014/main" val="1426144974"/>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0.9995779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267876382"/>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2</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0.9959962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095762818"/>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3</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0.9952977</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49947393"/>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4</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0.9967429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138670566"/>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5</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0.9986452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129950384"/>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6</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0.9956989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216427533"/>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7</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0.9996078</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374333035"/>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8</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0.9970303</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857968729"/>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9</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0.9970796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960013491"/>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10</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0.9990282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859881722"/>
                  </a:ext>
                </a:extLst>
              </a:tr>
              <a:tr h="368737">
                <a:tc>
                  <a:txBody>
                    <a:bodyPr/>
                    <a:lstStyle/>
                    <a:p>
                      <a:r>
                        <a:rPr kumimoji="1" lang="ja-JP" altLang="en-US" b="0" i="0">
                          <a:highlight>
                            <a:srgbClr val="FFFF00"/>
                          </a:highlight>
                          <a:latin typeface="Hiragino Kaku Gothic ProN W3" panose="020B0300000000000000" pitchFamily="34" charset="-128"/>
                          <a:ea typeface="Hiragino Kaku Gothic ProN W3" panose="020B0300000000000000" pitchFamily="34" charset="-128"/>
                        </a:rPr>
                        <a:t>平均</a:t>
                      </a:r>
                    </a:p>
                  </a:txBody>
                  <a:tcPr/>
                </a:tc>
                <a:tc>
                  <a:txBody>
                    <a:bodyPr/>
                    <a:lstStyle/>
                    <a:p>
                      <a:r>
                        <a:rPr kumimoji="1" lang="en-US" altLang="ja-JP" b="0" i="0" dirty="0">
                          <a:highlight>
                            <a:srgbClr val="FFFF00"/>
                          </a:highlight>
                          <a:latin typeface="Hiragino Kaku Gothic ProN W3" panose="020B0300000000000000" pitchFamily="34" charset="-128"/>
                          <a:ea typeface="Hiragino Kaku Gothic ProN W3" panose="020B0300000000000000" pitchFamily="34" charset="-128"/>
                        </a:rPr>
                        <a:t>0.9981204</a:t>
                      </a:r>
                      <a:endParaRPr kumimoji="1" lang="ja-JP" altLang="en-US" b="0" i="0">
                        <a:highlight>
                          <a:srgbClr val="FFFF00"/>
                        </a:highlight>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901931170"/>
                  </a:ext>
                </a:extLst>
              </a:tr>
            </a:tbl>
          </a:graphicData>
        </a:graphic>
      </p:graphicFrame>
      <p:sp>
        <p:nvSpPr>
          <p:cNvPr id="4" name="テキスト ボックス 3">
            <a:extLst>
              <a:ext uri="{FF2B5EF4-FFF2-40B4-BE49-F238E27FC236}">
                <a16:creationId xmlns:a16="http://schemas.microsoft.com/office/drawing/2014/main" id="{B500D5B0-D28F-B24C-AB25-D9A9BF8D199A}"/>
              </a:ext>
            </a:extLst>
          </p:cNvPr>
          <p:cNvSpPr txBox="1"/>
          <p:nvPr/>
        </p:nvSpPr>
        <p:spPr>
          <a:xfrm>
            <a:off x="1470681" y="6245002"/>
            <a:ext cx="1339850" cy="307777"/>
          </a:xfrm>
          <a:prstGeom prst="rect">
            <a:avLst/>
          </a:prstGeom>
          <a:noFill/>
        </p:spPr>
        <p:txBody>
          <a:bodyPr wrap="square" rtlCol="0">
            <a:spAutoFit/>
          </a:bodyPr>
          <a:lstStyle/>
          <a:p>
            <a:pPr algn="ctr"/>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MAQUIA</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sp>
        <p:nvSpPr>
          <p:cNvPr id="8" name="テキスト ボックス 7">
            <a:extLst>
              <a:ext uri="{FF2B5EF4-FFF2-40B4-BE49-F238E27FC236}">
                <a16:creationId xmlns:a16="http://schemas.microsoft.com/office/drawing/2014/main" id="{EDD2A17E-7AE4-CA18-E185-56B77A329859}"/>
              </a:ext>
            </a:extLst>
          </p:cNvPr>
          <p:cNvSpPr txBox="1"/>
          <p:nvPr/>
        </p:nvSpPr>
        <p:spPr>
          <a:xfrm>
            <a:off x="4925076" y="6245002"/>
            <a:ext cx="1851783" cy="307777"/>
          </a:xfrm>
          <a:prstGeom prst="rect">
            <a:avLst/>
          </a:prstGeom>
          <a:noFill/>
        </p:spPr>
        <p:txBody>
          <a:bodyPr wrap="square" rtlCol="0">
            <a:spAutoFit/>
          </a:bodyPr>
          <a:lstStyle/>
          <a:p>
            <a:pPr algn="ctr"/>
            <a:r>
              <a:rPr kumimoji="1" lang="en-US" altLang="ja-JP" sz="1400" dirty="0" err="1">
                <a:solidFill>
                  <a:schemeClr val="tx2"/>
                </a:solidFill>
                <a:latin typeface="Hiragino Kaku Gothic ProN W3" panose="020B0300000000000000" pitchFamily="34" charset="-128"/>
                <a:ea typeface="Hiragino Kaku Gothic ProN W3" panose="020B0300000000000000" pitchFamily="34" charset="-128"/>
              </a:rPr>
              <a:t>popteen</a:t>
            </a:r>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 Media</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sp>
        <p:nvSpPr>
          <p:cNvPr id="9" name="コンテンツ プレースホルダー 2">
            <a:extLst>
              <a:ext uri="{FF2B5EF4-FFF2-40B4-BE49-F238E27FC236}">
                <a16:creationId xmlns:a16="http://schemas.microsoft.com/office/drawing/2014/main" id="{D2CD0C29-A786-1138-772C-04C6B0CD43FF}"/>
              </a:ext>
            </a:extLst>
          </p:cNvPr>
          <p:cNvSpPr txBox="1">
            <a:spLocks/>
          </p:cNvSpPr>
          <p:nvPr/>
        </p:nvSpPr>
        <p:spPr>
          <a:xfrm>
            <a:off x="8019393" y="1584540"/>
            <a:ext cx="374896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ja-JP" kern="0">
                <a:effectLst/>
                <a:latin typeface="Hiragino Kaku Gothic ProN W3" panose="020B0300000000000000" pitchFamily="34" charset="-128"/>
                <a:ea typeface="Hiragino Kaku Gothic ProN W3" panose="020B0300000000000000" pitchFamily="34" charset="-128"/>
                <a:cs typeface="ＭＳ Ｐゴシック" panose="020B0600070205080204" pitchFamily="34" charset="-128"/>
              </a:rPr>
              <a:t>仮説とは異なり、コサイン類似度にほとんど差はなかった</a:t>
            </a:r>
            <a:endParaRPr lang="en-US" altLang="ja-JP" kern="0" dirty="0">
              <a:effectLst/>
              <a:latin typeface="Hiragino Kaku Gothic ProN W3" panose="020B0300000000000000" pitchFamily="34" charset="-128"/>
              <a:ea typeface="Hiragino Kaku Gothic ProN W3" panose="020B0300000000000000" pitchFamily="34" charset="-128"/>
              <a:cs typeface="ＭＳ Ｐゴシック" panose="020B0600070205080204" pitchFamily="34" charset="-128"/>
            </a:endParaRPr>
          </a:p>
          <a:p>
            <a:endParaRPr lang="en-US" altLang="ja-JP" kern="0" dirty="0">
              <a:latin typeface="Hiragino Kaku Gothic ProN W3" panose="020B0300000000000000" pitchFamily="34" charset="-128"/>
              <a:ea typeface="Hiragino Kaku Gothic ProN W3" panose="020B0300000000000000" pitchFamily="34" charset="-128"/>
              <a:cs typeface="ＭＳ Ｐゴシック" panose="020B0600070205080204" pitchFamily="34" charset="-128"/>
            </a:endParaRPr>
          </a:p>
          <a:p>
            <a:r>
              <a:rPr lang="ja-JP" altLang="en-US" kern="0">
                <a:effectLst/>
                <a:latin typeface="Hiragino Kaku Gothic ProN W3" panose="020B0300000000000000" pitchFamily="34" charset="-128"/>
                <a:ea typeface="Hiragino Kaku Gothic ProN W3" panose="020B0300000000000000" pitchFamily="34" charset="-128"/>
                <a:cs typeface="ＭＳ Ｐゴシック" panose="020B0600070205080204" pitchFamily="34" charset="-128"/>
              </a:rPr>
              <a:t>数値的に見ればほとんど差はないが、</a:t>
            </a:r>
            <a:r>
              <a:rPr lang="ja-JP" altLang="en-US" kern="0">
                <a:effectLst/>
                <a:latin typeface="Hiragino Kaku Gothic ProN W3" panose="020B0300000000000000" pitchFamily="34" charset="-128"/>
                <a:ea typeface="Hiragino Kaku Gothic ProN W3" panose="020B0300000000000000" pitchFamily="34" charset="-128"/>
              </a:rPr>
              <a:t>リップカラーは少しの色差でも違和感に繋がることがあるため、媒体ごとの推定の差についてはまだ検討を重ねる必要がある</a:t>
            </a:r>
            <a:endParaRPr lang="ja-JP" altLang="en-US">
              <a:latin typeface="Hiragino Kaku Gothic ProN W3" panose="020B0300000000000000" pitchFamily="34" charset="-128"/>
              <a:ea typeface="Hiragino Kaku Gothic ProN W3" panose="020B0300000000000000" pitchFamily="34" charset="-128"/>
            </a:endParaRPr>
          </a:p>
        </p:txBody>
      </p:sp>
      <p:sp>
        <p:nvSpPr>
          <p:cNvPr id="10" name="スライド番号プレースホルダー 9">
            <a:extLst>
              <a:ext uri="{FF2B5EF4-FFF2-40B4-BE49-F238E27FC236}">
                <a16:creationId xmlns:a16="http://schemas.microsoft.com/office/drawing/2014/main" id="{C194ECC2-6854-892A-E4DB-147622BA87F2}"/>
              </a:ext>
            </a:extLst>
          </p:cNvPr>
          <p:cNvSpPr>
            <a:spLocks noGrp="1"/>
          </p:cNvSpPr>
          <p:nvPr>
            <p:ph type="sldNum" sz="quarter" idx="12"/>
          </p:nvPr>
        </p:nvSpPr>
        <p:spPr/>
        <p:txBody>
          <a:bodyPr/>
          <a:lstStyle/>
          <a:p>
            <a:fld id="{2E72E7BF-67A1-9A45-B859-E63ACEF18531}" type="slidenum">
              <a:rPr kumimoji="1" lang="ja-JP" altLang="en-US" smtClean="0"/>
              <a:t>18</a:t>
            </a:fld>
            <a:endParaRPr kumimoji="1" lang="ja-JP" altLang="en-US"/>
          </a:p>
        </p:txBody>
      </p:sp>
    </p:spTree>
    <p:extLst>
      <p:ext uri="{BB962C8B-B14F-4D97-AF65-F5344CB8AC3E}">
        <p14:creationId xmlns:p14="http://schemas.microsoft.com/office/powerpoint/2010/main" val="386028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0061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今回作成した機械学習モデルが、実際にアプリケーションとして使用される場面を想定し、実験を行った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屋内の照明や屋外の自然光で、スマートフォンで撮影された顔画像</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枚を使用し、実際にリップカラーの推定を行った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実験結果</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リップカラーとしては暗すぎるような色が推定された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原因としては、学習データに使用した画像が明るく鮮やかだったのに対し、スマートフォンで撮影された画像はどうしても暗くくすんだ色味になってしまうため、推定結果も暗くなってしまったことが考えられる</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③</a:t>
            </a: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3" name="図 2">
            <a:extLst>
              <a:ext uri="{FF2B5EF4-FFF2-40B4-BE49-F238E27FC236}">
                <a16:creationId xmlns:a16="http://schemas.microsoft.com/office/drawing/2014/main" id="{F6654873-CEC0-71F7-C6AA-9A76876DAD99}"/>
              </a:ext>
            </a:extLst>
          </p:cNvPr>
          <p:cNvPicPr>
            <a:picLocks noChangeAspect="1"/>
          </p:cNvPicPr>
          <p:nvPr/>
        </p:nvPicPr>
        <p:blipFill>
          <a:blip r:embed="rId2"/>
          <a:stretch>
            <a:fillRect/>
          </a:stretch>
        </p:blipFill>
        <p:spPr>
          <a:xfrm>
            <a:off x="6572447" y="4933641"/>
            <a:ext cx="1356444" cy="1350361"/>
          </a:xfrm>
          <a:prstGeom prst="rect">
            <a:avLst/>
          </a:prstGeom>
        </p:spPr>
      </p:pic>
      <p:pic>
        <p:nvPicPr>
          <p:cNvPr id="8" name="図 7">
            <a:extLst>
              <a:ext uri="{FF2B5EF4-FFF2-40B4-BE49-F238E27FC236}">
                <a16:creationId xmlns:a16="http://schemas.microsoft.com/office/drawing/2014/main" id="{9C7D433B-32BD-3D12-9376-BD15EA883F87}"/>
              </a:ext>
            </a:extLst>
          </p:cNvPr>
          <p:cNvPicPr>
            <a:picLocks noChangeAspect="1"/>
          </p:cNvPicPr>
          <p:nvPr/>
        </p:nvPicPr>
        <p:blipFill>
          <a:blip r:embed="rId3"/>
          <a:stretch>
            <a:fillRect/>
          </a:stretch>
        </p:blipFill>
        <p:spPr>
          <a:xfrm>
            <a:off x="8149441" y="4913276"/>
            <a:ext cx="1350362" cy="1350362"/>
          </a:xfrm>
          <a:prstGeom prst="rect">
            <a:avLst/>
          </a:prstGeom>
        </p:spPr>
      </p:pic>
      <p:pic>
        <p:nvPicPr>
          <p:cNvPr id="10" name="図 9">
            <a:extLst>
              <a:ext uri="{FF2B5EF4-FFF2-40B4-BE49-F238E27FC236}">
                <a16:creationId xmlns:a16="http://schemas.microsoft.com/office/drawing/2014/main" id="{969CD60E-40C3-3662-4AFC-062BB7945F79}"/>
              </a:ext>
            </a:extLst>
          </p:cNvPr>
          <p:cNvPicPr>
            <a:picLocks noChangeAspect="1"/>
          </p:cNvPicPr>
          <p:nvPr/>
        </p:nvPicPr>
        <p:blipFill>
          <a:blip r:embed="rId4"/>
          <a:stretch>
            <a:fillRect/>
          </a:stretch>
        </p:blipFill>
        <p:spPr>
          <a:xfrm>
            <a:off x="9740810" y="4913277"/>
            <a:ext cx="1350361" cy="1350361"/>
          </a:xfrm>
          <a:prstGeom prst="rect">
            <a:avLst/>
          </a:prstGeom>
        </p:spPr>
      </p:pic>
      <p:pic>
        <p:nvPicPr>
          <p:cNvPr id="11" name="図 10">
            <a:extLst>
              <a:ext uri="{FF2B5EF4-FFF2-40B4-BE49-F238E27FC236}">
                <a16:creationId xmlns:a16="http://schemas.microsoft.com/office/drawing/2014/main" id="{5440A7FB-19EA-2FA4-3F93-77FD57BA0C42}"/>
              </a:ext>
            </a:extLst>
          </p:cNvPr>
          <p:cNvPicPr>
            <a:picLocks noChangeAspect="1"/>
          </p:cNvPicPr>
          <p:nvPr/>
        </p:nvPicPr>
        <p:blipFill>
          <a:blip r:embed="rId5"/>
          <a:stretch>
            <a:fillRect/>
          </a:stretch>
        </p:blipFill>
        <p:spPr>
          <a:xfrm>
            <a:off x="1030562" y="4958832"/>
            <a:ext cx="1339848" cy="1339848"/>
          </a:xfrm>
          <a:prstGeom prst="rect">
            <a:avLst/>
          </a:prstGeom>
        </p:spPr>
      </p:pic>
      <p:sp>
        <p:nvSpPr>
          <p:cNvPr id="12" name="正方形/長方形 11">
            <a:extLst>
              <a:ext uri="{FF2B5EF4-FFF2-40B4-BE49-F238E27FC236}">
                <a16:creationId xmlns:a16="http://schemas.microsoft.com/office/drawing/2014/main" id="{703D67BE-0051-5262-4855-13E11C600FCA}"/>
              </a:ext>
            </a:extLst>
          </p:cNvPr>
          <p:cNvSpPr/>
          <p:nvPr/>
        </p:nvSpPr>
        <p:spPr>
          <a:xfrm>
            <a:off x="2590047" y="4958831"/>
            <a:ext cx="1350362" cy="1329996"/>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1E8973BF-928C-5F4E-B46E-C31091075BDA}"/>
              </a:ext>
            </a:extLst>
          </p:cNvPr>
          <p:cNvPicPr>
            <a:picLocks noChangeAspect="1"/>
          </p:cNvPicPr>
          <p:nvPr/>
        </p:nvPicPr>
        <p:blipFill>
          <a:blip r:embed="rId6"/>
          <a:stretch>
            <a:fillRect/>
          </a:stretch>
        </p:blipFill>
        <p:spPr>
          <a:xfrm>
            <a:off x="4160046" y="4948980"/>
            <a:ext cx="1339847" cy="1339847"/>
          </a:xfrm>
          <a:prstGeom prst="rect">
            <a:avLst/>
          </a:prstGeom>
        </p:spPr>
      </p:pic>
      <p:sp>
        <p:nvSpPr>
          <p:cNvPr id="14" name="テキスト ボックス 13">
            <a:extLst>
              <a:ext uri="{FF2B5EF4-FFF2-40B4-BE49-F238E27FC236}">
                <a16:creationId xmlns:a16="http://schemas.microsoft.com/office/drawing/2014/main" id="{84D1A3D5-A31B-AB41-B3DE-801EBEECD1F0}"/>
              </a:ext>
            </a:extLst>
          </p:cNvPr>
          <p:cNvSpPr txBox="1"/>
          <p:nvPr/>
        </p:nvSpPr>
        <p:spPr>
          <a:xfrm>
            <a:off x="987536" y="6358752"/>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15" name="テキスト ボックス 14">
            <a:extLst>
              <a:ext uri="{FF2B5EF4-FFF2-40B4-BE49-F238E27FC236}">
                <a16:creationId xmlns:a16="http://schemas.microsoft.com/office/drawing/2014/main" id="{BEF0115E-6A8B-D92F-746E-390BAE36E2D3}"/>
              </a:ext>
            </a:extLst>
          </p:cNvPr>
          <p:cNvSpPr txBox="1"/>
          <p:nvPr/>
        </p:nvSpPr>
        <p:spPr>
          <a:xfrm>
            <a:off x="2530775" y="630250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16" name="テキスト ボックス 15">
            <a:extLst>
              <a:ext uri="{FF2B5EF4-FFF2-40B4-BE49-F238E27FC236}">
                <a16:creationId xmlns:a16="http://schemas.microsoft.com/office/drawing/2014/main" id="{40C20501-714A-6E09-6D3A-E23E208802CA}"/>
              </a:ext>
            </a:extLst>
          </p:cNvPr>
          <p:cNvSpPr txBox="1"/>
          <p:nvPr/>
        </p:nvSpPr>
        <p:spPr>
          <a:xfrm>
            <a:off x="4179173" y="6305931"/>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17" name="テキスト ボックス 16">
            <a:extLst>
              <a:ext uri="{FF2B5EF4-FFF2-40B4-BE49-F238E27FC236}">
                <a16:creationId xmlns:a16="http://schemas.microsoft.com/office/drawing/2014/main" id="{AE78CA22-5B58-960E-B3B3-54A6C3934DB5}"/>
              </a:ext>
            </a:extLst>
          </p:cNvPr>
          <p:cNvSpPr txBox="1"/>
          <p:nvPr/>
        </p:nvSpPr>
        <p:spPr>
          <a:xfrm>
            <a:off x="6572447" y="6358752"/>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18" name="テキスト ボックス 17">
            <a:extLst>
              <a:ext uri="{FF2B5EF4-FFF2-40B4-BE49-F238E27FC236}">
                <a16:creationId xmlns:a16="http://schemas.microsoft.com/office/drawing/2014/main" id="{09B4D266-FA41-F75F-0C91-0AAEC4C5E33D}"/>
              </a:ext>
            </a:extLst>
          </p:cNvPr>
          <p:cNvSpPr txBox="1"/>
          <p:nvPr/>
        </p:nvSpPr>
        <p:spPr>
          <a:xfrm>
            <a:off x="8115686" y="630250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19" name="テキスト ボックス 18">
            <a:extLst>
              <a:ext uri="{FF2B5EF4-FFF2-40B4-BE49-F238E27FC236}">
                <a16:creationId xmlns:a16="http://schemas.microsoft.com/office/drawing/2014/main" id="{E770BCB0-3BF4-6B88-945E-F05B1D0A02D3}"/>
              </a:ext>
            </a:extLst>
          </p:cNvPr>
          <p:cNvSpPr txBox="1"/>
          <p:nvPr/>
        </p:nvSpPr>
        <p:spPr>
          <a:xfrm>
            <a:off x="9764084" y="6305931"/>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0" name="スライド番号プレースホルダー 19">
            <a:extLst>
              <a:ext uri="{FF2B5EF4-FFF2-40B4-BE49-F238E27FC236}">
                <a16:creationId xmlns:a16="http://schemas.microsoft.com/office/drawing/2014/main" id="{B41C33EB-C901-A41B-D14C-48FBA94E6386}"/>
              </a:ext>
            </a:extLst>
          </p:cNvPr>
          <p:cNvSpPr>
            <a:spLocks noGrp="1"/>
          </p:cNvSpPr>
          <p:nvPr>
            <p:ph type="sldNum" sz="quarter" idx="12"/>
          </p:nvPr>
        </p:nvSpPr>
        <p:spPr/>
        <p:txBody>
          <a:bodyPr/>
          <a:lstStyle/>
          <a:p>
            <a:fld id="{2E72E7BF-67A1-9A45-B859-E63ACEF18531}" type="slidenum">
              <a:rPr kumimoji="1" lang="ja-JP" altLang="en-US" smtClean="0"/>
              <a:t>19</a:t>
            </a:fld>
            <a:endParaRPr kumimoji="1" lang="ja-JP" altLang="en-US"/>
          </a:p>
        </p:txBody>
      </p:sp>
    </p:spTree>
    <p:extLst>
      <p:ext uri="{BB962C8B-B14F-4D97-AF65-F5344CB8AC3E}">
        <p14:creationId xmlns:p14="http://schemas.microsoft.com/office/powerpoint/2010/main" val="214627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研究の目的と背景</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関連システム</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システムの概要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使用した技術</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実験と結果</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まとめ</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
        <p:nvSpPr>
          <p:cNvPr id="2" name="スライド番号プレースホルダー 1">
            <a:extLst>
              <a:ext uri="{FF2B5EF4-FFF2-40B4-BE49-F238E27FC236}">
                <a16:creationId xmlns:a16="http://schemas.microsoft.com/office/drawing/2014/main" id="{B89CCB8E-9E41-6773-9EFF-F6104FB03318}"/>
              </a:ext>
            </a:extLst>
          </p:cNvPr>
          <p:cNvSpPr>
            <a:spLocks noGrp="1"/>
          </p:cNvSpPr>
          <p:nvPr>
            <p:ph type="sldNum" sz="quarter" idx="12"/>
          </p:nvPr>
        </p:nvSpPr>
        <p:spPr/>
        <p:txBody>
          <a:bodyPr/>
          <a:lstStyle/>
          <a:p>
            <a:fld id="{2E72E7BF-67A1-9A45-B859-E63ACEF18531}" type="slidenum">
              <a:rPr kumimoji="1" lang="ja-JP" altLang="en-US" smtClean="0"/>
              <a:t>2</a:t>
            </a:fld>
            <a:endParaRPr kumimoji="1" lang="ja-JP" altLang="en-US"/>
          </a:p>
        </p:txBody>
      </p:sp>
    </p:spTree>
    <p:extLst>
      <p:ext uri="{BB962C8B-B14F-4D97-AF65-F5344CB8AC3E}">
        <p14:creationId xmlns:p14="http://schemas.microsoft.com/office/powerpoint/2010/main" val="267546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1112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sz="1800">
                <a:latin typeface="Hiragino Kaku Gothic ProN W3" panose="020B0300000000000000" pitchFamily="34" charset="-128"/>
                <a:ea typeface="Hiragino Kaku Gothic ProN W3" panose="020B0300000000000000" pitchFamily="34" charset="-128"/>
              </a:rPr>
              <a:t>本研究の目的</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メイクアップにおける課題</a:t>
            </a:r>
            <a:endParaRPr lang="en-US" altLang="ja-JP" dirty="0">
              <a:latin typeface="Hiragino Kaku Gothic ProN W3" panose="020B0300000000000000" pitchFamily="34" charset="-128"/>
              <a:ea typeface="Hiragino Kaku Gothic ProN W3" panose="020B0300000000000000" pitchFamily="34" charset="-128"/>
            </a:endParaRPr>
          </a:p>
          <a:p>
            <a:pPr lvl="2" fontAlgn="base"/>
            <a:r>
              <a:rPr lang="ja-JP" altLang="en-US" sz="1800">
                <a:latin typeface="Hiragino Kaku Gothic ProN W3" panose="020B0300000000000000" pitchFamily="34" charset="-128"/>
                <a:ea typeface="Hiragino Kaku Gothic ProN W3" panose="020B0300000000000000" pitchFamily="34" charset="-128"/>
              </a:rPr>
              <a:t>自分自身でそれが似合っているかどうかを客観的に判断することが難しいため、自信が持てず不安になってしまったり、どう改善したら良いのか分からない</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lvl="2" fontAlgn="base"/>
            <a:r>
              <a:rPr lang="ja-JP" altLang="en-US" sz="1800">
                <a:latin typeface="Hiragino Kaku Gothic ProN W3" panose="020B0300000000000000" pitchFamily="34" charset="-128"/>
                <a:ea typeface="Hiragino Kaku Gothic ProN W3" panose="020B0300000000000000" pitchFamily="34" charset="-128"/>
              </a:rPr>
              <a:t>顔画像から、その人に似合うリップカラーを機械学習で推定・提案するシステムを作成</a:t>
            </a:r>
            <a:endParaRPr lang="en-US" altLang="ja-JP" sz="1800" dirty="0">
              <a:latin typeface="Hiragino Kaku Gothic ProN W3" panose="020B0300000000000000" pitchFamily="34" charset="-128"/>
              <a:ea typeface="Hiragino Kaku Gothic ProN W3" panose="020B0300000000000000" pitchFamily="34" charset="-128"/>
            </a:endParaRPr>
          </a:p>
          <a:p>
            <a:pPr lvl="2" fontAlgn="base"/>
            <a:r>
              <a:rPr lang="ja-JP" altLang="en-US" sz="1800">
                <a:latin typeface="Hiragino Kaku Gothic ProN W3" panose="020B0300000000000000" pitchFamily="34" charset="-128"/>
                <a:ea typeface="Hiragino Kaku Gothic ProN W3" panose="020B0300000000000000" pitchFamily="34" charset="-128"/>
              </a:rPr>
              <a:t>メイクアップ改善の方向性を示したり、今のリップカラーが似合っているかどうかの不安解消に繋げることを目指した</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sz="1800">
                <a:latin typeface="Hiragino Kaku Gothic ProN W3" panose="020B0300000000000000" pitchFamily="34" charset="-128"/>
                <a:ea typeface="Hiragino Kaku Gothic ProN W3" panose="020B0300000000000000" pitchFamily="34" charset="-128"/>
              </a:rPr>
              <a:t>結果</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雑誌媒体に掲載されているような写真では、ある程度違和感のない推定が可能</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スマートフォンで撮影された画像では推定が上手くいかず、実際に使用するためには改善が必要</a:t>
            </a:r>
            <a:br>
              <a:rPr lang="ja-JP" altLang="en-US">
                <a:latin typeface="Hiragino Kaku Gothic ProN W3" panose="020B0300000000000000" pitchFamily="34" charset="-128"/>
                <a:ea typeface="Hiragino Kaku Gothic ProN W3" panose="020B0300000000000000" pitchFamily="34" charset="-128"/>
              </a:rPr>
            </a:b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sz="1800">
                <a:latin typeface="Hiragino Kaku Gothic ProN W3" panose="020B0300000000000000" pitchFamily="34" charset="-128"/>
                <a:ea typeface="Hiragino Kaku Gothic ProN W3" panose="020B0300000000000000" pitchFamily="34" charset="-128"/>
              </a:rPr>
              <a:t>今後の課題</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教師データの改善などによる、推定精度の向上</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被験者実験での効果の検証</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まとめ</a:t>
            </a:r>
          </a:p>
        </p:txBody>
      </p:sp>
      <p:sp>
        <p:nvSpPr>
          <p:cNvPr id="2" name="スライド番号プレースホルダー 1">
            <a:extLst>
              <a:ext uri="{FF2B5EF4-FFF2-40B4-BE49-F238E27FC236}">
                <a16:creationId xmlns:a16="http://schemas.microsoft.com/office/drawing/2014/main" id="{6C3A7275-1758-12A6-D29B-0A2FFACB4E62}"/>
              </a:ext>
            </a:extLst>
          </p:cNvPr>
          <p:cNvSpPr>
            <a:spLocks noGrp="1"/>
          </p:cNvSpPr>
          <p:nvPr>
            <p:ph type="sldNum" sz="quarter" idx="12"/>
          </p:nvPr>
        </p:nvSpPr>
        <p:spPr/>
        <p:txBody>
          <a:bodyPr/>
          <a:lstStyle/>
          <a:p>
            <a:fld id="{2E72E7BF-67A1-9A45-B859-E63ACEF18531}" type="slidenum">
              <a:rPr kumimoji="1" lang="ja-JP" altLang="en-US" smtClean="0"/>
              <a:t>20</a:t>
            </a:fld>
            <a:endParaRPr kumimoji="1" lang="ja-JP" altLang="en-US"/>
          </a:p>
        </p:txBody>
      </p:sp>
    </p:spTree>
    <p:extLst>
      <p:ext uri="{BB962C8B-B14F-4D97-AF65-F5344CB8AC3E}">
        <p14:creationId xmlns:p14="http://schemas.microsoft.com/office/powerpoint/2010/main" val="260610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060D3CE0-EAF4-5D36-4204-14ED8F61ACA0}"/>
              </a:ext>
            </a:extLst>
          </p:cNvPr>
          <p:cNvSpPr txBox="1">
            <a:spLocks/>
          </p:cNvSpPr>
          <p:nvPr/>
        </p:nvSpPr>
        <p:spPr>
          <a:xfrm>
            <a:off x="445319" y="5578575"/>
            <a:ext cx="11039913" cy="81413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en-US" altLang="ja-JP" dirty="0">
                <a:latin typeface="Hiragino Kaku Gothic ProN W3" panose="020B0300000000000000" pitchFamily="34" charset="-128"/>
                <a:ea typeface="Hiragino Kaku Gothic ProN W3" panose="020B0300000000000000" pitchFamily="34" charset="-128"/>
              </a:rPr>
              <a:t>Validation accuracy</a:t>
            </a:r>
            <a:r>
              <a:rPr lang="ja-JP" altLang="en-US">
                <a:latin typeface="Hiragino Kaku Gothic ProN W3" panose="020B0300000000000000" pitchFamily="34" charset="-128"/>
                <a:ea typeface="Hiragino Kaku Gothic ProN W3" panose="020B0300000000000000" pitchFamily="34" charset="-128"/>
              </a:rPr>
              <a:t>（テストデータによる正解率）</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100</a:t>
            </a:r>
            <a:r>
              <a:rPr lang="ja-JP" altLang="en-US" sz="2000">
                <a:latin typeface="Hiragino Kaku Gothic ProN W3" panose="020B0300000000000000" pitchFamily="34" charset="-128"/>
                <a:ea typeface="Hiragino Kaku Gothic ProN W3" panose="020B0300000000000000" pitchFamily="34" charset="-128"/>
              </a:rPr>
              <a:t>エポック目で</a:t>
            </a:r>
            <a:r>
              <a:rPr lang="en-US" altLang="ja-JP" sz="2000" dirty="0">
                <a:latin typeface="Hiragino Kaku Gothic ProN W3" panose="020B0300000000000000" pitchFamily="34" charset="-128"/>
                <a:ea typeface="Hiragino Kaku Gothic ProN W3" panose="020B0300000000000000" pitchFamily="34" charset="-128"/>
              </a:rPr>
              <a:t>0.9955</a:t>
            </a:r>
            <a:endParaRPr lang="ja-JP" altLang="en-US" sz="2000">
              <a:latin typeface="Hiragino Kaku Gothic ProN W3" panose="020B0300000000000000" pitchFamily="34" charset="-128"/>
              <a:ea typeface="Hiragino Kaku Gothic ProN W3" panose="020B0300000000000000" pitchFamily="34" charset="-128"/>
            </a:endParaRPr>
          </a:p>
        </p:txBody>
      </p:sp>
      <p:pic>
        <p:nvPicPr>
          <p:cNvPr id="9" name="図 8">
            <a:extLst>
              <a:ext uri="{FF2B5EF4-FFF2-40B4-BE49-F238E27FC236}">
                <a16:creationId xmlns:a16="http://schemas.microsoft.com/office/drawing/2014/main" id="{AFC05DCB-0EA3-D0B2-1144-0F29A3CECB27}"/>
              </a:ext>
            </a:extLst>
          </p:cNvPr>
          <p:cNvPicPr>
            <a:picLocks noChangeAspect="1"/>
          </p:cNvPicPr>
          <p:nvPr/>
        </p:nvPicPr>
        <p:blipFill>
          <a:blip r:embed="rId2"/>
          <a:stretch>
            <a:fillRect/>
          </a:stretch>
        </p:blipFill>
        <p:spPr>
          <a:xfrm>
            <a:off x="445319" y="872359"/>
            <a:ext cx="5467057" cy="4212322"/>
          </a:xfrm>
          <a:prstGeom prst="rect">
            <a:avLst/>
          </a:prstGeom>
          <a:ln>
            <a:solidFill>
              <a:schemeClr val="tx2"/>
            </a:solidFill>
          </a:ln>
        </p:spPr>
      </p:pic>
      <p:pic>
        <p:nvPicPr>
          <p:cNvPr id="11" name="図 10">
            <a:extLst>
              <a:ext uri="{FF2B5EF4-FFF2-40B4-BE49-F238E27FC236}">
                <a16:creationId xmlns:a16="http://schemas.microsoft.com/office/drawing/2014/main" id="{86E153A3-03D1-76B9-5507-A67E128E892A}"/>
              </a:ext>
            </a:extLst>
          </p:cNvPr>
          <p:cNvPicPr>
            <a:picLocks noChangeAspect="1"/>
          </p:cNvPicPr>
          <p:nvPr/>
        </p:nvPicPr>
        <p:blipFill>
          <a:blip r:embed="rId3"/>
          <a:stretch>
            <a:fillRect/>
          </a:stretch>
        </p:blipFill>
        <p:spPr>
          <a:xfrm>
            <a:off x="6272156" y="872359"/>
            <a:ext cx="5474525" cy="4212322"/>
          </a:xfrm>
          <a:prstGeom prst="rect">
            <a:avLst/>
          </a:prstGeom>
          <a:ln>
            <a:solidFill>
              <a:schemeClr val="tx2"/>
            </a:solidFill>
          </a:ln>
        </p:spPr>
      </p:pic>
      <p:sp>
        <p:nvSpPr>
          <p:cNvPr id="12" name="スライド番号プレースホルダー 11">
            <a:extLst>
              <a:ext uri="{FF2B5EF4-FFF2-40B4-BE49-F238E27FC236}">
                <a16:creationId xmlns:a16="http://schemas.microsoft.com/office/drawing/2014/main" id="{2302F17F-4BE5-1FC8-EFD8-8CAF69D23243}"/>
              </a:ext>
            </a:extLst>
          </p:cNvPr>
          <p:cNvSpPr>
            <a:spLocks noGrp="1"/>
          </p:cNvSpPr>
          <p:nvPr>
            <p:ph type="sldNum" sz="quarter" idx="12"/>
          </p:nvPr>
        </p:nvSpPr>
        <p:spPr/>
        <p:txBody>
          <a:bodyPr/>
          <a:lstStyle/>
          <a:p>
            <a:fld id="{2E72E7BF-67A1-9A45-B859-E63ACEF18531}" type="slidenum">
              <a:rPr kumimoji="1" lang="ja-JP" altLang="en-US" smtClean="0"/>
              <a:t>21</a:t>
            </a:fld>
            <a:endParaRPr kumimoji="1" lang="ja-JP" altLang="en-US"/>
          </a:p>
        </p:txBody>
      </p:sp>
    </p:spTree>
    <p:extLst>
      <p:ext uri="{BB962C8B-B14F-4D97-AF65-F5344CB8AC3E}">
        <p14:creationId xmlns:p14="http://schemas.microsoft.com/office/powerpoint/2010/main" val="198923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9C852C7-FD41-74CF-C6E4-B747B9D2EFFA}"/>
              </a:ext>
            </a:extLst>
          </p:cNvPr>
          <p:cNvSpPr>
            <a:spLocks noGrp="1"/>
          </p:cNvSpPr>
          <p:nvPr>
            <p:ph type="sldNum" sz="quarter" idx="12"/>
          </p:nvPr>
        </p:nvSpPr>
        <p:spPr/>
        <p:txBody>
          <a:bodyPr/>
          <a:lstStyle/>
          <a:p>
            <a:fld id="{2E72E7BF-67A1-9A45-B859-E63ACEF18531}"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FDED1491-25A0-A213-031E-F83224E468A7}"/>
              </a:ext>
            </a:extLst>
          </p:cNvPr>
          <p:cNvSpPr txBox="1"/>
          <p:nvPr/>
        </p:nvSpPr>
        <p:spPr>
          <a:xfrm>
            <a:off x="1787236" y="3807229"/>
            <a:ext cx="4570482" cy="646331"/>
          </a:xfrm>
          <a:prstGeom prst="rect">
            <a:avLst/>
          </a:prstGeom>
          <a:noFill/>
        </p:spPr>
        <p:txBody>
          <a:bodyPr wrap="none" rtlCol="0">
            <a:spAutoFit/>
          </a:bodyPr>
          <a:lstStyle/>
          <a:p>
            <a:r>
              <a:rPr kumimoji="1" lang="ja-JP" altLang="en-US"/>
              <a:t>画像サイズ</a:t>
            </a:r>
            <a:endParaRPr kumimoji="1" lang="en-US" altLang="ja-JP" dirty="0"/>
          </a:p>
          <a:p>
            <a:r>
              <a:rPr kumimoji="1" lang="ja-JP" altLang="en-US"/>
              <a:t>ネットワーク構造（フィルターの数とか）</a:t>
            </a:r>
          </a:p>
        </p:txBody>
      </p:sp>
    </p:spTree>
    <p:extLst>
      <p:ext uri="{BB962C8B-B14F-4D97-AF65-F5344CB8AC3E}">
        <p14:creationId xmlns:p14="http://schemas.microsoft.com/office/powerpoint/2010/main" val="303319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441435" y="1432140"/>
            <a:ext cx="11361682"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背景</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2"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2" fontAlgn="base"/>
            <a:r>
              <a:rPr lang="ja-JP" altLang="en-US" sz="2000">
                <a:latin typeface="Hiragino Kaku Gothic ProN W3" panose="020B0300000000000000" pitchFamily="34" charset="-128"/>
                <a:ea typeface="Hiragino Kaku Gothic ProN W3" panose="020B0300000000000000" pitchFamily="34" charset="-128"/>
              </a:rPr>
              <a:t>どう改善したら良いのか分からない</a:t>
            </a:r>
            <a:br>
              <a:rPr lang="ja-JP" altLang="en-US" sz="1800">
                <a:latin typeface="Hiragino Kaku Gothic ProN W3" panose="020B0300000000000000" pitchFamily="34" charset="-128"/>
                <a:ea typeface="Hiragino Kaku Gothic ProN W3" panose="020B0300000000000000" pitchFamily="34" charset="-128"/>
              </a:rPr>
            </a:br>
            <a:br>
              <a:rPr lang="ja-JP" altLang="en-US" sz="1800">
                <a:latin typeface="Hiragino Kaku Gothic ProN W3" panose="020B0300000000000000" pitchFamily="34" charset="-128"/>
                <a:ea typeface="Hiragino Kaku Gothic ProN W3" panose="020B0300000000000000" pitchFamily="34" charset="-128"/>
              </a:rPr>
            </a:br>
            <a:endParaRPr lang="ja-JP" altLang="en-US" sz="18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目的</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lvl="1" fontAlgn="base"/>
            <a:r>
              <a:rPr lang="ja-JP" altLang="en-US" sz="2000">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2"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2"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研究の目的と背景</a:t>
            </a:r>
          </a:p>
        </p:txBody>
      </p:sp>
      <p:sp>
        <p:nvSpPr>
          <p:cNvPr id="2" name="スライド番号プレースホルダー 1">
            <a:extLst>
              <a:ext uri="{FF2B5EF4-FFF2-40B4-BE49-F238E27FC236}">
                <a16:creationId xmlns:a16="http://schemas.microsoft.com/office/drawing/2014/main" id="{5D911939-D397-2678-986C-A043DC4B64B3}"/>
              </a:ext>
            </a:extLst>
          </p:cNvPr>
          <p:cNvSpPr>
            <a:spLocks noGrp="1"/>
          </p:cNvSpPr>
          <p:nvPr>
            <p:ph type="sldNum" sz="quarter" idx="12"/>
          </p:nvPr>
        </p:nvSpPr>
        <p:spPr/>
        <p:txBody>
          <a:bodyPr/>
          <a:lstStyle/>
          <a:p>
            <a:fld id="{2E72E7BF-67A1-9A45-B859-E63ACEF18531}" type="slidenum">
              <a:rPr kumimoji="1" lang="ja-JP" altLang="en-US" smtClean="0"/>
              <a:t>3</a:t>
            </a:fld>
            <a:endParaRPr kumimoji="1" lang="ja-JP" altLang="en-US"/>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119275"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　</a:t>
            </a:r>
            <a:r>
              <a:rPr lang="en-US" altLang="ja-JP" dirty="0"/>
              <a:t>JINS BRAIN</a:t>
            </a:r>
            <a:r>
              <a:rPr lang="ja-JP" altLang="en-US"/>
              <a:t>・</a:t>
            </a:r>
            <a:r>
              <a:rPr lang="en-US" altLang="ja-JP" dirty="0"/>
              <a:t>AR</a:t>
            </a:r>
            <a:r>
              <a:rPr lang="ja-JP" altLang="en-US"/>
              <a:t>タッチアップシステム</a:t>
            </a:r>
          </a:p>
        </p:txBody>
      </p:sp>
      <p:pic>
        <p:nvPicPr>
          <p:cNvPr id="1026" name="Picture 2" descr="「JINS BRAIN」">
            <a:extLst>
              <a:ext uri="{FF2B5EF4-FFF2-40B4-BE49-F238E27FC236}">
                <a16:creationId xmlns:a16="http://schemas.microsoft.com/office/drawing/2014/main" id="{876A5EA2-9FBE-ADC5-4E8B-E7E4BE76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43" y="1584540"/>
            <a:ext cx="5696784" cy="3794273"/>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2F40507-44B5-DE6D-7788-D0A129F24CCD}"/>
              </a:ext>
            </a:extLst>
          </p:cNvPr>
          <p:cNvSpPr txBox="1"/>
          <p:nvPr/>
        </p:nvSpPr>
        <p:spPr>
          <a:xfrm>
            <a:off x="5055476" y="6000859"/>
            <a:ext cx="6316717" cy="400110"/>
          </a:xfrm>
          <a:prstGeom prst="rect">
            <a:avLst/>
          </a:prstGeom>
          <a:noFill/>
        </p:spPr>
        <p:txBody>
          <a:bodyPr wrap="square">
            <a:spAutoFit/>
          </a:bodyPr>
          <a:lstStyle/>
          <a:p>
            <a:pPr marL="502920" lvl="1" algn="r" fontAlgn="base">
              <a:spcAft>
                <a:spcPts val="1200"/>
              </a:spcAft>
            </a:pPr>
            <a:r>
              <a:rPr lang="ja-JP" altLang="en-US" sz="10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err="1">
                <a:solidFill>
                  <a:srgbClr val="695D46"/>
                </a:solidFill>
                <a:latin typeface="Hiragino Kaku Gothic ProN W3" panose="020B0300000000000000" pitchFamily="34" charset="-128"/>
                <a:ea typeface="Hiragino Kaku Gothic ProN W3" panose="020B0300000000000000" pitchFamily="34" charset="-128"/>
              </a:rPr>
              <a:t>Press『AI</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を駆使したメガネの次世代型ショールーミング店舗 「</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JINS BRAIN Lab.</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エキュート上野店」</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2019</a:t>
            </a:r>
            <a:r>
              <a:rPr lang="ja-JP" altLang="en-US" sz="1000">
                <a:solidFill>
                  <a:srgbClr val="695D46"/>
                </a:solidFill>
                <a:latin typeface="Hiragino Kaku Gothic ProN W3" panose="020B0300000000000000" pitchFamily="34" charset="-128"/>
                <a:ea typeface="Hiragino Kaku Gothic ProN W3" panose="020B0300000000000000" pitchFamily="34" charset="-128"/>
              </a:rPr>
              <a:t>年</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1</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月</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25</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日</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金</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オープン</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hlinkClick r:id="rId4"/>
              </a:rPr>
              <a:t>https://www.atpress.ne.jp/news/175815</a:t>
            </a:r>
            <a:endParaRPr lang="en-US" altLang="ja-JP" sz="1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p:txBody>
      </p:sp>
      <p:sp>
        <p:nvSpPr>
          <p:cNvPr id="4" name="コンテンツ プレースホルダー 2">
            <a:extLst>
              <a:ext uri="{FF2B5EF4-FFF2-40B4-BE49-F238E27FC236}">
                <a16:creationId xmlns:a16="http://schemas.microsoft.com/office/drawing/2014/main" id="{DAB0C320-EDCE-D72F-8296-0EA72B726E91}"/>
              </a:ext>
            </a:extLst>
          </p:cNvPr>
          <p:cNvSpPr txBox="1">
            <a:spLocks/>
          </p:cNvSpPr>
          <p:nvPr/>
        </p:nvSpPr>
        <p:spPr>
          <a:xfrm>
            <a:off x="6907321" y="1753499"/>
            <a:ext cx="4708635" cy="3371184"/>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メガネを試着した状態で、スマホのカメラもしくは店舗に設置されている専用機器で顔写真を撮影すると、</a:t>
            </a:r>
            <a:r>
              <a:rPr lang="en" altLang="ja-JP" dirty="0">
                <a:latin typeface="Hiragino Kaku Gothic ProN W3" panose="020B0300000000000000" pitchFamily="34" charset="-128"/>
                <a:ea typeface="Hiragino Kaku Gothic ProN W3" panose="020B0300000000000000" pitchFamily="34" charset="-128"/>
              </a:rPr>
              <a:t>AI</a:t>
            </a:r>
            <a:r>
              <a:rPr lang="ja-JP" altLang="en-US">
                <a:latin typeface="Hiragino Kaku Gothic ProN W3" panose="020B0300000000000000" pitchFamily="34" charset="-128"/>
                <a:ea typeface="Hiragino Kaku Gothic ProN W3" panose="020B0300000000000000" pitchFamily="34" charset="-128"/>
              </a:rPr>
              <a:t>がそのメガネの「似合い度」を判定するというもの</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本研究は</a:t>
            </a:r>
            <a:r>
              <a:rPr lang="en-US" altLang="ja-JP" dirty="0">
                <a:latin typeface="Hiragino Kaku Gothic ProN W3" panose="020B0300000000000000" pitchFamily="34" charset="-128"/>
                <a:ea typeface="Hiragino Kaku Gothic ProN W3" panose="020B0300000000000000" pitchFamily="34" charset="-128"/>
              </a:rPr>
              <a:t>JINS BRAIN</a:t>
            </a:r>
            <a:r>
              <a:rPr lang="ja-JP" altLang="en-US">
                <a:latin typeface="Hiragino Kaku Gothic ProN W3" panose="020B0300000000000000" pitchFamily="34" charset="-128"/>
                <a:ea typeface="Hiragino Kaku Gothic ProN W3" panose="020B0300000000000000" pitchFamily="34" charset="-128"/>
              </a:rPr>
              <a:t>の「似合っているかどうかを人工知能に判定させる」というところから着想を得ている </a:t>
            </a:r>
          </a:p>
        </p:txBody>
      </p:sp>
      <p:sp>
        <p:nvSpPr>
          <p:cNvPr id="2" name="スライド番号プレースホルダー 1">
            <a:extLst>
              <a:ext uri="{FF2B5EF4-FFF2-40B4-BE49-F238E27FC236}">
                <a16:creationId xmlns:a16="http://schemas.microsoft.com/office/drawing/2014/main" id="{97881C9F-48AF-1D38-2E4D-641DAB997DA5}"/>
              </a:ext>
            </a:extLst>
          </p:cNvPr>
          <p:cNvSpPr>
            <a:spLocks noGrp="1"/>
          </p:cNvSpPr>
          <p:nvPr>
            <p:ph type="sldNum" sz="quarter" idx="12"/>
          </p:nvPr>
        </p:nvSpPr>
        <p:spPr/>
        <p:txBody>
          <a:bodyPr/>
          <a:lstStyle/>
          <a:p>
            <a:fld id="{2E72E7BF-67A1-9A45-B859-E63ACEF18531}" type="slidenum">
              <a:rPr kumimoji="1" lang="ja-JP" altLang="en-US" smtClean="0"/>
              <a:t>4</a:t>
            </a:fld>
            <a:endParaRPr kumimoji="1" lang="ja-JP" altLang="en-US"/>
          </a:p>
        </p:txBody>
      </p:sp>
    </p:spTree>
    <p:extLst>
      <p:ext uri="{BB962C8B-B14F-4D97-AF65-F5344CB8AC3E}">
        <p14:creationId xmlns:p14="http://schemas.microsoft.com/office/powerpoint/2010/main" val="69489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920639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関連システム②　</a:t>
            </a:r>
            <a:r>
              <a:rPr lang="en-US" altLang="ja-JP" dirty="0"/>
              <a:t>AR</a:t>
            </a:r>
            <a:r>
              <a:rPr lang="ja-JP" altLang="en-US"/>
              <a:t>タッチアップシステム</a:t>
            </a:r>
          </a:p>
        </p:txBody>
      </p:sp>
      <p:sp>
        <p:nvSpPr>
          <p:cNvPr id="2" name="コンテンツ プレースホルダー 2">
            <a:extLst>
              <a:ext uri="{FF2B5EF4-FFF2-40B4-BE49-F238E27FC236}">
                <a16:creationId xmlns:a16="http://schemas.microsoft.com/office/drawing/2014/main" id="{C05379BC-BEA7-6292-0F1D-810173FF1F53}"/>
              </a:ext>
            </a:extLst>
          </p:cNvPr>
          <p:cNvSpPr txBox="1">
            <a:spLocks/>
          </p:cNvSpPr>
          <p:nvPr/>
        </p:nvSpPr>
        <p:spPr>
          <a:xfrm>
            <a:off x="5328745" y="1481508"/>
            <a:ext cx="6439611"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タッチアップ＝化粧品を実際に肌に乗せて試し、発色や似合うかどうかを確かめること。</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＝拡張現実。カメラなどのデバイスを使用し、現実世界にデジタル情報を重ねて表示する技術</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タッチアップシステム＝スマートフォンや専用デバイスを使用し、自身の顔で化粧品を試した際のイメージ画像を生成することで、実際に化粧品を顔に乗せることなく使用イメージを確認できるシステム</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使用イメージを確認することはできるが、似合っているかどうかの判定まで踏み込んではいない</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2050" name="Picture 2">
            <a:extLst>
              <a:ext uri="{FF2B5EF4-FFF2-40B4-BE49-F238E27FC236}">
                <a16:creationId xmlns:a16="http://schemas.microsoft.com/office/drawing/2014/main" id="{1A18143A-8C82-C8B7-2698-E3C98B5B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65" y="2505763"/>
            <a:ext cx="3958840" cy="1846474"/>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57670B7-473A-CBB3-D477-6754D317F0A4}"/>
              </a:ext>
            </a:extLst>
          </p:cNvPr>
          <p:cNvSpPr txBox="1"/>
          <p:nvPr/>
        </p:nvSpPr>
        <p:spPr>
          <a:xfrm>
            <a:off x="4046484" y="6152670"/>
            <a:ext cx="7826976" cy="400110"/>
          </a:xfrm>
          <a:prstGeom prst="rect">
            <a:avLst/>
          </a:prstGeom>
          <a:noFill/>
        </p:spPr>
        <p:txBody>
          <a:bodyPr wrap="square">
            <a:spAutoFit/>
          </a:bodyPr>
          <a:lstStyle/>
          <a:p>
            <a:pPr marL="0" indent="0" algn="r">
              <a:spcBef>
                <a:spcPts val="0"/>
              </a:spcBef>
              <a:buNone/>
            </a:pP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出典：</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PR TIMES『</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資生堂、「ワタシプラス カラーシミュレーション」を　</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28</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日（水）リニューアル</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hlinkClick r:id="rId3"/>
              </a:rPr>
              <a:t>https://prtimes.jp/main/html/rd/p/000000900.000005794.html</a:t>
            </a:r>
            <a:endParaRPr lang="en" altLang="ja-JP" sz="1000" dirty="0">
              <a:effectLst/>
              <a:latin typeface="Hiragino Kaku Gothic ProN W3" panose="020B0300000000000000" pitchFamily="34" charset="-128"/>
              <a:ea typeface="Hiragino Kaku Gothic ProN W3" panose="020B0300000000000000" pitchFamily="34" charset="-128"/>
            </a:endParaRPr>
          </a:p>
        </p:txBody>
      </p:sp>
      <p:sp>
        <p:nvSpPr>
          <p:cNvPr id="3" name="スライド番号プレースホルダー 2">
            <a:extLst>
              <a:ext uri="{FF2B5EF4-FFF2-40B4-BE49-F238E27FC236}">
                <a16:creationId xmlns:a16="http://schemas.microsoft.com/office/drawing/2014/main" id="{DA5BC81A-15F4-2D9C-5B13-90FC184C915B}"/>
              </a:ext>
            </a:extLst>
          </p:cNvPr>
          <p:cNvSpPr>
            <a:spLocks noGrp="1"/>
          </p:cNvSpPr>
          <p:nvPr>
            <p:ph type="sldNum" sz="quarter" idx="12"/>
          </p:nvPr>
        </p:nvSpPr>
        <p:spPr/>
        <p:txBody>
          <a:bodyPr/>
          <a:lstStyle/>
          <a:p>
            <a:fld id="{2E72E7BF-67A1-9A45-B859-E63ACEF18531}" type="slidenum">
              <a:rPr kumimoji="1" lang="ja-JP" altLang="en-US" smtClean="0"/>
              <a:t>5</a:t>
            </a:fld>
            <a:endParaRPr kumimoji="1" lang="ja-JP" altLang="en-US"/>
          </a:p>
        </p:txBody>
      </p:sp>
    </p:spTree>
    <p:extLst>
      <p:ext uri="{BB962C8B-B14F-4D97-AF65-F5344CB8AC3E}">
        <p14:creationId xmlns:p14="http://schemas.microsoft.com/office/powerpoint/2010/main" val="9661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p>
          <a:p>
            <a:pPr lvl="1" fontAlgn="base"/>
            <a:r>
              <a:rPr lang="ja-JP" altLang="en-US" sz="2000">
                <a:latin typeface="Hiragino Kaku Gothic ProN W3" panose="020B0300000000000000" pitchFamily="34" charset="-128"/>
                <a:ea typeface="Hiragino Kaku Gothic ProN W3" panose="020B0300000000000000" pitchFamily="34" charset="-128"/>
              </a:rPr>
              <a:t>実験の結果</a:t>
            </a:r>
          </a:p>
          <a:p>
            <a:pPr lvl="2"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p>
          <a:p>
            <a:pPr fontAlgn="base"/>
            <a:r>
              <a:rPr lang="ja-JP" altLang="en-US">
                <a:latin typeface="Hiragino Kaku Gothic ProN W3" panose="020B0300000000000000" pitchFamily="34" charset="-128"/>
                <a:ea typeface="Hiragino Kaku Gothic ProN W3" panose="020B0300000000000000" pitchFamily="34" charset="-128"/>
              </a:rPr>
              <a:t>本研究では、肌色とリップカラーの関係性だけでなく、顔周辺の総合的な印象（髪色、瞳の色、顔のパーツの形や大きさ）から似合うリップカラーを推定することを目指し、顔写真から似合うリップカラーを推定するシステムを開発した</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
        <p:nvSpPr>
          <p:cNvPr id="2" name="スライド番号プレースホルダー 1">
            <a:extLst>
              <a:ext uri="{FF2B5EF4-FFF2-40B4-BE49-F238E27FC236}">
                <a16:creationId xmlns:a16="http://schemas.microsoft.com/office/drawing/2014/main" id="{523D6EFD-631E-D162-5BDA-76F92696EBDA}"/>
              </a:ext>
            </a:extLst>
          </p:cNvPr>
          <p:cNvSpPr>
            <a:spLocks noGrp="1"/>
          </p:cNvSpPr>
          <p:nvPr>
            <p:ph type="sldNum" sz="quarter" idx="12"/>
          </p:nvPr>
        </p:nvSpPr>
        <p:spPr/>
        <p:txBody>
          <a:bodyPr/>
          <a:lstStyle/>
          <a:p>
            <a:fld id="{2E72E7BF-67A1-9A45-B859-E63ACEF18531}" type="slidenum">
              <a:rPr kumimoji="1" lang="ja-JP" altLang="en-US" smtClean="0"/>
              <a:t>6</a:t>
            </a:fld>
            <a:endParaRPr kumimoji="1" lang="ja-JP" altLang="en-US"/>
          </a:p>
        </p:txBody>
      </p:sp>
    </p:spTree>
    <p:extLst>
      <p:ext uri="{BB962C8B-B14F-4D97-AF65-F5344CB8AC3E}">
        <p14:creationId xmlns:p14="http://schemas.microsoft.com/office/powerpoint/2010/main" val="37084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参考にした点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p>
          <a:p>
            <a:pPr fontAlgn="base"/>
            <a:r>
              <a:rPr lang="ja-JP" altLang="en-US">
                <a:latin typeface="Hiragino Kaku Gothic ProN W3" panose="020B0300000000000000" pitchFamily="34" charset="-128"/>
                <a:ea typeface="Hiragino Kaku Gothic ProN W3" panose="020B0300000000000000" pitchFamily="34" charset="-128"/>
              </a:rPr>
              <a:t>本研究ではこれを参考にし、美容情報サイトに載っているプロのメイクアップアーティストが行ったメイクアップを成功例と見なし、機械学習の教師データとした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リップカラーが似合っていない例は学習させていない</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
        <p:nvSpPr>
          <p:cNvPr id="2" name="スライド番号プレースホルダー 1">
            <a:extLst>
              <a:ext uri="{FF2B5EF4-FFF2-40B4-BE49-F238E27FC236}">
                <a16:creationId xmlns:a16="http://schemas.microsoft.com/office/drawing/2014/main" id="{3B3D4FEA-A19F-2FAA-B879-1A330AE3ADE9}"/>
              </a:ext>
            </a:extLst>
          </p:cNvPr>
          <p:cNvSpPr>
            <a:spLocks noGrp="1"/>
          </p:cNvSpPr>
          <p:nvPr>
            <p:ph type="sldNum" sz="quarter" idx="12"/>
          </p:nvPr>
        </p:nvSpPr>
        <p:spPr/>
        <p:txBody>
          <a:bodyPr/>
          <a:lstStyle/>
          <a:p>
            <a:fld id="{2E72E7BF-67A1-9A45-B859-E63ACEF18531}" type="slidenum">
              <a:rPr kumimoji="1" lang="ja-JP" altLang="en-US" smtClean="0"/>
              <a:t>7</a:t>
            </a:fld>
            <a:endParaRPr kumimoji="1" lang="ja-JP" altLang="en-US"/>
          </a:p>
        </p:txBody>
      </p:sp>
    </p:spTree>
    <p:extLst>
      <p:ext uri="{BB962C8B-B14F-4D97-AF65-F5344CB8AC3E}">
        <p14:creationId xmlns:p14="http://schemas.microsoft.com/office/powerpoint/2010/main" val="42702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34806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機械学習を使って、ユーザーに似合うリップカラーを推定、提示するシステム</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4920239" y="479292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2976117" y="2212414"/>
            <a:ext cx="2118731" cy="1056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1565355" y="541155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96452" y="550064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図 12">
            <a:extLst>
              <a:ext uri="{FF2B5EF4-FFF2-40B4-BE49-F238E27FC236}">
                <a16:creationId xmlns:a16="http://schemas.microsoft.com/office/drawing/2014/main" id="{D1B4C338-9EB2-BCC7-D87E-CEDB19ACF15E}"/>
              </a:ext>
            </a:extLst>
          </p:cNvPr>
          <p:cNvPicPr>
            <a:picLocks noChangeAspect="1"/>
          </p:cNvPicPr>
          <p:nvPr/>
        </p:nvPicPr>
        <p:blipFill rotWithShape="1">
          <a:blip r:embed="rId3"/>
          <a:srcRect t="15706" b="9732"/>
          <a:stretch/>
        </p:blipFill>
        <p:spPr>
          <a:xfrm>
            <a:off x="600569" y="4787136"/>
            <a:ext cx="832836" cy="1455234"/>
          </a:xfrm>
          <a:prstGeom prst="rect">
            <a:avLst/>
          </a:prstGeom>
        </p:spPr>
      </p:pic>
      <p:sp>
        <p:nvSpPr>
          <p:cNvPr id="15" name="テキスト ボックス 14">
            <a:extLst>
              <a:ext uri="{FF2B5EF4-FFF2-40B4-BE49-F238E27FC236}">
                <a16:creationId xmlns:a16="http://schemas.microsoft.com/office/drawing/2014/main" id="{DC9C57B9-AC76-95E1-9C8D-FEA60F12F168}"/>
              </a:ext>
            </a:extLst>
          </p:cNvPr>
          <p:cNvSpPr txBox="1"/>
          <p:nvPr/>
        </p:nvSpPr>
        <p:spPr>
          <a:xfrm>
            <a:off x="8721033" y="5354478"/>
            <a:ext cx="1051034" cy="738664"/>
          </a:xfrm>
          <a:prstGeom prst="rect">
            <a:avLst/>
          </a:prstGeom>
          <a:noFill/>
        </p:spPr>
        <p:txBody>
          <a:bodyPr wrap="square" rtlCol="0">
            <a:spAutoFit/>
          </a:bodyPr>
          <a:lstStyle/>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R : 243</a:t>
            </a:r>
          </a:p>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G : 132</a:t>
            </a:r>
          </a:p>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B : 128</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pic>
        <p:nvPicPr>
          <p:cNvPr id="16" name="図 15">
            <a:extLst>
              <a:ext uri="{FF2B5EF4-FFF2-40B4-BE49-F238E27FC236}">
                <a16:creationId xmlns:a16="http://schemas.microsoft.com/office/drawing/2014/main" id="{B278FE40-EDCC-1D2F-C945-FC6833F51B12}"/>
              </a:ext>
            </a:extLst>
          </p:cNvPr>
          <p:cNvPicPr>
            <a:picLocks noChangeAspect="1"/>
          </p:cNvPicPr>
          <p:nvPr/>
        </p:nvPicPr>
        <p:blipFill>
          <a:blip r:embed="rId4"/>
          <a:stretch>
            <a:fillRect/>
          </a:stretch>
        </p:blipFill>
        <p:spPr>
          <a:xfrm>
            <a:off x="3128310" y="3004853"/>
            <a:ext cx="1095476" cy="1095476"/>
          </a:xfrm>
          <a:prstGeom prst="rect">
            <a:avLst/>
          </a:prstGeom>
        </p:spPr>
      </p:pic>
      <p:sp>
        <p:nvSpPr>
          <p:cNvPr id="17" name="正方形/長方形 16">
            <a:extLst>
              <a:ext uri="{FF2B5EF4-FFF2-40B4-BE49-F238E27FC236}">
                <a16:creationId xmlns:a16="http://schemas.microsoft.com/office/drawing/2014/main" id="{635E616B-1BEC-31B7-7261-D92B731CC4B8}"/>
              </a:ext>
            </a:extLst>
          </p:cNvPr>
          <p:cNvSpPr/>
          <p:nvPr/>
        </p:nvSpPr>
        <p:spPr>
          <a:xfrm>
            <a:off x="4302318" y="3004853"/>
            <a:ext cx="704193" cy="675728"/>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531592A-6DC6-E7B3-2D48-1DDE04FD3347}"/>
              </a:ext>
            </a:extLst>
          </p:cNvPr>
          <p:cNvSpPr/>
          <p:nvPr/>
        </p:nvSpPr>
        <p:spPr>
          <a:xfrm>
            <a:off x="8798542" y="4720668"/>
            <a:ext cx="541282" cy="546467"/>
          </a:xfrm>
          <a:prstGeom prst="rect">
            <a:avLst/>
          </a:prstGeom>
          <a:solidFill>
            <a:srgbClr val="F384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150AD31F-F647-5E37-F436-6F4B0E245A11}"/>
              </a:ext>
            </a:extLst>
          </p:cNvPr>
          <p:cNvPicPr>
            <a:picLocks noChangeAspect="1"/>
          </p:cNvPicPr>
          <p:nvPr/>
        </p:nvPicPr>
        <p:blipFill>
          <a:blip r:embed="rId5"/>
          <a:stretch>
            <a:fillRect/>
          </a:stretch>
        </p:blipFill>
        <p:spPr>
          <a:xfrm>
            <a:off x="2567100" y="5090358"/>
            <a:ext cx="1018506" cy="1013939"/>
          </a:xfrm>
          <a:prstGeom prst="rect">
            <a:avLst/>
          </a:prstGeom>
        </p:spPr>
      </p:pic>
      <p:sp>
        <p:nvSpPr>
          <p:cNvPr id="22" name="正方形/長方形 21">
            <a:extLst>
              <a:ext uri="{FF2B5EF4-FFF2-40B4-BE49-F238E27FC236}">
                <a16:creationId xmlns:a16="http://schemas.microsoft.com/office/drawing/2014/main" id="{C5FA9371-DE50-A825-911E-637A2B0C2216}"/>
              </a:ext>
            </a:extLst>
          </p:cNvPr>
          <p:cNvSpPr/>
          <p:nvPr/>
        </p:nvSpPr>
        <p:spPr>
          <a:xfrm>
            <a:off x="6337086" y="201265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cxnSp>
        <p:nvCxnSpPr>
          <p:cNvPr id="23" name="直線矢印コネクタ 22">
            <a:extLst>
              <a:ext uri="{FF2B5EF4-FFF2-40B4-BE49-F238E27FC236}">
                <a16:creationId xmlns:a16="http://schemas.microsoft.com/office/drawing/2014/main" id="{97CB155A-81BA-0424-8586-45F18F0ADB9C}"/>
              </a:ext>
            </a:extLst>
          </p:cNvPr>
          <p:cNvCxnSpPr/>
          <p:nvPr/>
        </p:nvCxnSpPr>
        <p:spPr>
          <a:xfrm>
            <a:off x="5423471" y="274026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67BEC282-5101-8710-6A67-FDF177CA8063}"/>
              </a:ext>
            </a:extLst>
          </p:cNvPr>
          <p:cNvSpPr txBox="1"/>
          <p:nvPr/>
        </p:nvSpPr>
        <p:spPr>
          <a:xfrm>
            <a:off x="45601" y="6406656"/>
            <a:ext cx="1770657"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ユーザの顔写真</a:t>
            </a:r>
          </a:p>
        </p:txBody>
      </p:sp>
      <p:sp>
        <p:nvSpPr>
          <p:cNvPr id="25" name="テキスト ボックス 24">
            <a:extLst>
              <a:ext uri="{FF2B5EF4-FFF2-40B4-BE49-F238E27FC236}">
                <a16:creationId xmlns:a16="http://schemas.microsoft.com/office/drawing/2014/main" id="{E1954476-AC69-0AA2-AFB3-709BD6681A3D}"/>
              </a:ext>
            </a:extLst>
          </p:cNvPr>
          <p:cNvSpPr txBox="1"/>
          <p:nvPr/>
        </p:nvSpPr>
        <p:spPr>
          <a:xfrm>
            <a:off x="2583350" y="6212648"/>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顔写真の加工</a:t>
            </a:r>
          </a:p>
        </p:txBody>
      </p:sp>
      <p:sp>
        <p:nvSpPr>
          <p:cNvPr id="26" name="テキスト ボックス 25">
            <a:extLst>
              <a:ext uri="{FF2B5EF4-FFF2-40B4-BE49-F238E27FC236}">
                <a16:creationId xmlns:a16="http://schemas.microsoft.com/office/drawing/2014/main" id="{23D395B8-2003-C2F1-6383-30F72A188C33}"/>
              </a:ext>
            </a:extLst>
          </p:cNvPr>
          <p:cNvSpPr txBox="1"/>
          <p:nvPr/>
        </p:nvSpPr>
        <p:spPr>
          <a:xfrm>
            <a:off x="5410251" y="6413698"/>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色の推定</a:t>
            </a:r>
          </a:p>
        </p:txBody>
      </p:sp>
      <p:sp>
        <p:nvSpPr>
          <p:cNvPr id="27" name="テキスト ボックス 26">
            <a:extLst>
              <a:ext uri="{FF2B5EF4-FFF2-40B4-BE49-F238E27FC236}">
                <a16:creationId xmlns:a16="http://schemas.microsoft.com/office/drawing/2014/main" id="{1406F915-71E1-6165-E3F1-DCEB3551A47E}"/>
              </a:ext>
            </a:extLst>
          </p:cNvPr>
          <p:cNvSpPr txBox="1"/>
          <p:nvPr/>
        </p:nvSpPr>
        <p:spPr>
          <a:xfrm>
            <a:off x="8144340" y="6224697"/>
            <a:ext cx="2278182"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ユーザに似合う</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リップカラーの提示</a:t>
            </a:r>
          </a:p>
        </p:txBody>
      </p:sp>
      <p:cxnSp>
        <p:nvCxnSpPr>
          <p:cNvPr id="28" name="直線矢印コネクタ 27">
            <a:extLst>
              <a:ext uri="{FF2B5EF4-FFF2-40B4-BE49-F238E27FC236}">
                <a16:creationId xmlns:a16="http://schemas.microsoft.com/office/drawing/2014/main" id="{CAC2F491-97F5-1DB5-39A6-4A15AFED21B8}"/>
              </a:ext>
            </a:extLst>
          </p:cNvPr>
          <p:cNvCxnSpPr/>
          <p:nvPr/>
        </p:nvCxnSpPr>
        <p:spPr>
          <a:xfrm>
            <a:off x="4051415" y="5498893"/>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8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a:t>
            </a:r>
            <a:r>
              <a:rPr lang="ja-JP" altLang="en-US">
                <a:solidFill>
                  <a:srgbClr val="695D46"/>
                </a:solidFill>
                <a:latin typeface="Hiragino Kaku Gothic ProN W3" panose="020B0300000000000000" pitchFamily="34" charset="-128"/>
                <a:ea typeface="Hiragino Kaku Gothic ProN W3" panose="020B0300000000000000" pitchFamily="34" charset="-128"/>
              </a:rPr>
              <a:t>行った</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2,400</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枚をスクレイピング</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850219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a:t>
            </a:r>
          </a:p>
        </p:txBody>
      </p:sp>
      <p:pic>
        <p:nvPicPr>
          <p:cNvPr id="3" name="図 2">
            <a:extLst>
              <a:ext uri="{FF2B5EF4-FFF2-40B4-BE49-F238E27FC236}">
                <a16:creationId xmlns:a16="http://schemas.microsoft.com/office/drawing/2014/main" id="{0ABD5F24-D64A-6F81-6406-1E35CC157588}"/>
              </a:ext>
            </a:extLst>
          </p:cNvPr>
          <p:cNvPicPr>
            <a:picLocks noChangeAspect="1"/>
          </p:cNvPicPr>
          <p:nvPr/>
        </p:nvPicPr>
        <p:blipFill>
          <a:blip r:embed="rId2"/>
          <a:stretch>
            <a:fillRect/>
          </a:stretch>
        </p:blipFill>
        <p:spPr>
          <a:xfrm>
            <a:off x="3017263" y="2942897"/>
            <a:ext cx="2404939" cy="3141936"/>
          </a:xfrm>
          <a:prstGeom prst="rect">
            <a:avLst/>
          </a:prstGeom>
        </p:spPr>
      </p:pic>
      <p:pic>
        <p:nvPicPr>
          <p:cNvPr id="8" name="図 7">
            <a:extLst>
              <a:ext uri="{FF2B5EF4-FFF2-40B4-BE49-F238E27FC236}">
                <a16:creationId xmlns:a16="http://schemas.microsoft.com/office/drawing/2014/main" id="{C5666779-5F91-3D7B-7131-039C89CC1730}"/>
              </a:ext>
            </a:extLst>
          </p:cNvPr>
          <p:cNvPicPr>
            <a:picLocks noChangeAspect="1"/>
          </p:cNvPicPr>
          <p:nvPr/>
        </p:nvPicPr>
        <p:blipFill>
          <a:blip r:embed="rId3"/>
          <a:stretch>
            <a:fillRect/>
          </a:stretch>
        </p:blipFill>
        <p:spPr>
          <a:xfrm>
            <a:off x="6096000" y="2942897"/>
            <a:ext cx="2404939" cy="3141936"/>
          </a:xfrm>
          <a:prstGeom prst="rect">
            <a:avLst/>
          </a:prstGeom>
        </p:spPr>
      </p:pic>
      <p:sp>
        <p:nvSpPr>
          <p:cNvPr id="9" name="スライド番号プレースホルダー 8">
            <a:extLst>
              <a:ext uri="{FF2B5EF4-FFF2-40B4-BE49-F238E27FC236}">
                <a16:creationId xmlns:a16="http://schemas.microsoft.com/office/drawing/2014/main" id="{F147E981-FBA3-3499-7703-A0F1D50AF5FB}"/>
              </a:ext>
            </a:extLst>
          </p:cNvPr>
          <p:cNvSpPr>
            <a:spLocks noGrp="1"/>
          </p:cNvSpPr>
          <p:nvPr>
            <p:ph type="sldNum" sz="quarter" idx="12"/>
          </p:nvPr>
        </p:nvSpPr>
        <p:spPr/>
        <p:txBody>
          <a:bodyPr/>
          <a:lstStyle/>
          <a:p>
            <a:fld id="{2E72E7BF-67A1-9A45-B859-E63ACEF18531}" type="slidenum">
              <a:rPr kumimoji="1" lang="ja-JP" altLang="en-US" smtClean="0"/>
              <a:t>9</a:t>
            </a:fld>
            <a:endParaRPr kumimoji="1" lang="ja-JP" altLang="en-US"/>
          </a:p>
        </p:txBody>
      </p:sp>
    </p:spTree>
    <p:extLst>
      <p:ext uri="{BB962C8B-B14F-4D97-AF65-F5344CB8AC3E}">
        <p14:creationId xmlns:p14="http://schemas.microsoft.com/office/powerpoint/2010/main" val="1382549501"/>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12366</TotalTime>
  <Words>2040</Words>
  <Application>Microsoft Macintosh PowerPoint</Application>
  <PresentationFormat>ワイド画面</PresentationFormat>
  <Paragraphs>268</Paragraphs>
  <Slides>22</Slides>
  <Notes>4</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Hiragino Kaku Gothic ProN W3</vt:lpstr>
      <vt:lpstr>游ゴシック</vt:lpstr>
      <vt:lpstr>Arial</vt:lpstr>
      <vt:lpstr>Cambria Math</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28</cp:revision>
  <dcterms:created xsi:type="dcterms:W3CDTF">2022-08-07T13:09:30Z</dcterms:created>
  <dcterms:modified xsi:type="dcterms:W3CDTF">2024-02-01T10:46:46Z</dcterms:modified>
</cp:coreProperties>
</file>