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24"/>
  </p:notesMasterIdLst>
  <p:sldIdLst>
    <p:sldId id="256" r:id="rId2"/>
    <p:sldId id="258" r:id="rId3"/>
    <p:sldId id="259" r:id="rId4"/>
    <p:sldId id="267" r:id="rId5"/>
    <p:sldId id="271" r:id="rId6"/>
    <p:sldId id="263" r:id="rId7"/>
    <p:sldId id="264" r:id="rId8"/>
    <p:sldId id="260" r:id="rId9"/>
    <p:sldId id="266" r:id="rId10"/>
    <p:sldId id="279" r:id="rId11"/>
    <p:sldId id="280" r:id="rId12"/>
    <p:sldId id="268" r:id="rId13"/>
    <p:sldId id="281" r:id="rId14"/>
    <p:sldId id="269" r:id="rId15"/>
    <p:sldId id="272" r:id="rId16"/>
    <p:sldId id="273" r:id="rId17"/>
    <p:sldId id="283" r:id="rId18"/>
    <p:sldId id="282" r:id="rId19"/>
    <p:sldId id="274" r:id="rId20"/>
    <p:sldId id="270" r:id="rId21"/>
    <p:sldId id="284" r:id="rId22"/>
    <p:sldId id="28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8480"/>
    <a:srgbClr val="E44551"/>
    <a:srgbClr val="E67A5C"/>
    <a:srgbClr val="D77572"/>
    <a:srgbClr val="E6886E"/>
    <a:srgbClr val="D07B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55"/>
    <p:restoredTop sz="96341"/>
  </p:normalViewPr>
  <p:slideViewPr>
    <p:cSldViewPr snapToGrid="0">
      <p:cViewPr>
        <p:scale>
          <a:sx n="97" d="100"/>
          <a:sy n="97" d="100"/>
        </p:scale>
        <p:origin x="1416" y="8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F2D0A7-E30A-3A4B-808C-C9DFBE97BA66}" type="datetimeFigureOut">
              <a:rPr kumimoji="1" lang="ja-JP" altLang="en-US" smtClean="0"/>
              <a:t>2024/2/1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B3DF1A-6BCA-DF4B-BD60-A524DCFAF93C}" type="slidenum">
              <a:rPr kumimoji="1" lang="ja-JP" altLang="en-US" smtClean="0"/>
              <a:t>‹#›</a:t>
            </a:fld>
            <a:endParaRPr kumimoji="1" lang="ja-JP" altLang="en-US"/>
          </a:p>
        </p:txBody>
      </p:sp>
    </p:spTree>
    <p:extLst>
      <p:ext uri="{BB962C8B-B14F-4D97-AF65-F5344CB8AC3E}">
        <p14:creationId xmlns:p14="http://schemas.microsoft.com/office/powerpoint/2010/main" val="40952240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B3DF1A-6BCA-DF4B-BD60-A524DCFAF93C}" type="slidenum">
              <a:rPr kumimoji="1" lang="ja-JP" altLang="en-US" smtClean="0"/>
              <a:t>1</a:t>
            </a:fld>
            <a:endParaRPr kumimoji="1" lang="ja-JP" altLang="en-US"/>
          </a:p>
        </p:txBody>
      </p:sp>
    </p:spTree>
    <p:extLst>
      <p:ext uri="{BB962C8B-B14F-4D97-AF65-F5344CB8AC3E}">
        <p14:creationId xmlns:p14="http://schemas.microsoft.com/office/powerpoint/2010/main" val="1438978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latin typeface="Hiragino Kaku Gothic ProN W3" panose="020B0300000000000000" pitchFamily="34" charset="-128"/>
                <a:ea typeface="Hiragino Kaku Gothic ProN W3" panose="020B0300000000000000" pitchFamily="34" charset="-128"/>
              </a:rPr>
              <a:t>株式会社</a:t>
            </a:r>
            <a:r>
              <a:rPr lang="en" altLang="ja-JP" dirty="0">
                <a:latin typeface="Hiragino Kaku Gothic ProN W3" panose="020B0300000000000000" pitchFamily="34" charset="-128"/>
                <a:ea typeface="Hiragino Kaku Gothic ProN W3" panose="020B0300000000000000" pitchFamily="34" charset="-128"/>
              </a:rPr>
              <a:t>JINS</a:t>
            </a:r>
            <a:r>
              <a:rPr lang="ja-JP" altLang="en-US">
                <a:latin typeface="Hiragino Kaku Gothic ProN W3" panose="020B0300000000000000" pitchFamily="34" charset="-128"/>
                <a:ea typeface="Hiragino Kaku Gothic ProN W3" panose="020B0300000000000000" pitchFamily="34" charset="-128"/>
              </a:rPr>
              <a:t>ホールディングスが提供するメガネの試着システム </a:t>
            </a:r>
            <a:endParaRPr lang="en-US" altLang="ja-JP" dirty="0">
              <a:latin typeface="Hiragino Kaku Gothic ProN W3" panose="020B0300000000000000" pitchFamily="34" charset="-128"/>
              <a:ea typeface="Hiragino Kaku Gothic ProN W3" panose="020B0300000000000000" pitchFamily="34" charset="-128"/>
            </a:endParaRPr>
          </a:p>
          <a:p>
            <a:endParaRPr kumimoji="1" lang="ja-JP" altLang="en-US"/>
          </a:p>
        </p:txBody>
      </p:sp>
      <p:sp>
        <p:nvSpPr>
          <p:cNvPr id="4" name="スライド番号プレースホルダー 3"/>
          <p:cNvSpPr>
            <a:spLocks noGrp="1"/>
          </p:cNvSpPr>
          <p:nvPr>
            <p:ph type="sldNum" sz="quarter" idx="5"/>
          </p:nvPr>
        </p:nvSpPr>
        <p:spPr/>
        <p:txBody>
          <a:bodyPr/>
          <a:lstStyle/>
          <a:p>
            <a:fld id="{83B3DF1A-6BCA-DF4B-BD60-A524DCFAF93C}" type="slidenum">
              <a:rPr kumimoji="1" lang="ja-JP" altLang="en-US" smtClean="0"/>
              <a:t>4</a:t>
            </a:fld>
            <a:endParaRPr kumimoji="1" lang="ja-JP" altLang="en-US"/>
          </a:p>
        </p:txBody>
      </p:sp>
    </p:spTree>
    <p:extLst>
      <p:ext uri="{BB962C8B-B14F-4D97-AF65-F5344CB8AC3E}">
        <p14:creationId xmlns:p14="http://schemas.microsoft.com/office/powerpoint/2010/main" val="3546958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次に、メイクアップを支援するデジタル技術として、</a:t>
            </a:r>
            <a:r>
              <a:rPr kumimoji="1" lang="en-US" altLang="ja-JP" dirty="0"/>
              <a:t>AR</a:t>
            </a:r>
            <a:r>
              <a:rPr kumimoji="1" lang="ja-JP" altLang="en-US"/>
              <a:t>タッチアップシステムというものがあります</a:t>
            </a:r>
          </a:p>
        </p:txBody>
      </p:sp>
      <p:sp>
        <p:nvSpPr>
          <p:cNvPr id="4" name="スライド番号プレースホルダー 3"/>
          <p:cNvSpPr>
            <a:spLocks noGrp="1"/>
          </p:cNvSpPr>
          <p:nvPr>
            <p:ph type="sldNum" sz="quarter" idx="5"/>
          </p:nvPr>
        </p:nvSpPr>
        <p:spPr/>
        <p:txBody>
          <a:bodyPr/>
          <a:lstStyle/>
          <a:p>
            <a:fld id="{83B3DF1A-6BCA-DF4B-BD60-A524DCFAF93C}" type="slidenum">
              <a:rPr kumimoji="1" lang="ja-JP" altLang="en-US" smtClean="0"/>
              <a:t>5</a:t>
            </a:fld>
            <a:endParaRPr kumimoji="1" lang="ja-JP" altLang="en-US"/>
          </a:p>
        </p:txBody>
      </p:sp>
    </p:spTree>
    <p:extLst>
      <p:ext uri="{BB962C8B-B14F-4D97-AF65-F5344CB8AC3E}">
        <p14:creationId xmlns:p14="http://schemas.microsoft.com/office/powerpoint/2010/main" val="2583223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B3DF1A-6BCA-DF4B-BD60-A524DCFAF93C}" type="slidenum">
              <a:rPr kumimoji="1" lang="ja-JP" altLang="en-US" smtClean="0"/>
              <a:t>8</a:t>
            </a:fld>
            <a:endParaRPr kumimoji="1" lang="ja-JP" altLang="en-US"/>
          </a:p>
        </p:txBody>
      </p:sp>
    </p:spTree>
    <p:extLst>
      <p:ext uri="{BB962C8B-B14F-4D97-AF65-F5344CB8AC3E}">
        <p14:creationId xmlns:p14="http://schemas.microsoft.com/office/powerpoint/2010/main" val="2263965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続いて、スクレイピングした写真を機械学習用に加工していきます</a:t>
            </a:r>
          </a:p>
        </p:txBody>
      </p:sp>
      <p:sp>
        <p:nvSpPr>
          <p:cNvPr id="4" name="スライド番号プレースホルダー 3"/>
          <p:cNvSpPr>
            <a:spLocks noGrp="1"/>
          </p:cNvSpPr>
          <p:nvPr>
            <p:ph type="sldNum" sz="quarter" idx="5"/>
          </p:nvPr>
        </p:nvSpPr>
        <p:spPr/>
        <p:txBody>
          <a:bodyPr/>
          <a:lstStyle/>
          <a:p>
            <a:fld id="{83B3DF1A-6BCA-DF4B-BD60-A524DCFAF93C}" type="slidenum">
              <a:rPr kumimoji="1" lang="ja-JP" altLang="en-US" smtClean="0"/>
              <a:t>10</a:t>
            </a:fld>
            <a:endParaRPr kumimoji="1" lang="ja-JP" altLang="en-US"/>
          </a:p>
        </p:txBody>
      </p:sp>
    </p:spTree>
    <p:extLst>
      <p:ext uri="{BB962C8B-B14F-4D97-AF65-F5344CB8AC3E}">
        <p14:creationId xmlns:p14="http://schemas.microsoft.com/office/powerpoint/2010/main" val="2542017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B3DF1A-6BCA-DF4B-BD60-A524DCFAF93C}" type="slidenum">
              <a:rPr kumimoji="1" lang="ja-JP" altLang="en-US" smtClean="0"/>
              <a:t>15</a:t>
            </a:fld>
            <a:endParaRPr kumimoji="1" lang="ja-JP" altLang="en-US"/>
          </a:p>
        </p:txBody>
      </p:sp>
    </p:spTree>
    <p:extLst>
      <p:ext uri="{BB962C8B-B14F-4D97-AF65-F5344CB8AC3E}">
        <p14:creationId xmlns:p14="http://schemas.microsoft.com/office/powerpoint/2010/main" val="2723945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B3DF1A-6BCA-DF4B-BD60-A524DCFAF93C}" type="slidenum">
              <a:rPr kumimoji="1" lang="ja-JP" altLang="en-US" smtClean="0"/>
              <a:t>18</a:t>
            </a:fld>
            <a:endParaRPr kumimoji="1" lang="ja-JP" altLang="en-US"/>
          </a:p>
        </p:txBody>
      </p:sp>
    </p:spTree>
    <p:extLst>
      <p:ext uri="{BB962C8B-B14F-4D97-AF65-F5344CB8AC3E}">
        <p14:creationId xmlns:p14="http://schemas.microsoft.com/office/powerpoint/2010/main" val="3721127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F0689D0-EE6A-9F41-A83E-000715A7B4DF}" type="datetime1">
              <a:rPr kumimoji="1" lang="ja-JP" altLang="en-US" smtClean="0"/>
              <a:t>2024/2/1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715660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BD46B6-7CEF-7E41-A2E2-2B06C39DE3BE}" type="datetime1">
              <a:rPr kumimoji="1" lang="ja-JP" altLang="en-US" smtClean="0"/>
              <a:t>2024/2/1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353073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AFB5DDF-5FF4-0E4B-8AB5-7A0D0ED88F56}" type="datetime1">
              <a:rPr kumimoji="1" lang="ja-JP" altLang="en-US" smtClean="0"/>
              <a:t>2024/2/1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427288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ormAutofit/>
          </a:bodyPr>
          <a:lstStyle>
            <a:lvl1pPr>
              <a:defRPr sz="2000"/>
            </a:lvl1pPr>
            <a:lvl2pPr>
              <a:defRPr sz="2000"/>
            </a:lvl2pPr>
            <a:lvl3pPr>
              <a:defRPr sz="2000"/>
            </a:lvl3pPr>
            <a:lvl4pPr>
              <a:defRPr sz="2000"/>
            </a:lvl4pPr>
            <a:lvl5pPr>
              <a:defRPr sz="2000"/>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10"/>
          </p:nvPr>
        </p:nvSpPr>
        <p:spPr/>
        <p:txBody>
          <a:bodyPr/>
          <a:lstStyle/>
          <a:p>
            <a:fld id="{4A8B68C9-8A89-1D4A-AE9E-2650E43E9DD8}" type="datetime1">
              <a:rPr kumimoji="1" lang="ja-JP" altLang="en-US" smtClean="0"/>
              <a:t>2024/2/1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1248283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7AFC893-8781-7E43-A7E8-C490CC6F0D41}" type="datetime1">
              <a:rPr kumimoji="1" lang="ja-JP" altLang="en-US" smtClean="0"/>
              <a:t>2024/2/1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704788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3867912" y="868680"/>
            <a:ext cx="3474720" cy="5120640"/>
          </a:xfrm>
        </p:spPr>
        <p:txBody>
          <a:bodyPr>
            <a:normAutofit/>
          </a:bodyPr>
          <a:lstStyle>
            <a:lvl1pPr>
              <a:defRPr sz="2000"/>
            </a:lvl1pPr>
            <a:lvl2pPr>
              <a:defRPr sz="2000"/>
            </a:lvl2pPr>
            <a:lvl3pPr>
              <a:defRPr sz="2000"/>
            </a:lvl3pPr>
            <a:lvl4pPr>
              <a:defRPr sz="2000"/>
            </a:lvl4pPr>
            <a:lvl5pPr>
              <a:defRPr sz="20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2000"/>
            </a:lvl2pPr>
            <a:lvl3pPr>
              <a:defRPr sz="2000"/>
            </a:lvl3pPr>
            <a:lvl4pPr>
              <a:defRPr sz="2000"/>
            </a:lvl4pPr>
            <a:lvl5pPr>
              <a:defRPr sz="20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8" name="Date Placeholder 7"/>
          <p:cNvSpPr>
            <a:spLocks noGrp="1"/>
          </p:cNvSpPr>
          <p:nvPr>
            <p:ph type="dt" sz="half" idx="10"/>
          </p:nvPr>
        </p:nvSpPr>
        <p:spPr/>
        <p:txBody>
          <a:bodyPr/>
          <a:lstStyle/>
          <a:p>
            <a:fld id="{30699864-65B1-1B46-9F4F-EFEC28C14436}" type="datetime1">
              <a:rPr kumimoji="1" lang="ja-JP" altLang="en-US" smtClean="0"/>
              <a:t>2024/2/1</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51625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2000"/>
            </a:lvl2pPr>
            <a:lvl3pPr>
              <a:defRPr sz="2000"/>
            </a:lvl3pPr>
            <a:lvl4pPr>
              <a:defRPr sz="2000"/>
            </a:lvl4pPr>
            <a:lvl5pPr>
              <a:defRPr sz="20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2000"/>
            </a:lvl2pPr>
            <a:lvl3pPr>
              <a:defRPr sz="2000"/>
            </a:lvl3pPr>
            <a:lvl4pPr>
              <a:defRPr sz="2000"/>
            </a:lvl4pPr>
            <a:lvl5pPr>
              <a:defRPr sz="20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2" name="Date Placeholder 1"/>
          <p:cNvSpPr>
            <a:spLocks noGrp="1"/>
          </p:cNvSpPr>
          <p:nvPr>
            <p:ph type="dt" sz="half" idx="10"/>
          </p:nvPr>
        </p:nvSpPr>
        <p:spPr/>
        <p:txBody>
          <a:bodyPr/>
          <a:lstStyle/>
          <a:p>
            <a:fld id="{EBF0D00D-383A-1E49-8D42-20C6F8A24971}" type="datetime1">
              <a:rPr kumimoji="1" lang="ja-JP" altLang="en-US" smtClean="0"/>
              <a:t>2024/2/1</a:t>
            </a:fld>
            <a:endParaRPr kumimoji="1" lang="ja-JP" altLang="en-US"/>
          </a:p>
        </p:txBody>
      </p:sp>
      <p:sp>
        <p:nvSpPr>
          <p:cNvPr id="11" name="Footer Placeholder 10"/>
          <p:cNvSpPr>
            <a:spLocks noGrp="1"/>
          </p:cNvSpPr>
          <p:nvPr>
            <p:ph type="ftr" sz="quarter" idx="11"/>
          </p:nvPr>
        </p:nvSpPr>
        <p:spPr/>
        <p:txBody>
          <a:bodyPr/>
          <a:lstStyle/>
          <a:p>
            <a:endParaRPr kumimoji="1" lang="ja-JP" altLang="en-US"/>
          </a:p>
        </p:txBody>
      </p:sp>
      <p:sp>
        <p:nvSpPr>
          <p:cNvPr id="12" name="Slide Number Placeholder 11"/>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1720272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2" name="Date Placeholder 1"/>
          <p:cNvSpPr>
            <a:spLocks noGrp="1"/>
          </p:cNvSpPr>
          <p:nvPr>
            <p:ph type="dt" sz="half" idx="10"/>
          </p:nvPr>
        </p:nvSpPr>
        <p:spPr/>
        <p:txBody>
          <a:bodyPr/>
          <a:lstStyle/>
          <a:p>
            <a:fld id="{35F5D5A4-4BD9-144C-86C6-47E684A4824E}" type="datetime1">
              <a:rPr kumimoji="1" lang="ja-JP" altLang="en-US" smtClean="0"/>
              <a:t>2024/2/1</a:t>
            </a:fld>
            <a:endParaRPr kumimoji="1" lang="ja-JP" altLang="en-US"/>
          </a:p>
        </p:txBody>
      </p:sp>
      <p:sp>
        <p:nvSpPr>
          <p:cNvPr id="7" name="Footer Placeholder 6"/>
          <p:cNvSpPr>
            <a:spLocks noGrp="1"/>
          </p:cNvSpPr>
          <p:nvPr>
            <p:ph type="ftr" sz="quarter" idx="11"/>
          </p:nvPr>
        </p:nvSpPr>
        <p:spPr/>
        <p:txBody>
          <a:bodyPr/>
          <a:lstStyle/>
          <a:p>
            <a:endParaRPr kumimoji="1" lang="ja-JP" altLang="en-US"/>
          </a:p>
        </p:txBody>
      </p:sp>
      <p:sp>
        <p:nvSpPr>
          <p:cNvPr id="8" name="Slide Number Placeholder 7"/>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71078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D2C3AD4-0617-D141-A958-6E9C581C99F8}" type="datetime1">
              <a:rPr kumimoji="1" lang="ja-JP" altLang="en-US" smtClean="0"/>
              <a:t>2024/2/1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74586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ja-JP" altLang="en-US"/>
              <a:t>マスター タイトルの書式設定</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2000"/>
            </a:lvl2pPr>
            <a:lvl3pPr>
              <a:defRPr sz="2000"/>
            </a:lvl3pPr>
            <a:lvl4pPr>
              <a:defRPr sz="2000"/>
            </a:lvl4pPr>
            <a:lvl5pPr>
              <a:defRPr sz="20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97333168-1043-414C-BAC1-8C17FED55BE1}" type="datetime1">
              <a:rPr kumimoji="1" lang="ja-JP" altLang="en-US" smtClean="0"/>
              <a:t>2024/2/1</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104898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8F59A4F7-2100-1545-B83D-8AE529A8BB45}" type="datetime1">
              <a:rPr kumimoji="1" lang="ja-JP" altLang="en-US" smtClean="0"/>
              <a:t>2024/2/1</a:t>
            </a:fld>
            <a:endParaRPr kumimoji="1" lang="ja-JP" altLang="en-US"/>
          </a:p>
        </p:txBody>
      </p:sp>
      <p:sp>
        <p:nvSpPr>
          <p:cNvPr id="9" name="Footer Placeholder 8"/>
          <p:cNvSpPr>
            <a:spLocks noGrp="1"/>
          </p:cNvSpPr>
          <p:nvPr>
            <p:ph type="ftr" sz="quarter" idx="11"/>
          </p:nvPr>
        </p:nvSpPr>
        <p:spPr>
          <a:xfrm>
            <a:off x="3499101" y="6356350"/>
            <a:ext cx="5911517" cy="365125"/>
          </a:xfrm>
        </p:spPr>
        <p:txBody>
          <a:bodyPr/>
          <a:lstStyle/>
          <a:p>
            <a:endParaRPr kumimoji="1" lang="ja-JP" altLang="en-US"/>
          </a:p>
        </p:txBody>
      </p:sp>
      <p:sp>
        <p:nvSpPr>
          <p:cNvPr id="10" name="Slide Number Placeholder 9"/>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239068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E0AEBBE5-DA29-B94E-BDB8-9C4CD04B35EC}" type="datetime1">
              <a:rPr kumimoji="1" lang="ja-JP" altLang="en-US" smtClean="0"/>
              <a:t>2024/2/1</a:t>
            </a:fld>
            <a:endParaRPr kumimoji="1" lang="ja-JP" alt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kumimoji="1" lang="ja-JP" alt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33422984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hdr="0" ftr="0" dt="0"/>
  <p:txStyles>
    <p:title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 Id="rId9" Type="http://schemas.openxmlformats.org/officeDocument/2006/relationships/image" Target="../media/image17.jpe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image" Target="../media/image25.jpeg"/><Relationship Id="rId3" Type="http://schemas.openxmlformats.org/officeDocument/2006/relationships/image" Target="../media/image20.jpeg"/><Relationship Id="rId7" Type="http://schemas.openxmlformats.org/officeDocument/2006/relationships/image" Target="../media/image8.jpeg"/><Relationship Id="rId12" Type="http://schemas.openxmlformats.org/officeDocument/2006/relationships/image" Target="../media/image24.jpeg"/><Relationship Id="rId17" Type="http://schemas.openxmlformats.org/officeDocument/2006/relationships/image" Target="../media/image29.jpeg"/><Relationship Id="rId2" Type="http://schemas.openxmlformats.org/officeDocument/2006/relationships/image" Target="../media/image19.jpeg"/><Relationship Id="rId16" Type="http://schemas.openxmlformats.org/officeDocument/2006/relationships/image" Target="../media/image28.jpeg"/><Relationship Id="rId1" Type="http://schemas.openxmlformats.org/officeDocument/2006/relationships/slideLayout" Target="../slideLayouts/slideLayout7.xml"/><Relationship Id="rId6" Type="http://schemas.openxmlformats.org/officeDocument/2006/relationships/image" Target="../media/image13.jpeg"/><Relationship Id="rId11" Type="http://schemas.openxmlformats.org/officeDocument/2006/relationships/image" Target="../media/image23.jpeg"/><Relationship Id="rId5" Type="http://schemas.openxmlformats.org/officeDocument/2006/relationships/image" Target="../media/image12.jpeg"/><Relationship Id="rId15" Type="http://schemas.openxmlformats.org/officeDocument/2006/relationships/image" Target="../media/image27.jpeg"/><Relationship Id="rId10" Type="http://schemas.openxmlformats.org/officeDocument/2006/relationships/image" Target="../media/image22.jpeg"/><Relationship Id="rId4" Type="http://schemas.openxmlformats.org/officeDocument/2006/relationships/image" Target="../media/image11.jpeg"/><Relationship Id="rId9" Type="http://schemas.openxmlformats.org/officeDocument/2006/relationships/image" Target="../media/image21.jpeg"/><Relationship Id="rId14" Type="http://schemas.openxmlformats.org/officeDocument/2006/relationships/image" Target="../media/image26.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8.jpeg"/><Relationship Id="rId4" Type="http://schemas.openxmlformats.org/officeDocument/2006/relationships/image" Target="../media/image3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www.atpress.ne.jp/news/175815"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prtimes.jp/main/html/rd/p/000000900.000005794.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A59C8C-C2CD-94BA-E59C-8551E0024E0C}"/>
              </a:ext>
            </a:extLst>
          </p:cNvPr>
          <p:cNvSpPr>
            <a:spLocks noGrp="1"/>
          </p:cNvSpPr>
          <p:nvPr>
            <p:ph type="ctrTitle"/>
          </p:nvPr>
        </p:nvSpPr>
        <p:spPr/>
        <p:txBody>
          <a:bodyPr>
            <a:normAutofit/>
          </a:bodyPr>
          <a:lstStyle/>
          <a:p>
            <a:r>
              <a:rPr kumimoji="1" lang="ja-JP" altLang="en-US" sz="5400"/>
              <a:t>機械学習を用いた</a:t>
            </a:r>
            <a:br>
              <a:rPr kumimoji="1" lang="en-US" altLang="ja-JP" sz="5400" dirty="0"/>
            </a:br>
            <a:r>
              <a:rPr kumimoji="1" lang="ja-JP" altLang="en-US" sz="5400"/>
              <a:t>似合うリップカラーに</a:t>
            </a:r>
            <a:br>
              <a:rPr kumimoji="1" lang="en-US" altLang="ja-JP" sz="5400" dirty="0"/>
            </a:br>
            <a:r>
              <a:rPr kumimoji="1" lang="ja-JP" altLang="en-US" sz="5400"/>
              <a:t>関する研究</a:t>
            </a:r>
          </a:p>
        </p:txBody>
      </p:sp>
      <p:sp>
        <p:nvSpPr>
          <p:cNvPr id="3" name="字幕 2">
            <a:extLst>
              <a:ext uri="{FF2B5EF4-FFF2-40B4-BE49-F238E27FC236}">
                <a16:creationId xmlns:a16="http://schemas.microsoft.com/office/drawing/2014/main" id="{17B3790E-7FC5-1B4C-8839-E382857564BD}"/>
              </a:ext>
            </a:extLst>
          </p:cNvPr>
          <p:cNvSpPr>
            <a:spLocks noGrp="1"/>
          </p:cNvSpPr>
          <p:nvPr>
            <p:ph type="subTitle" idx="1"/>
          </p:nvPr>
        </p:nvSpPr>
        <p:spPr>
          <a:xfrm>
            <a:off x="676269" y="4726003"/>
            <a:ext cx="7315200" cy="914400"/>
          </a:xfrm>
        </p:spPr>
        <p:txBody>
          <a:bodyPr/>
          <a:lstStyle/>
          <a:p>
            <a:pPr algn="r"/>
            <a:r>
              <a:rPr kumimoji="1" lang="ja-JP" altLang="en-US"/>
              <a:t>村尾ゼミ　廣瀬</a:t>
            </a:r>
            <a:r>
              <a:rPr kumimoji="1" lang="en-US" altLang="ja-JP" dirty="0"/>
              <a:t> </a:t>
            </a:r>
            <a:r>
              <a:rPr kumimoji="1" lang="ja-JP" altLang="en-US"/>
              <a:t>由佳</a:t>
            </a:r>
          </a:p>
        </p:txBody>
      </p:sp>
    </p:spTree>
    <p:extLst>
      <p:ext uri="{BB962C8B-B14F-4D97-AF65-F5344CB8AC3E}">
        <p14:creationId xmlns:p14="http://schemas.microsoft.com/office/powerpoint/2010/main" val="3994976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spcBef>
                <a:spcPts val="0"/>
              </a:spcBef>
              <a:spcAft>
                <a:spcPts val="1200"/>
              </a:spcAft>
              <a:buFont typeface="Arial" panose="020B0604020202020204" pitchFamily="34" charset="0"/>
              <a:buChar char="•"/>
            </a:pP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学習データの入力部分（顔画像データ）の加工</a:t>
            </a: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en-US" altLang="ja-JP" sz="2000" dirty="0">
                <a:solidFill>
                  <a:srgbClr val="695D46"/>
                </a:solidFill>
                <a:latin typeface="Hiragino Kaku Gothic ProN W3" panose="020B0300000000000000" pitchFamily="34" charset="-128"/>
                <a:ea typeface="Hiragino Kaku Gothic ProN W3" panose="020B0300000000000000" pitchFamily="34" charset="-128"/>
              </a:rPr>
              <a:t>OpenCV, </a:t>
            </a:r>
            <a:r>
              <a:rPr lang="en-US" altLang="ja-JP" sz="2000" dirty="0" err="1">
                <a:solidFill>
                  <a:srgbClr val="695D46"/>
                </a:solidFill>
                <a:latin typeface="Hiragino Kaku Gothic ProN W3" panose="020B0300000000000000" pitchFamily="34" charset="-128"/>
                <a:ea typeface="Hiragino Kaku Gothic ProN W3" panose="020B0300000000000000" pitchFamily="34" charset="-128"/>
              </a:rPr>
              <a:t>dlib</a:t>
            </a:r>
            <a:r>
              <a:rPr lang="ja-JP" altLang="en-US" sz="2000">
                <a:solidFill>
                  <a:srgbClr val="695D46"/>
                </a:solidFill>
                <a:latin typeface="Hiragino Kaku Gothic ProN W3" panose="020B0300000000000000" pitchFamily="34" charset="-128"/>
                <a:ea typeface="Hiragino Kaku Gothic ProN W3" panose="020B0300000000000000" pitchFamily="34" charset="-128"/>
              </a:rPr>
              <a:t>（画像処理のためのライブラリ）を使用</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ja-JP" altLang="en-US" sz="2000">
                <a:solidFill>
                  <a:srgbClr val="695D46"/>
                </a:solidFill>
                <a:latin typeface="Hiragino Kaku Gothic ProN W3" panose="020B0300000000000000" pitchFamily="34" charset="-128"/>
                <a:ea typeface="Hiragino Kaku Gothic ProN W3" panose="020B0300000000000000" pitchFamily="34" charset="-128"/>
              </a:rPr>
              <a:t>顔領域の拡大、唇領域の切り取りを行った</a:t>
            </a: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0057730"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システムの概要：学習データについて（入力）</a:t>
            </a:r>
          </a:p>
        </p:txBody>
      </p:sp>
      <p:pic>
        <p:nvPicPr>
          <p:cNvPr id="3" name="図 2">
            <a:extLst>
              <a:ext uri="{FF2B5EF4-FFF2-40B4-BE49-F238E27FC236}">
                <a16:creationId xmlns:a16="http://schemas.microsoft.com/office/drawing/2014/main" id="{8C09751B-9E8E-E46F-A560-8A6F46957EC4}"/>
              </a:ext>
            </a:extLst>
          </p:cNvPr>
          <p:cNvPicPr>
            <a:picLocks noChangeAspect="1"/>
          </p:cNvPicPr>
          <p:nvPr/>
        </p:nvPicPr>
        <p:blipFill>
          <a:blip r:embed="rId3"/>
          <a:stretch>
            <a:fillRect/>
          </a:stretch>
        </p:blipFill>
        <p:spPr>
          <a:xfrm>
            <a:off x="8142457" y="3607676"/>
            <a:ext cx="1955800" cy="1955800"/>
          </a:xfrm>
          <a:prstGeom prst="rect">
            <a:avLst/>
          </a:prstGeom>
        </p:spPr>
      </p:pic>
      <p:pic>
        <p:nvPicPr>
          <p:cNvPr id="9" name="図 8">
            <a:extLst>
              <a:ext uri="{FF2B5EF4-FFF2-40B4-BE49-F238E27FC236}">
                <a16:creationId xmlns:a16="http://schemas.microsoft.com/office/drawing/2014/main" id="{4012FB34-88DC-C3C8-50FE-B35FE5CCDCD3}"/>
              </a:ext>
            </a:extLst>
          </p:cNvPr>
          <p:cNvPicPr>
            <a:picLocks noChangeAspect="1"/>
          </p:cNvPicPr>
          <p:nvPr/>
        </p:nvPicPr>
        <p:blipFill>
          <a:blip r:embed="rId4"/>
          <a:stretch>
            <a:fillRect/>
          </a:stretch>
        </p:blipFill>
        <p:spPr>
          <a:xfrm>
            <a:off x="1644602" y="3014608"/>
            <a:ext cx="2404939" cy="3141936"/>
          </a:xfrm>
          <a:prstGeom prst="rect">
            <a:avLst/>
          </a:prstGeom>
        </p:spPr>
      </p:pic>
      <p:pic>
        <p:nvPicPr>
          <p:cNvPr id="11" name="図 10">
            <a:extLst>
              <a:ext uri="{FF2B5EF4-FFF2-40B4-BE49-F238E27FC236}">
                <a16:creationId xmlns:a16="http://schemas.microsoft.com/office/drawing/2014/main" id="{B7C59908-0AA4-A8D7-2F47-7D0537310FD9}"/>
              </a:ext>
            </a:extLst>
          </p:cNvPr>
          <p:cNvPicPr>
            <a:picLocks noChangeAspect="1"/>
          </p:cNvPicPr>
          <p:nvPr/>
        </p:nvPicPr>
        <p:blipFill>
          <a:blip r:embed="rId5"/>
          <a:stretch>
            <a:fillRect/>
          </a:stretch>
        </p:blipFill>
        <p:spPr>
          <a:xfrm>
            <a:off x="5118099" y="3607676"/>
            <a:ext cx="1955800" cy="1955800"/>
          </a:xfrm>
          <a:prstGeom prst="rect">
            <a:avLst/>
          </a:prstGeom>
        </p:spPr>
      </p:pic>
      <p:cxnSp>
        <p:nvCxnSpPr>
          <p:cNvPr id="12" name="直線矢印コネクタ 11">
            <a:extLst>
              <a:ext uri="{FF2B5EF4-FFF2-40B4-BE49-F238E27FC236}">
                <a16:creationId xmlns:a16="http://schemas.microsoft.com/office/drawing/2014/main" id="{E6ACECB0-333C-C316-6D5A-5781BFCD7AF5}"/>
              </a:ext>
            </a:extLst>
          </p:cNvPr>
          <p:cNvCxnSpPr/>
          <p:nvPr/>
        </p:nvCxnSpPr>
        <p:spPr>
          <a:xfrm>
            <a:off x="4340389" y="4553612"/>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線矢印コネクタ 12">
            <a:extLst>
              <a:ext uri="{FF2B5EF4-FFF2-40B4-BE49-F238E27FC236}">
                <a16:creationId xmlns:a16="http://schemas.microsoft.com/office/drawing/2014/main" id="{1683E13A-45E2-DF2A-9B82-952BCEE622F6}"/>
              </a:ext>
            </a:extLst>
          </p:cNvPr>
          <p:cNvCxnSpPr/>
          <p:nvPr/>
        </p:nvCxnSpPr>
        <p:spPr>
          <a:xfrm>
            <a:off x="7346346" y="4556244"/>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スライド番号プレースホルダー 13">
            <a:extLst>
              <a:ext uri="{FF2B5EF4-FFF2-40B4-BE49-F238E27FC236}">
                <a16:creationId xmlns:a16="http://schemas.microsoft.com/office/drawing/2014/main" id="{9128C575-9DD4-E60E-7B35-A46D705C4E3F}"/>
              </a:ext>
            </a:extLst>
          </p:cNvPr>
          <p:cNvSpPr>
            <a:spLocks noGrp="1"/>
          </p:cNvSpPr>
          <p:nvPr>
            <p:ph type="sldNum" sz="quarter" idx="12"/>
          </p:nvPr>
        </p:nvSpPr>
        <p:spPr/>
        <p:txBody>
          <a:bodyPr/>
          <a:lstStyle/>
          <a:p>
            <a:fld id="{2E72E7BF-67A1-9A45-B859-E63ACEF18531}" type="slidenum">
              <a:rPr kumimoji="1" lang="ja-JP" altLang="en-US" smtClean="0"/>
              <a:t>10</a:t>
            </a:fld>
            <a:endParaRPr kumimoji="1" lang="ja-JP" altLang="en-US"/>
          </a:p>
        </p:txBody>
      </p:sp>
    </p:spTree>
    <p:extLst>
      <p:ext uri="{BB962C8B-B14F-4D97-AF65-F5344CB8AC3E}">
        <p14:creationId xmlns:p14="http://schemas.microsoft.com/office/powerpoint/2010/main" val="345865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spcBef>
                <a:spcPts val="0"/>
              </a:spcBef>
              <a:spcAft>
                <a:spcPts val="1200"/>
              </a:spcAft>
              <a:buFont typeface="Arial" panose="020B0604020202020204" pitchFamily="34" charset="0"/>
              <a:buChar char="•"/>
            </a:pPr>
            <a:r>
              <a:rPr lang="ja-JP" altLang="en-US" u="none" strike="noStrike">
                <a:solidFill>
                  <a:srgbClr val="695D46"/>
                </a:solidFill>
                <a:effectLst/>
                <a:latin typeface="Hiragino Kaku Gothic ProN W3" panose="020B0300000000000000" pitchFamily="34" charset="-128"/>
                <a:ea typeface="Hiragino Kaku Gothic ProN W3" panose="020B0300000000000000" pitchFamily="34" charset="-128"/>
              </a:rPr>
              <a:t>学習データの出力</a:t>
            </a:r>
            <a:endParaRPr lang="en-US" altLang="ja-JP"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ja-JP" altLang="en-US" sz="2000">
                <a:solidFill>
                  <a:srgbClr val="695D46"/>
                </a:solidFill>
                <a:latin typeface="Hiragino Kaku Gothic ProN W3" panose="020B0300000000000000" pitchFamily="34" charset="-128"/>
                <a:ea typeface="Hiragino Kaku Gothic ProN W3" panose="020B0300000000000000" pitchFamily="34" charset="-128"/>
              </a:rPr>
              <a:t>顔写真から、以下の手順でリップカラーを計算した</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2" fontAlgn="base">
              <a:spcBef>
                <a:spcPts val="0"/>
              </a:spcBef>
              <a:spcAft>
                <a:spcPts val="1200"/>
              </a:spcAft>
              <a:buFont typeface="Arial" panose="020B0604020202020204" pitchFamily="34" charset="0"/>
              <a:buChar char="•"/>
            </a:pPr>
            <a:r>
              <a:rPr lang="en-US" altLang="ja-JP" sz="2000" dirty="0" err="1">
                <a:solidFill>
                  <a:srgbClr val="695D46"/>
                </a:solidFill>
                <a:latin typeface="Hiragino Kaku Gothic ProN W3" panose="020B0300000000000000" pitchFamily="34" charset="-128"/>
                <a:ea typeface="Hiragino Kaku Gothic ProN W3" panose="020B0300000000000000" pitchFamily="34" charset="-128"/>
              </a:rPr>
              <a:t>dlib</a:t>
            </a:r>
            <a:r>
              <a:rPr lang="ja-JP" altLang="en-US" sz="2000">
                <a:solidFill>
                  <a:srgbClr val="695D46"/>
                </a:solidFill>
                <a:latin typeface="Hiragino Kaku Gothic ProN W3" panose="020B0300000000000000" pitchFamily="34" charset="-128"/>
                <a:ea typeface="Hiragino Kaku Gothic ProN W3" panose="020B0300000000000000" pitchFamily="34" charset="-128"/>
              </a:rPr>
              <a:t>で顔のランドマーク検出</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2" fontAlgn="base">
              <a:spcBef>
                <a:spcPts val="0"/>
              </a:spcBef>
              <a:spcAft>
                <a:spcPts val="1200"/>
              </a:spcAft>
              <a:buFont typeface="Arial" panose="020B0604020202020204" pitchFamily="34" charset="0"/>
              <a:buChar char="•"/>
            </a:pPr>
            <a:r>
              <a:rPr lang="ja-JP" altLang="en-US" sz="2000">
                <a:solidFill>
                  <a:srgbClr val="695D46"/>
                </a:solidFill>
                <a:latin typeface="Hiragino Kaku Gothic ProN W3" panose="020B0300000000000000" pitchFamily="34" charset="-128"/>
                <a:ea typeface="Hiragino Kaku Gothic ProN W3" panose="020B0300000000000000" pitchFamily="34" charset="-128"/>
              </a:rPr>
              <a:t>下唇の中心</a:t>
            </a:r>
            <a:r>
              <a:rPr lang="en-US" altLang="ja-JP" sz="2000" dirty="0">
                <a:solidFill>
                  <a:srgbClr val="695D46"/>
                </a:solidFill>
                <a:latin typeface="Hiragino Kaku Gothic ProN W3" panose="020B0300000000000000" pitchFamily="34" charset="-128"/>
                <a:ea typeface="Hiragino Kaku Gothic ProN W3" panose="020B0300000000000000" pitchFamily="34" charset="-128"/>
              </a:rPr>
              <a:t>6</a:t>
            </a:r>
            <a:r>
              <a:rPr lang="ja-JP" altLang="en-US" sz="2000">
                <a:solidFill>
                  <a:srgbClr val="695D46"/>
                </a:solidFill>
                <a:latin typeface="Hiragino Kaku Gothic ProN W3" panose="020B0300000000000000" pitchFamily="34" charset="-128"/>
                <a:ea typeface="Hiragino Kaku Gothic ProN W3" panose="020B0300000000000000" pitchFamily="34" charset="-128"/>
              </a:rPr>
              <a:t>点の座標で画像を切り取り</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2" fontAlgn="base">
              <a:spcBef>
                <a:spcPts val="0"/>
              </a:spcBef>
              <a:spcAft>
                <a:spcPts val="1200"/>
              </a:spcAft>
              <a:buFont typeface="Arial" panose="020B0604020202020204" pitchFamily="34" charset="0"/>
              <a:buChar char="•"/>
            </a:pPr>
            <a:r>
              <a:rPr lang="ja-JP" altLang="en-US" sz="2000">
                <a:solidFill>
                  <a:srgbClr val="695D46"/>
                </a:solidFill>
                <a:latin typeface="Hiragino Kaku Gothic ProN W3" panose="020B0300000000000000" pitchFamily="34" charset="-128"/>
                <a:ea typeface="Hiragino Kaku Gothic ProN W3" panose="020B0300000000000000" pitchFamily="34" charset="-128"/>
              </a:rPr>
              <a:t>座標内のピクセルの</a:t>
            </a:r>
            <a:r>
              <a:rPr lang="en-US" altLang="ja-JP" sz="2000" dirty="0">
                <a:solidFill>
                  <a:srgbClr val="695D46"/>
                </a:solidFill>
                <a:latin typeface="Hiragino Kaku Gothic ProN W3" panose="020B0300000000000000" pitchFamily="34" charset="-128"/>
                <a:ea typeface="Hiragino Kaku Gothic ProN W3" panose="020B0300000000000000" pitchFamily="34" charset="-128"/>
              </a:rPr>
              <a:t>RGB</a:t>
            </a:r>
            <a:r>
              <a:rPr lang="ja-JP" altLang="en-US" sz="2000">
                <a:solidFill>
                  <a:srgbClr val="695D46"/>
                </a:solidFill>
                <a:latin typeface="Hiragino Kaku Gothic ProN W3" panose="020B0300000000000000" pitchFamily="34" charset="-128"/>
                <a:ea typeface="Hiragino Kaku Gothic ProN W3" panose="020B0300000000000000" pitchFamily="34" charset="-128"/>
              </a:rPr>
              <a:t>の平均値を計算</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0173344"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システムの概要：学習データについて（出力）</a:t>
            </a:r>
          </a:p>
        </p:txBody>
      </p:sp>
      <p:pic>
        <p:nvPicPr>
          <p:cNvPr id="3" name="図 2">
            <a:extLst>
              <a:ext uri="{FF2B5EF4-FFF2-40B4-BE49-F238E27FC236}">
                <a16:creationId xmlns:a16="http://schemas.microsoft.com/office/drawing/2014/main" id="{86BE7482-04A7-BF5F-C6E6-852F24C2FC04}"/>
              </a:ext>
            </a:extLst>
          </p:cNvPr>
          <p:cNvPicPr>
            <a:picLocks noChangeAspect="1"/>
          </p:cNvPicPr>
          <p:nvPr/>
        </p:nvPicPr>
        <p:blipFill>
          <a:blip r:embed="rId2"/>
          <a:stretch>
            <a:fillRect/>
          </a:stretch>
        </p:blipFill>
        <p:spPr>
          <a:xfrm>
            <a:off x="1960691" y="4034497"/>
            <a:ext cx="1955800" cy="1955800"/>
          </a:xfrm>
          <a:prstGeom prst="rect">
            <a:avLst/>
          </a:prstGeom>
        </p:spPr>
      </p:pic>
      <p:sp>
        <p:nvSpPr>
          <p:cNvPr id="15" name="正方形/長方形 14">
            <a:extLst>
              <a:ext uri="{FF2B5EF4-FFF2-40B4-BE49-F238E27FC236}">
                <a16:creationId xmlns:a16="http://schemas.microsoft.com/office/drawing/2014/main" id="{74915D7E-8641-2D0E-0AE5-BD3891853391}"/>
              </a:ext>
            </a:extLst>
          </p:cNvPr>
          <p:cNvSpPr/>
          <p:nvPr/>
        </p:nvSpPr>
        <p:spPr>
          <a:xfrm>
            <a:off x="8275507" y="4460373"/>
            <a:ext cx="1175079" cy="1169207"/>
          </a:xfrm>
          <a:prstGeom prst="rect">
            <a:avLst/>
          </a:prstGeom>
          <a:solidFill>
            <a:srgbClr val="E6886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a:extLst>
              <a:ext uri="{FF2B5EF4-FFF2-40B4-BE49-F238E27FC236}">
                <a16:creationId xmlns:a16="http://schemas.microsoft.com/office/drawing/2014/main" id="{6EC713DD-6CA6-31CC-E13B-95A9F8B7E6D1}"/>
              </a:ext>
            </a:extLst>
          </p:cNvPr>
          <p:cNvPicPr>
            <a:picLocks noChangeAspect="1"/>
          </p:cNvPicPr>
          <p:nvPr/>
        </p:nvPicPr>
        <p:blipFill>
          <a:blip r:embed="rId3"/>
          <a:stretch>
            <a:fillRect/>
          </a:stretch>
        </p:blipFill>
        <p:spPr>
          <a:xfrm>
            <a:off x="5118099" y="4034497"/>
            <a:ext cx="1955800" cy="1955800"/>
          </a:xfrm>
          <a:prstGeom prst="rect">
            <a:avLst/>
          </a:prstGeom>
        </p:spPr>
      </p:pic>
      <p:cxnSp>
        <p:nvCxnSpPr>
          <p:cNvPr id="23" name="直線矢印コネクタ 22">
            <a:extLst>
              <a:ext uri="{FF2B5EF4-FFF2-40B4-BE49-F238E27FC236}">
                <a16:creationId xmlns:a16="http://schemas.microsoft.com/office/drawing/2014/main" id="{D1AD610C-4655-59CC-F8EA-A9D249FF3B6B}"/>
              </a:ext>
            </a:extLst>
          </p:cNvPr>
          <p:cNvCxnSpPr/>
          <p:nvPr/>
        </p:nvCxnSpPr>
        <p:spPr>
          <a:xfrm>
            <a:off x="4266817" y="5089640"/>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0DB557AA-8180-439E-A72E-E29B51C1E7A1}"/>
              </a:ext>
            </a:extLst>
          </p:cNvPr>
          <p:cNvCxnSpPr/>
          <p:nvPr/>
        </p:nvCxnSpPr>
        <p:spPr>
          <a:xfrm>
            <a:off x="7393644" y="5044987"/>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スライド番号プレースホルダー 24">
            <a:extLst>
              <a:ext uri="{FF2B5EF4-FFF2-40B4-BE49-F238E27FC236}">
                <a16:creationId xmlns:a16="http://schemas.microsoft.com/office/drawing/2014/main" id="{3A57D388-591F-4A07-3B9A-918B1D507986}"/>
              </a:ext>
            </a:extLst>
          </p:cNvPr>
          <p:cNvSpPr>
            <a:spLocks noGrp="1"/>
          </p:cNvSpPr>
          <p:nvPr>
            <p:ph type="sldNum" sz="quarter" idx="12"/>
          </p:nvPr>
        </p:nvSpPr>
        <p:spPr/>
        <p:txBody>
          <a:bodyPr/>
          <a:lstStyle/>
          <a:p>
            <a:fld id="{2E72E7BF-67A1-9A45-B859-E63ACEF18531}" type="slidenum">
              <a:rPr kumimoji="1" lang="ja-JP" altLang="en-US" smtClean="0"/>
              <a:t>11</a:t>
            </a:fld>
            <a:endParaRPr kumimoji="1" lang="ja-JP" altLang="en-US"/>
          </a:p>
        </p:txBody>
      </p:sp>
    </p:spTree>
    <p:extLst>
      <p:ext uri="{BB962C8B-B14F-4D97-AF65-F5344CB8AC3E}">
        <p14:creationId xmlns:p14="http://schemas.microsoft.com/office/powerpoint/2010/main" val="1103154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7"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使用した技術：</a:t>
            </a:r>
            <a:r>
              <a:rPr lang="en-US" altLang="ja-JP" dirty="0"/>
              <a:t>CNN</a:t>
            </a:r>
            <a:r>
              <a:rPr lang="ja-JP" altLang="en-US"/>
              <a:t>（</a:t>
            </a:r>
            <a:r>
              <a:rPr lang="en-US" altLang="ja-JP" dirty="0"/>
              <a:t>Convolutional Neural Network</a:t>
            </a:r>
            <a:r>
              <a:rPr lang="ja-JP" altLang="en-US"/>
              <a:t>）</a:t>
            </a:r>
          </a:p>
        </p:txBody>
      </p:sp>
      <p:sp>
        <p:nvSpPr>
          <p:cNvPr id="2" name="コンテンツ プレースホルダー 2">
            <a:extLst>
              <a:ext uri="{FF2B5EF4-FFF2-40B4-BE49-F238E27FC236}">
                <a16:creationId xmlns:a16="http://schemas.microsoft.com/office/drawing/2014/main" id="{2A8B6722-9453-DAB6-414A-529561B63BDB}"/>
              </a:ext>
            </a:extLst>
          </p:cNvPr>
          <p:cNvSpPr txBox="1">
            <a:spLocks/>
          </p:cNvSpPr>
          <p:nvPr/>
        </p:nvSpPr>
        <p:spPr>
          <a:xfrm>
            <a:off x="728443" y="15845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spcBef>
                <a:spcPts val="0"/>
              </a:spcBef>
              <a:spcAft>
                <a:spcPts val="1200"/>
              </a:spcAft>
              <a:buFont typeface="Arial" panose="020B0604020202020204" pitchFamily="34" charset="0"/>
              <a:buChar char="•"/>
            </a:pPr>
            <a:r>
              <a:rPr lang="ja-JP" altLang="en-US">
                <a:solidFill>
                  <a:srgbClr val="695D46"/>
                </a:solidFill>
                <a:latin typeface="Hiragino Kaku Gothic ProN W3" panose="020B0300000000000000" pitchFamily="34" charset="-128"/>
                <a:ea typeface="Hiragino Kaku Gothic ProN W3" panose="020B0300000000000000" pitchFamily="34" charset="-128"/>
              </a:rPr>
              <a:t>機械学習ネットワークには</a:t>
            </a:r>
            <a:r>
              <a:rPr lang="en" altLang="ja-JP" dirty="0">
                <a:solidFill>
                  <a:srgbClr val="695D46"/>
                </a:solidFill>
                <a:latin typeface="Hiragino Kaku Gothic ProN W3" panose="020B0300000000000000" pitchFamily="34" charset="-128"/>
                <a:ea typeface="Hiragino Kaku Gothic ProN W3" panose="020B0300000000000000" pitchFamily="34" charset="-128"/>
              </a:rPr>
              <a:t>CNN</a:t>
            </a:r>
            <a:r>
              <a:rPr lang="ja-JP" altLang="en-US">
                <a:solidFill>
                  <a:srgbClr val="695D46"/>
                </a:solidFill>
                <a:latin typeface="Hiragino Kaku Gothic ProN W3" panose="020B0300000000000000" pitchFamily="34" charset="-128"/>
                <a:ea typeface="Hiragino Kaku Gothic ProN W3" panose="020B0300000000000000" pitchFamily="34" charset="-128"/>
              </a:rPr>
              <a:t>（</a:t>
            </a:r>
            <a:r>
              <a:rPr lang="en" altLang="ja-JP" dirty="0">
                <a:solidFill>
                  <a:srgbClr val="695D46"/>
                </a:solidFill>
                <a:latin typeface="Hiragino Kaku Gothic ProN W3" panose="020B0300000000000000" pitchFamily="34" charset="-128"/>
                <a:ea typeface="Hiragino Kaku Gothic ProN W3" panose="020B0300000000000000" pitchFamily="34" charset="-128"/>
              </a:rPr>
              <a:t>Convolutional Neural Network</a:t>
            </a:r>
            <a:r>
              <a:rPr lang="ja-JP" altLang="en-US">
                <a:solidFill>
                  <a:srgbClr val="695D46"/>
                </a:solidFill>
                <a:latin typeface="Hiragino Kaku Gothic ProN W3" panose="020B0300000000000000" pitchFamily="34" charset="-128"/>
                <a:ea typeface="Hiragino Kaku Gothic ProN W3" panose="020B0300000000000000" pitchFamily="34" charset="-128"/>
              </a:rPr>
              <a:t>）を使用した</a:t>
            </a:r>
            <a:endParaRPr lang="en-US" altLang="ja-JP"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ja-JP" altLang="en-US" sz="2000">
                <a:solidFill>
                  <a:srgbClr val="695D46"/>
                </a:solidFill>
                <a:latin typeface="Hiragino Kaku Gothic ProN W3" panose="020B0300000000000000" pitchFamily="34" charset="-128"/>
                <a:ea typeface="Hiragino Kaku Gothic ProN W3" panose="020B0300000000000000" pitchFamily="34" charset="-128"/>
              </a:rPr>
              <a:t>カテゴリ分けや物体認識など、画像処理の分野で高いパフォーマンスを発揮している</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en-US" altLang="ja-JP" sz="2000" dirty="0" err="1">
                <a:solidFill>
                  <a:srgbClr val="695D46"/>
                </a:solidFill>
                <a:latin typeface="Hiragino Kaku Gothic ProN W3" panose="020B0300000000000000" pitchFamily="34" charset="-128"/>
                <a:ea typeface="Hiragino Kaku Gothic ProN W3" panose="020B0300000000000000" pitchFamily="34" charset="-128"/>
              </a:rPr>
              <a:t>keras</a:t>
            </a:r>
            <a:r>
              <a:rPr lang="ja-JP" altLang="en-US" sz="2000">
                <a:solidFill>
                  <a:srgbClr val="695D46"/>
                </a:solidFill>
                <a:latin typeface="Hiragino Kaku Gothic ProN W3" panose="020B0300000000000000" pitchFamily="34" charset="-128"/>
                <a:ea typeface="Hiragino Kaku Gothic ProN W3" panose="020B0300000000000000" pitchFamily="34" charset="-128"/>
              </a:rPr>
              <a:t>などの機械学習ライブラリで簡単に実装ができる</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marL="0" indent="0" fontAlgn="base">
              <a:spcBef>
                <a:spcPts val="0"/>
              </a:spcBef>
              <a:spcAft>
                <a:spcPts val="1200"/>
              </a:spcAft>
              <a:buNone/>
            </a:pPr>
            <a:endParaRPr lang="en-US" altLang="ja-JP" dirty="0">
              <a:solidFill>
                <a:srgbClr val="695D46"/>
              </a:solidFill>
              <a:latin typeface="Hiragino Kaku Gothic ProN W3" panose="020B0300000000000000" pitchFamily="34" charset="-128"/>
              <a:ea typeface="Hiragino Kaku Gothic ProN W3" panose="020B0300000000000000" pitchFamily="34" charset="-128"/>
            </a:endParaRPr>
          </a:p>
          <a:p>
            <a:pPr fontAlgn="base">
              <a:spcBef>
                <a:spcPts val="0"/>
              </a:spcBef>
              <a:spcAft>
                <a:spcPts val="1200"/>
              </a:spcAft>
              <a:buFont typeface="Arial" panose="020B0604020202020204" pitchFamily="34" charset="0"/>
              <a:buChar char="•"/>
            </a:pPr>
            <a:r>
              <a:rPr lang="ja-JP" altLang="en-US">
                <a:solidFill>
                  <a:srgbClr val="695D46"/>
                </a:solidFill>
                <a:latin typeface="Hiragino Kaku Gothic ProN W3" panose="020B0300000000000000" pitchFamily="34" charset="-128"/>
                <a:ea typeface="Hiragino Kaku Gothic ProN W3" panose="020B0300000000000000" pitchFamily="34" charset="-128"/>
              </a:rPr>
              <a:t>活用事例）</a:t>
            </a:r>
            <a:endParaRPr lang="en-US" altLang="ja-JP"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ja-JP" altLang="en-US" sz="2000">
                <a:solidFill>
                  <a:srgbClr val="695D46"/>
                </a:solidFill>
                <a:latin typeface="Hiragino Kaku Gothic ProN W3" panose="020B0300000000000000" pitchFamily="34" charset="-128"/>
                <a:ea typeface="Hiragino Kaku Gothic ProN W3" panose="020B0300000000000000" pitchFamily="34" charset="-128"/>
              </a:rPr>
              <a:t>画像の説明文を自動生成する（</a:t>
            </a:r>
            <a:r>
              <a:rPr lang="en-US" altLang="ja-JP" sz="2000" dirty="0">
                <a:solidFill>
                  <a:srgbClr val="695D46"/>
                </a:solidFill>
                <a:latin typeface="Hiragino Kaku Gothic ProN W3" panose="020B0300000000000000" pitchFamily="34" charset="-128"/>
                <a:ea typeface="Hiragino Kaku Gothic ProN W3" panose="020B0300000000000000" pitchFamily="34" charset="-128"/>
              </a:rPr>
              <a:t>Google</a:t>
            </a:r>
            <a:r>
              <a:rPr lang="ja-JP" altLang="en-US" sz="2000">
                <a:solidFill>
                  <a:srgbClr val="695D46"/>
                </a:solidFill>
                <a:latin typeface="Hiragino Kaku Gothic ProN W3" panose="020B0300000000000000" pitchFamily="34" charset="-128"/>
                <a:ea typeface="Hiragino Kaku Gothic ProN W3" panose="020B0300000000000000" pitchFamily="34" charset="-128"/>
              </a:rPr>
              <a:t>）</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ja-JP" altLang="en-US" sz="2000">
                <a:solidFill>
                  <a:srgbClr val="695D46"/>
                </a:solidFill>
                <a:latin typeface="Hiragino Kaku Gothic ProN W3" panose="020B0300000000000000" pitchFamily="34" charset="-128"/>
                <a:ea typeface="Hiragino Kaku Gothic ProN W3" panose="020B0300000000000000" pitchFamily="34" charset="-128"/>
              </a:rPr>
              <a:t>ドライブレコーダーの動画から道路の欠陥などを検出する</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ja-JP" altLang="en-US" sz="2000">
                <a:solidFill>
                  <a:srgbClr val="695D46"/>
                </a:solidFill>
                <a:latin typeface="Hiragino Kaku Gothic ProN W3" panose="020B0300000000000000" pitchFamily="34" charset="-128"/>
                <a:ea typeface="Hiragino Kaku Gothic ProN W3" panose="020B0300000000000000" pitchFamily="34" charset="-128"/>
              </a:rPr>
              <a:t>レントゲン写真から病状を診断する</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ja-JP" altLang="en-US" sz="2000">
              <a:solidFill>
                <a:srgbClr val="695D46"/>
              </a:solidFill>
              <a:latin typeface="Hiragino Kaku Gothic ProN W3" panose="020B0300000000000000" pitchFamily="34" charset="-128"/>
              <a:ea typeface="Hiragino Kaku Gothic ProN W3" panose="020B0300000000000000" pitchFamily="34" charset="-128"/>
            </a:endParaRPr>
          </a:p>
          <a:p>
            <a:pPr fontAlgn="base">
              <a:spcBef>
                <a:spcPts val="0"/>
              </a:spcBef>
              <a:spcAft>
                <a:spcPts val="1200"/>
              </a:spcAft>
              <a:buFont typeface="Arial" panose="020B0604020202020204" pitchFamily="34" charset="0"/>
              <a:buChar char="•"/>
            </a:pPr>
            <a:endParaRPr lang="en-US" altLang="ja-JP" sz="1800" dirty="0">
              <a:solidFill>
                <a:srgbClr val="695D46"/>
              </a:solidFill>
              <a:latin typeface="Hiragino Kaku Gothic ProN W3" panose="020B0300000000000000" pitchFamily="34" charset="-128"/>
              <a:ea typeface="Hiragino Kaku Gothic ProN W3" panose="020B0300000000000000" pitchFamily="34" charset="-128"/>
            </a:endParaRPr>
          </a:p>
        </p:txBody>
      </p:sp>
      <p:sp>
        <p:nvSpPr>
          <p:cNvPr id="3" name="スライド番号プレースホルダー 2">
            <a:extLst>
              <a:ext uri="{FF2B5EF4-FFF2-40B4-BE49-F238E27FC236}">
                <a16:creationId xmlns:a16="http://schemas.microsoft.com/office/drawing/2014/main" id="{FC47E80B-605B-6498-0ED9-BEBD204B672A}"/>
              </a:ext>
            </a:extLst>
          </p:cNvPr>
          <p:cNvSpPr>
            <a:spLocks noGrp="1"/>
          </p:cNvSpPr>
          <p:nvPr>
            <p:ph type="sldNum" sz="quarter" idx="12"/>
          </p:nvPr>
        </p:nvSpPr>
        <p:spPr/>
        <p:txBody>
          <a:bodyPr/>
          <a:lstStyle/>
          <a:p>
            <a:fld id="{2E72E7BF-67A1-9A45-B859-E63ACEF18531}" type="slidenum">
              <a:rPr kumimoji="1" lang="ja-JP" altLang="en-US" smtClean="0"/>
              <a:t>12</a:t>
            </a:fld>
            <a:endParaRPr kumimoji="1" lang="ja-JP" altLang="en-US"/>
          </a:p>
        </p:txBody>
      </p:sp>
    </p:spTree>
    <p:extLst>
      <p:ext uri="{BB962C8B-B14F-4D97-AF65-F5344CB8AC3E}">
        <p14:creationId xmlns:p14="http://schemas.microsoft.com/office/powerpoint/2010/main" val="1686069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7"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機械学習モデルの作成</a:t>
            </a:r>
          </a:p>
        </p:txBody>
      </p:sp>
      <p:sp>
        <p:nvSpPr>
          <p:cNvPr id="2" name="コンテンツ プレースホルダー 2">
            <a:extLst>
              <a:ext uri="{FF2B5EF4-FFF2-40B4-BE49-F238E27FC236}">
                <a16:creationId xmlns:a16="http://schemas.microsoft.com/office/drawing/2014/main" id="{24645129-3E8F-E201-13EC-816286AC9781}"/>
              </a:ext>
            </a:extLst>
          </p:cNvPr>
          <p:cNvSpPr txBox="1">
            <a:spLocks/>
          </p:cNvSpPr>
          <p:nvPr/>
        </p:nvSpPr>
        <p:spPr>
          <a:xfrm>
            <a:off x="728443" y="15845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spcBef>
                <a:spcPts val="0"/>
              </a:spcBef>
              <a:spcAft>
                <a:spcPts val="1200"/>
              </a:spcAft>
              <a:buFont typeface="Arial" panose="020B0604020202020204" pitchFamily="34" charset="0"/>
              <a:buChar char="•"/>
            </a:pP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学習データ</a:t>
            </a: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ja-JP" altLang="en-US" sz="2000">
                <a:solidFill>
                  <a:srgbClr val="695D46"/>
                </a:solidFill>
                <a:latin typeface="Hiragino Kaku Gothic ProN W3" panose="020B0300000000000000" pitchFamily="34" charset="-128"/>
                <a:ea typeface="Hiragino Kaku Gothic ProN W3" panose="020B0300000000000000" pitchFamily="34" charset="-128"/>
              </a:rPr>
              <a:t>スクレイピングした画像データ</a:t>
            </a:r>
            <a:r>
              <a:rPr lang="en-US" altLang="ja-JP" sz="2000" dirty="0">
                <a:solidFill>
                  <a:srgbClr val="695D46"/>
                </a:solidFill>
                <a:latin typeface="Hiragino Kaku Gothic ProN W3" panose="020B0300000000000000" pitchFamily="34" charset="-128"/>
                <a:ea typeface="Hiragino Kaku Gothic ProN W3" panose="020B0300000000000000" pitchFamily="34" charset="-128"/>
              </a:rPr>
              <a:t>2,400</a:t>
            </a:r>
            <a:r>
              <a:rPr lang="ja-JP" altLang="en-US" sz="2000">
                <a:solidFill>
                  <a:srgbClr val="695D46"/>
                </a:solidFill>
                <a:latin typeface="Hiragino Kaku Gothic ProN W3" panose="020B0300000000000000" pitchFamily="34" charset="-128"/>
                <a:ea typeface="Hiragino Kaku Gothic ProN W3" panose="020B0300000000000000" pitchFamily="34" charset="-128"/>
              </a:rPr>
              <a:t>枚のうち、リップカラーの抽出などのデータ加工が可能だった</a:t>
            </a:r>
            <a:r>
              <a:rPr lang="en-US" altLang="ja-JP" sz="2000" dirty="0">
                <a:solidFill>
                  <a:srgbClr val="695D46"/>
                </a:solidFill>
                <a:latin typeface="Hiragino Kaku Gothic ProN W3" panose="020B0300000000000000" pitchFamily="34" charset="-128"/>
                <a:ea typeface="Hiragino Kaku Gothic ProN W3" panose="020B0300000000000000" pitchFamily="34" charset="-128"/>
              </a:rPr>
              <a:t>1,099</a:t>
            </a:r>
            <a:r>
              <a:rPr lang="ja-JP" altLang="en-US" sz="2000">
                <a:solidFill>
                  <a:srgbClr val="695D46"/>
                </a:solidFill>
                <a:latin typeface="Hiragino Kaku Gothic ProN W3" panose="020B0300000000000000" pitchFamily="34" charset="-128"/>
                <a:ea typeface="Hiragino Kaku Gothic ProN W3" panose="020B0300000000000000" pitchFamily="34" charset="-128"/>
              </a:rPr>
              <a:t>件</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en-US" altLang="ja-JP" sz="2000" dirty="0">
                <a:solidFill>
                  <a:srgbClr val="695D46"/>
                </a:solidFill>
                <a:latin typeface="Hiragino Kaku Gothic ProN W3" panose="020B0300000000000000" pitchFamily="34" charset="-128"/>
                <a:ea typeface="Hiragino Kaku Gothic ProN W3" panose="020B0300000000000000" pitchFamily="34" charset="-128"/>
              </a:rPr>
              <a:t>8</a:t>
            </a:r>
            <a:r>
              <a:rPr lang="ja-JP" altLang="en-US" sz="2000">
                <a:solidFill>
                  <a:srgbClr val="695D46"/>
                </a:solidFill>
                <a:latin typeface="Hiragino Kaku Gothic ProN W3" panose="020B0300000000000000" pitchFamily="34" charset="-128"/>
                <a:ea typeface="Hiragino Kaku Gothic ProN W3" panose="020B0300000000000000" pitchFamily="34" charset="-128"/>
              </a:rPr>
              <a:t>割の</a:t>
            </a:r>
            <a:r>
              <a:rPr lang="en-US" altLang="ja-JP" sz="2000" dirty="0">
                <a:solidFill>
                  <a:srgbClr val="695D46"/>
                </a:solidFill>
                <a:latin typeface="Hiragino Kaku Gothic ProN W3" panose="020B0300000000000000" pitchFamily="34" charset="-128"/>
                <a:ea typeface="Hiragino Kaku Gothic ProN W3" panose="020B0300000000000000" pitchFamily="34" charset="-128"/>
              </a:rPr>
              <a:t>879</a:t>
            </a:r>
            <a:r>
              <a:rPr lang="ja-JP" altLang="en-US" sz="2000">
                <a:solidFill>
                  <a:srgbClr val="695D46"/>
                </a:solidFill>
                <a:latin typeface="Hiragino Kaku Gothic ProN W3" panose="020B0300000000000000" pitchFamily="34" charset="-128"/>
                <a:ea typeface="Hiragino Kaku Gothic ProN W3" panose="020B0300000000000000" pitchFamily="34" charset="-128"/>
              </a:rPr>
              <a:t>件を教師データ、</a:t>
            </a:r>
            <a:r>
              <a:rPr lang="en-US" altLang="ja-JP" sz="2000" dirty="0">
                <a:solidFill>
                  <a:srgbClr val="695D46"/>
                </a:solidFill>
                <a:latin typeface="Hiragino Kaku Gothic ProN W3" panose="020B0300000000000000" pitchFamily="34" charset="-128"/>
                <a:ea typeface="Hiragino Kaku Gothic ProN W3" panose="020B0300000000000000" pitchFamily="34" charset="-128"/>
              </a:rPr>
              <a:t>2</a:t>
            </a:r>
            <a:r>
              <a:rPr lang="ja-JP" altLang="en-US" sz="2000">
                <a:solidFill>
                  <a:srgbClr val="695D46"/>
                </a:solidFill>
                <a:latin typeface="Hiragino Kaku Gothic ProN W3" panose="020B0300000000000000" pitchFamily="34" charset="-128"/>
                <a:ea typeface="Hiragino Kaku Gothic ProN W3" panose="020B0300000000000000" pitchFamily="34" charset="-128"/>
              </a:rPr>
              <a:t>割の</a:t>
            </a:r>
            <a:r>
              <a:rPr lang="en-US" altLang="ja-JP" sz="2000" dirty="0">
                <a:solidFill>
                  <a:srgbClr val="695D46"/>
                </a:solidFill>
                <a:latin typeface="Hiragino Kaku Gothic ProN W3" panose="020B0300000000000000" pitchFamily="34" charset="-128"/>
                <a:ea typeface="Hiragino Kaku Gothic ProN W3" panose="020B0300000000000000" pitchFamily="34" charset="-128"/>
              </a:rPr>
              <a:t>220</a:t>
            </a:r>
            <a:r>
              <a:rPr lang="ja-JP" altLang="en-US" sz="2000">
                <a:solidFill>
                  <a:srgbClr val="695D46"/>
                </a:solidFill>
                <a:latin typeface="Hiragino Kaku Gothic ProN W3" panose="020B0300000000000000" pitchFamily="34" charset="-128"/>
                <a:ea typeface="Hiragino Kaku Gothic ProN W3" panose="020B0300000000000000" pitchFamily="34" charset="-128"/>
              </a:rPr>
              <a:t>件をテストデータとした</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2"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fontAlgn="base">
              <a:spcBef>
                <a:spcPts val="0"/>
              </a:spcBef>
              <a:spcAft>
                <a:spcPts val="1200"/>
              </a:spcAft>
              <a:buFont typeface="Arial" panose="020B0604020202020204" pitchFamily="34" charset="0"/>
              <a:buChar char="•"/>
            </a:pPr>
            <a:r>
              <a:rPr lang="ja-JP" altLang="en-US">
                <a:solidFill>
                  <a:srgbClr val="695D46"/>
                </a:solidFill>
                <a:latin typeface="Hiragino Kaku Gothic ProN W3" panose="020B0300000000000000" pitchFamily="34" charset="-128"/>
                <a:ea typeface="Hiragino Kaku Gothic ProN W3" panose="020B0300000000000000" pitchFamily="34" charset="-128"/>
              </a:rPr>
              <a:t>バッチサイズ</a:t>
            </a:r>
            <a:r>
              <a:rPr lang="en-US" altLang="ja-JP" dirty="0">
                <a:solidFill>
                  <a:srgbClr val="695D46"/>
                </a:solidFill>
                <a:latin typeface="Hiragino Kaku Gothic ProN W3" panose="020B0300000000000000" pitchFamily="34" charset="-128"/>
                <a:ea typeface="Hiragino Kaku Gothic ProN W3" panose="020B0300000000000000" pitchFamily="34" charset="-128"/>
              </a:rPr>
              <a:t>32</a:t>
            </a:r>
            <a:r>
              <a:rPr lang="ja-JP" altLang="en-US">
                <a:solidFill>
                  <a:srgbClr val="695D46"/>
                </a:solidFill>
                <a:latin typeface="Hiragino Kaku Gothic ProN W3" panose="020B0300000000000000" pitchFamily="34" charset="-128"/>
                <a:ea typeface="Hiragino Kaku Gothic ProN W3" panose="020B0300000000000000" pitchFamily="34" charset="-128"/>
              </a:rPr>
              <a:t>、エポック数</a:t>
            </a:r>
            <a:r>
              <a:rPr lang="en-US" altLang="ja-JP" dirty="0">
                <a:solidFill>
                  <a:srgbClr val="695D46"/>
                </a:solidFill>
                <a:latin typeface="Hiragino Kaku Gothic ProN W3" panose="020B0300000000000000" pitchFamily="34" charset="-128"/>
                <a:ea typeface="Hiragino Kaku Gothic ProN W3" panose="020B0300000000000000" pitchFamily="34" charset="-128"/>
              </a:rPr>
              <a:t>100</a:t>
            </a: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2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p:txBody>
      </p:sp>
      <p:sp>
        <p:nvSpPr>
          <p:cNvPr id="3" name="スライド番号プレースホルダー 2">
            <a:extLst>
              <a:ext uri="{FF2B5EF4-FFF2-40B4-BE49-F238E27FC236}">
                <a16:creationId xmlns:a16="http://schemas.microsoft.com/office/drawing/2014/main" id="{59D35E7D-7225-9C07-A7F0-72C86795701E}"/>
              </a:ext>
            </a:extLst>
          </p:cNvPr>
          <p:cNvSpPr>
            <a:spLocks noGrp="1"/>
          </p:cNvSpPr>
          <p:nvPr>
            <p:ph type="sldNum" sz="quarter" idx="12"/>
          </p:nvPr>
        </p:nvSpPr>
        <p:spPr/>
        <p:txBody>
          <a:bodyPr/>
          <a:lstStyle/>
          <a:p>
            <a:fld id="{2E72E7BF-67A1-9A45-B859-E63ACEF18531}" type="slidenum">
              <a:rPr kumimoji="1" lang="ja-JP" altLang="en-US" smtClean="0"/>
              <a:t>13</a:t>
            </a:fld>
            <a:endParaRPr kumimoji="1" lang="ja-JP" altLang="en-US"/>
          </a:p>
        </p:txBody>
      </p:sp>
    </p:spTree>
    <p:extLst>
      <p:ext uri="{BB962C8B-B14F-4D97-AF65-F5344CB8AC3E}">
        <p14:creationId xmlns:p14="http://schemas.microsoft.com/office/powerpoint/2010/main" val="773375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a:latin typeface="Hiragino Kaku Gothic ProN W3" panose="020B0300000000000000" pitchFamily="34" charset="-128"/>
                <a:ea typeface="Hiragino Kaku Gothic ProN W3" panose="020B0300000000000000" pitchFamily="34" charset="-128"/>
              </a:rPr>
              <a:t>作成した機械学習モデルの実用性を確かめるために、</a:t>
            </a:r>
            <a:r>
              <a:rPr lang="en-US" altLang="ja-JP" dirty="0">
                <a:latin typeface="Hiragino Kaku Gothic ProN W3" panose="020B0300000000000000" pitchFamily="34" charset="-128"/>
                <a:ea typeface="Hiragino Kaku Gothic ProN W3" panose="020B0300000000000000" pitchFamily="34" charset="-128"/>
              </a:rPr>
              <a:t>3</a:t>
            </a:r>
            <a:r>
              <a:rPr lang="ja-JP" altLang="en-US">
                <a:latin typeface="Hiragino Kaku Gothic ProN W3" panose="020B0300000000000000" pitchFamily="34" charset="-128"/>
                <a:ea typeface="Hiragino Kaku Gothic ProN W3" panose="020B0300000000000000" pitchFamily="34" charset="-128"/>
              </a:rPr>
              <a:t>つの実験を行った</a:t>
            </a:r>
            <a:endParaRPr lang="en-US" altLang="ja-JP" dirty="0">
              <a:latin typeface="Hiragino Kaku Gothic ProN W3" panose="020B0300000000000000" pitchFamily="34" charset="-128"/>
              <a:ea typeface="Hiragino Kaku Gothic ProN W3" panose="020B0300000000000000" pitchFamily="34" charset="-128"/>
            </a:endParaRPr>
          </a:p>
          <a:p>
            <a:pPr marL="457200" indent="-457200">
              <a:buFont typeface="+mj-lt"/>
              <a:buAutoNum type="arabicPeriod"/>
            </a:pPr>
            <a:endParaRPr lang="en-US" altLang="ja-JP" dirty="0">
              <a:latin typeface="Hiragino Kaku Gothic ProN W3" panose="020B0300000000000000" pitchFamily="34" charset="-128"/>
              <a:ea typeface="Hiragino Kaku Gothic ProN W3" panose="020B0300000000000000" pitchFamily="34" charset="-128"/>
            </a:endParaRPr>
          </a:p>
          <a:p>
            <a:pPr marL="457200" indent="-457200">
              <a:buFont typeface="+mj-lt"/>
              <a:buAutoNum type="arabicPeriod"/>
            </a:pPr>
            <a:r>
              <a:rPr lang="en-US" altLang="ja-JP" dirty="0">
                <a:latin typeface="Hiragino Kaku Gothic ProN W3" panose="020B0300000000000000" pitchFamily="34" charset="-128"/>
                <a:ea typeface="Hiragino Kaku Gothic ProN W3" panose="020B0300000000000000" pitchFamily="34" charset="-128"/>
              </a:rPr>
              <a:t>MAQUIA ONLINE</a:t>
            </a:r>
            <a:r>
              <a:rPr lang="ja-JP" altLang="en-US">
                <a:latin typeface="Hiragino Kaku Gothic ProN W3" panose="020B0300000000000000" pitchFamily="34" charset="-128"/>
                <a:ea typeface="Hiragino Kaku Gothic ProN W3" panose="020B0300000000000000" pitchFamily="34" charset="-128"/>
              </a:rPr>
              <a:t>の未学習の画像を使用した実験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a:p>
            <a:pPr marL="457200" indent="-457200">
              <a:buFont typeface="+mj-lt"/>
              <a:buAutoNum type="arabicPeriod"/>
            </a:pPr>
            <a:r>
              <a:rPr lang="ja-JP" altLang="en-US">
                <a:latin typeface="Hiragino Kaku Gothic ProN W3" panose="020B0300000000000000" pitchFamily="34" charset="-128"/>
                <a:ea typeface="Hiragino Kaku Gothic ProN W3" panose="020B0300000000000000" pitchFamily="34" charset="-128"/>
              </a:rPr>
              <a:t>学習データとは異なる媒体の画像を使用した実験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a:p>
            <a:pPr marL="457200" indent="-457200">
              <a:buFont typeface="+mj-lt"/>
              <a:buAutoNum type="arabicPeriod"/>
            </a:pPr>
            <a:r>
              <a:rPr lang="ja-JP" altLang="en-US">
                <a:latin typeface="Hiragino Kaku Gothic ProN W3" panose="020B0300000000000000" pitchFamily="34" charset="-128"/>
                <a:ea typeface="Hiragino Kaku Gothic ProN W3" panose="020B0300000000000000" pitchFamily="34" charset="-128"/>
              </a:rPr>
              <a:t>実際の使用を想定した実験</a:t>
            </a:r>
            <a:endParaRPr lang="en-US" altLang="ja-JP" dirty="0">
              <a:latin typeface="Hiragino Kaku Gothic ProN W3" panose="020B0300000000000000" pitchFamily="34" charset="-128"/>
              <a:ea typeface="Hiragino Kaku Gothic ProN W3" panose="020B0300000000000000" pitchFamily="34" charset="-128"/>
            </a:endParaRPr>
          </a:p>
          <a:p>
            <a:pPr marL="457200" indent="-457200">
              <a:buFont typeface="+mj-lt"/>
              <a:buAutoNum type="arabicPeriod"/>
            </a:pPr>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実験と結果：実験内容</a:t>
            </a:r>
          </a:p>
        </p:txBody>
      </p:sp>
      <p:sp>
        <p:nvSpPr>
          <p:cNvPr id="2" name="スライド番号プレースホルダー 1">
            <a:extLst>
              <a:ext uri="{FF2B5EF4-FFF2-40B4-BE49-F238E27FC236}">
                <a16:creationId xmlns:a16="http://schemas.microsoft.com/office/drawing/2014/main" id="{D03B5BE0-533D-78DA-2C5D-03A26973B48A}"/>
              </a:ext>
            </a:extLst>
          </p:cNvPr>
          <p:cNvSpPr>
            <a:spLocks noGrp="1"/>
          </p:cNvSpPr>
          <p:nvPr>
            <p:ph type="sldNum" sz="quarter" idx="12"/>
          </p:nvPr>
        </p:nvSpPr>
        <p:spPr/>
        <p:txBody>
          <a:bodyPr/>
          <a:lstStyle/>
          <a:p>
            <a:fld id="{2E72E7BF-67A1-9A45-B859-E63ACEF18531}" type="slidenum">
              <a:rPr kumimoji="1" lang="ja-JP" altLang="en-US" smtClean="0"/>
              <a:t>14</a:t>
            </a:fld>
            <a:endParaRPr kumimoji="1" lang="ja-JP" altLang="en-US"/>
          </a:p>
        </p:txBody>
      </p:sp>
    </p:spTree>
    <p:extLst>
      <p:ext uri="{BB962C8B-B14F-4D97-AF65-F5344CB8AC3E}">
        <p14:creationId xmlns:p14="http://schemas.microsoft.com/office/powerpoint/2010/main" val="3684630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en" altLang="ja-JP" dirty="0">
                <a:latin typeface="Hiragino Kaku Gothic ProN W3" panose="020B0300000000000000" pitchFamily="34" charset="-128"/>
                <a:ea typeface="Hiragino Kaku Gothic ProN W3" panose="020B0300000000000000" pitchFamily="34" charset="-128"/>
              </a:rPr>
              <a:t>『MAQUIA ONLINE』</a:t>
            </a:r>
            <a:r>
              <a:rPr lang="ja-JP" altLang="en-US">
                <a:latin typeface="Hiragino Kaku Gothic ProN W3" panose="020B0300000000000000" pitchFamily="34" charset="-128"/>
                <a:ea typeface="Hiragino Kaku Gothic ProN W3" panose="020B0300000000000000" pitchFamily="34" charset="-128"/>
              </a:rPr>
              <a:t>から、未学習のメイクアップ画像を新たに</a:t>
            </a:r>
            <a:r>
              <a:rPr lang="en-US" altLang="ja-JP" dirty="0">
                <a:latin typeface="Hiragino Kaku Gothic ProN W3" panose="020B0300000000000000" pitchFamily="34" charset="-128"/>
                <a:ea typeface="Hiragino Kaku Gothic ProN W3" panose="020B0300000000000000" pitchFamily="34" charset="-128"/>
              </a:rPr>
              <a:t>10</a:t>
            </a:r>
            <a:r>
              <a:rPr lang="ja-JP" altLang="en-US">
                <a:latin typeface="Hiragino Kaku Gothic ProN W3" panose="020B0300000000000000" pitchFamily="34" charset="-128"/>
                <a:ea typeface="Hiragino Kaku Gothic ProN W3" panose="020B0300000000000000" pitchFamily="34" charset="-128"/>
              </a:rPr>
              <a:t>件選んだ</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その画像を使用し、作成した機械学習モデルで実際にリップカラーの推定を行った</a:t>
            </a:r>
            <a:endParaRPr lang="en-US" altLang="ja-JP" dirty="0">
              <a:latin typeface="Hiragino Kaku Gothic ProN W3" panose="020B0300000000000000" pitchFamily="34" charset="-128"/>
              <a:ea typeface="Hiragino Kaku Gothic ProN W3" panose="020B0300000000000000" pitchFamily="34" charset="-128"/>
            </a:endParaRPr>
          </a:p>
          <a:p>
            <a:pPr fontAlgn="base"/>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結果</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どの画像についても、実際のリップカラーよりも暗く、くすんだカラーが推定結果となった。画像によっては暗すぎる、くすみすぎている色が推定されることもあった</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しかし色の系統（ピンク系、オレンジ系など）は同じであることが多かった</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en-US" altLang="ja-JP" dirty="0">
                <a:latin typeface="Hiragino Kaku Gothic ProN W3" panose="020B0300000000000000" pitchFamily="34" charset="-128"/>
                <a:ea typeface="Hiragino Kaku Gothic ProN W3" panose="020B0300000000000000" pitchFamily="34" charset="-128"/>
              </a:rPr>
              <a:t>①MAQUIA ONLINE</a:t>
            </a:r>
            <a:r>
              <a:rPr lang="ja-JP" altLang="en-US">
                <a:latin typeface="Hiragino Kaku Gothic ProN W3" panose="020B0300000000000000" pitchFamily="34" charset="-128"/>
                <a:ea typeface="Hiragino Kaku Gothic ProN W3" panose="020B0300000000000000" pitchFamily="34" charset="-128"/>
              </a:rPr>
              <a:t>の未学習の画像を使用した実験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a:p>
            <a:endParaRPr lang="ja-JP" altLang="en-US"/>
          </a:p>
        </p:txBody>
      </p:sp>
      <p:pic>
        <p:nvPicPr>
          <p:cNvPr id="3" name="図 2">
            <a:extLst>
              <a:ext uri="{FF2B5EF4-FFF2-40B4-BE49-F238E27FC236}">
                <a16:creationId xmlns:a16="http://schemas.microsoft.com/office/drawing/2014/main" id="{E85BB489-D980-EE2D-5ADB-3B7F32CDE9BF}"/>
              </a:ext>
            </a:extLst>
          </p:cNvPr>
          <p:cNvPicPr>
            <a:picLocks noChangeAspect="1"/>
          </p:cNvPicPr>
          <p:nvPr/>
        </p:nvPicPr>
        <p:blipFill>
          <a:blip r:embed="rId3"/>
          <a:stretch>
            <a:fillRect/>
          </a:stretch>
        </p:blipFill>
        <p:spPr>
          <a:xfrm>
            <a:off x="987536" y="4651047"/>
            <a:ext cx="1339850" cy="1339850"/>
          </a:xfrm>
          <a:prstGeom prst="rect">
            <a:avLst/>
          </a:prstGeom>
        </p:spPr>
      </p:pic>
      <p:pic>
        <p:nvPicPr>
          <p:cNvPr id="8" name="図 7">
            <a:extLst>
              <a:ext uri="{FF2B5EF4-FFF2-40B4-BE49-F238E27FC236}">
                <a16:creationId xmlns:a16="http://schemas.microsoft.com/office/drawing/2014/main" id="{E812D0EE-3DD4-DC7C-6AE8-374821E46658}"/>
              </a:ext>
            </a:extLst>
          </p:cNvPr>
          <p:cNvPicPr>
            <a:picLocks noChangeAspect="1"/>
          </p:cNvPicPr>
          <p:nvPr/>
        </p:nvPicPr>
        <p:blipFill>
          <a:blip r:embed="rId4"/>
          <a:stretch>
            <a:fillRect/>
          </a:stretch>
        </p:blipFill>
        <p:spPr>
          <a:xfrm>
            <a:off x="2583356" y="4651046"/>
            <a:ext cx="1339849" cy="1339849"/>
          </a:xfrm>
          <a:prstGeom prst="rect">
            <a:avLst/>
          </a:prstGeom>
        </p:spPr>
      </p:pic>
      <p:pic>
        <p:nvPicPr>
          <p:cNvPr id="10" name="図 9">
            <a:extLst>
              <a:ext uri="{FF2B5EF4-FFF2-40B4-BE49-F238E27FC236}">
                <a16:creationId xmlns:a16="http://schemas.microsoft.com/office/drawing/2014/main" id="{B774EA16-5904-0D36-C01F-21B2EF135F72}"/>
              </a:ext>
            </a:extLst>
          </p:cNvPr>
          <p:cNvPicPr>
            <a:picLocks noChangeAspect="1"/>
          </p:cNvPicPr>
          <p:nvPr/>
        </p:nvPicPr>
        <p:blipFill>
          <a:blip r:embed="rId5"/>
          <a:stretch>
            <a:fillRect/>
          </a:stretch>
        </p:blipFill>
        <p:spPr>
          <a:xfrm>
            <a:off x="4179174" y="4660898"/>
            <a:ext cx="1339849" cy="1339849"/>
          </a:xfrm>
          <a:prstGeom prst="rect">
            <a:avLst/>
          </a:prstGeom>
        </p:spPr>
      </p:pic>
      <p:sp>
        <p:nvSpPr>
          <p:cNvPr id="17" name="正方形/長方形 16">
            <a:extLst>
              <a:ext uri="{FF2B5EF4-FFF2-40B4-BE49-F238E27FC236}">
                <a16:creationId xmlns:a16="http://schemas.microsoft.com/office/drawing/2014/main" id="{684028A3-1B82-F3E2-BA0E-959F36CFD4CD}"/>
              </a:ext>
            </a:extLst>
          </p:cNvPr>
          <p:cNvSpPr/>
          <p:nvPr/>
        </p:nvSpPr>
        <p:spPr>
          <a:xfrm>
            <a:off x="8060831" y="4660897"/>
            <a:ext cx="1297153" cy="1339847"/>
          </a:xfrm>
          <a:prstGeom prst="rect">
            <a:avLst/>
          </a:prstGeom>
          <a:solidFill>
            <a:srgbClr val="E6886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 name="図 17">
            <a:extLst>
              <a:ext uri="{FF2B5EF4-FFF2-40B4-BE49-F238E27FC236}">
                <a16:creationId xmlns:a16="http://schemas.microsoft.com/office/drawing/2014/main" id="{8D0952D6-2482-42EC-6A99-442247615ABE}"/>
              </a:ext>
            </a:extLst>
          </p:cNvPr>
          <p:cNvPicPr>
            <a:picLocks noChangeAspect="1"/>
          </p:cNvPicPr>
          <p:nvPr/>
        </p:nvPicPr>
        <p:blipFill>
          <a:blip r:embed="rId6"/>
          <a:stretch>
            <a:fillRect/>
          </a:stretch>
        </p:blipFill>
        <p:spPr>
          <a:xfrm>
            <a:off x="9608643" y="4660896"/>
            <a:ext cx="1339847" cy="1339847"/>
          </a:xfrm>
          <a:prstGeom prst="rect">
            <a:avLst/>
          </a:prstGeom>
        </p:spPr>
      </p:pic>
      <p:sp>
        <p:nvSpPr>
          <p:cNvPr id="19" name="テキスト ボックス 18">
            <a:extLst>
              <a:ext uri="{FF2B5EF4-FFF2-40B4-BE49-F238E27FC236}">
                <a16:creationId xmlns:a16="http://schemas.microsoft.com/office/drawing/2014/main" id="{930286F1-9ED7-D1BC-F2CA-1B78307C802B}"/>
              </a:ext>
            </a:extLst>
          </p:cNvPr>
          <p:cNvSpPr txBox="1"/>
          <p:nvPr/>
        </p:nvSpPr>
        <p:spPr>
          <a:xfrm>
            <a:off x="987536" y="6169572"/>
            <a:ext cx="1339850" cy="307777"/>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入力画像</a:t>
            </a:r>
          </a:p>
        </p:txBody>
      </p:sp>
      <p:sp>
        <p:nvSpPr>
          <p:cNvPr id="20" name="テキスト ボックス 19">
            <a:extLst>
              <a:ext uri="{FF2B5EF4-FFF2-40B4-BE49-F238E27FC236}">
                <a16:creationId xmlns:a16="http://schemas.microsoft.com/office/drawing/2014/main" id="{E53C4B1E-EA2F-5C3A-45DC-DD8DD61C730E}"/>
              </a:ext>
            </a:extLst>
          </p:cNvPr>
          <p:cNvSpPr txBox="1"/>
          <p:nvPr/>
        </p:nvSpPr>
        <p:spPr>
          <a:xfrm>
            <a:off x="6465012" y="6186577"/>
            <a:ext cx="1339850" cy="307777"/>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入力画像</a:t>
            </a:r>
          </a:p>
        </p:txBody>
      </p:sp>
      <p:sp>
        <p:nvSpPr>
          <p:cNvPr id="21" name="テキスト ボックス 20">
            <a:extLst>
              <a:ext uri="{FF2B5EF4-FFF2-40B4-BE49-F238E27FC236}">
                <a16:creationId xmlns:a16="http://schemas.microsoft.com/office/drawing/2014/main" id="{1A17080F-359A-F3C9-E104-342CFB686268}"/>
              </a:ext>
            </a:extLst>
          </p:cNvPr>
          <p:cNvSpPr txBox="1"/>
          <p:nvPr/>
        </p:nvSpPr>
        <p:spPr>
          <a:xfrm>
            <a:off x="2530775" y="6113324"/>
            <a:ext cx="1339850" cy="523220"/>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実際の</a:t>
            </a:r>
            <a:endPar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endParaRPr>
          </a:p>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リップカラー</a:t>
            </a:r>
          </a:p>
        </p:txBody>
      </p:sp>
      <p:sp>
        <p:nvSpPr>
          <p:cNvPr id="22" name="テキスト ボックス 21">
            <a:extLst>
              <a:ext uri="{FF2B5EF4-FFF2-40B4-BE49-F238E27FC236}">
                <a16:creationId xmlns:a16="http://schemas.microsoft.com/office/drawing/2014/main" id="{05CD1E56-B8AE-919A-89CD-3BFC0AD399FC}"/>
              </a:ext>
            </a:extLst>
          </p:cNvPr>
          <p:cNvSpPr txBox="1"/>
          <p:nvPr/>
        </p:nvSpPr>
        <p:spPr>
          <a:xfrm>
            <a:off x="4179173" y="6116751"/>
            <a:ext cx="1339850" cy="523220"/>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推定した</a:t>
            </a:r>
            <a:endPar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endParaRPr>
          </a:p>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リップカラー</a:t>
            </a:r>
          </a:p>
        </p:txBody>
      </p:sp>
      <p:sp>
        <p:nvSpPr>
          <p:cNvPr id="23" name="テキスト ボックス 22">
            <a:extLst>
              <a:ext uri="{FF2B5EF4-FFF2-40B4-BE49-F238E27FC236}">
                <a16:creationId xmlns:a16="http://schemas.microsoft.com/office/drawing/2014/main" id="{3D160F3F-103D-DDD8-8AF5-C8E739AF970A}"/>
              </a:ext>
            </a:extLst>
          </p:cNvPr>
          <p:cNvSpPr txBox="1"/>
          <p:nvPr/>
        </p:nvSpPr>
        <p:spPr>
          <a:xfrm>
            <a:off x="8060831" y="6113324"/>
            <a:ext cx="1339850" cy="523220"/>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実際の</a:t>
            </a:r>
            <a:endPar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endParaRPr>
          </a:p>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リップカラー</a:t>
            </a:r>
          </a:p>
        </p:txBody>
      </p:sp>
      <p:sp>
        <p:nvSpPr>
          <p:cNvPr id="24" name="テキスト ボックス 23">
            <a:extLst>
              <a:ext uri="{FF2B5EF4-FFF2-40B4-BE49-F238E27FC236}">
                <a16:creationId xmlns:a16="http://schemas.microsoft.com/office/drawing/2014/main" id="{A3AF61E4-7D97-FAB1-124F-18A715CB1A25}"/>
              </a:ext>
            </a:extLst>
          </p:cNvPr>
          <p:cNvSpPr txBox="1"/>
          <p:nvPr/>
        </p:nvSpPr>
        <p:spPr>
          <a:xfrm>
            <a:off x="9608643" y="6113324"/>
            <a:ext cx="1339850" cy="523220"/>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推定した</a:t>
            </a:r>
            <a:endPar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endParaRPr>
          </a:p>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リップカラー</a:t>
            </a:r>
          </a:p>
        </p:txBody>
      </p:sp>
      <p:sp>
        <p:nvSpPr>
          <p:cNvPr id="25" name="スライド番号プレースホルダー 24">
            <a:extLst>
              <a:ext uri="{FF2B5EF4-FFF2-40B4-BE49-F238E27FC236}">
                <a16:creationId xmlns:a16="http://schemas.microsoft.com/office/drawing/2014/main" id="{DCFA4044-BECE-D4A6-6780-3F7A51A2FD91}"/>
              </a:ext>
            </a:extLst>
          </p:cNvPr>
          <p:cNvSpPr>
            <a:spLocks noGrp="1"/>
          </p:cNvSpPr>
          <p:nvPr>
            <p:ph type="sldNum" sz="quarter" idx="12"/>
          </p:nvPr>
        </p:nvSpPr>
        <p:spPr/>
        <p:txBody>
          <a:bodyPr/>
          <a:lstStyle/>
          <a:p>
            <a:fld id="{2E72E7BF-67A1-9A45-B859-E63ACEF18531}" type="slidenum">
              <a:rPr kumimoji="1" lang="ja-JP" altLang="en-US" smtClean="0"/>
              <a:t>15</a:t>
            </a:fld>
            <a:endParaRPr kumimoji="1" lang="ja-JP" altLang="en-US"/>
          </a:p>
        </p:txBody>
      </p:sp>
      <p:pic>
        <p:nvPicPr>
          <p:cNvPr id="27" name="図 26">
            <a:extLst>
              <a:ext uri="{FF2B5EF4-FFF2-40B4-BE49-F238E27FC236}">
                <a16:creationId xmlns:a16="http://schemas.microsoft.com/office/drawing/2014/main" id="{FA499A68-C607-C558-CC6F-93A65069D658}"/>
              </a:ext>
            </a:extLst>
          </p:cNvPr>
          <p:cNvPicPr>
            <a:picLocks noChangeAspect="1"/>
          </p:cNvPicPr>
          <p:nvPr/>
        </p:nvPicPr>
        <p:blipFill>
          <a:blip r:embed="rId7"/>
          <a:stretch>
            <a:fillRect/>
          </a:stretch>
        </p:blipFill>
        <p:spPr>
          <a:xfrm>
            <a:off x="6476830" y="4662193"/>
            <a:ext cx="1339850" cy="1339850"/>
          </a:xfrm>
          <a:prstGeom prst="rect">
            <a:avLst/>
          </a:prstGeom>
        </p:spPr>
      </p:pic>
      <p:pic>
        <p:nvPicPr>
          <p:cNvPr id="29" name="図 28">
            <a:extLst>
              <a:ext uri="{FF2B5EF4-FFF2-40B4-BE49-F238E27FC236}">
                <a16:creationId xmlns:a16="http://schemas.microsoft.com/office/drawing/2014/main" id="{95FCB315-7414-4858-58AB-C419F299F877}"/>
              </a:ext>
            </a:extLst>
          </p:cNvPr>
          <p:cNvPicPr>
            <a:picLocks noChangeAspect="1"/>
          </p:cNvPicPr>
          <p:nvPr/>
        </p:nvPicPr>
        <p:blipFill>
          <a:blip r:embed="rId8"/>
          <a:stretch>
            <a:fillRect/>
          </a:stretch>
        </p:blipFill>
        <p:spPr>
          <a:xfrm>
            <a:off x="8074407" y="4667941"/>
            <a:ext cx="1358192" cy="1358192"/>
          </a:xfrm>
          <a:prstGeom prst="rect">
            <a:avLst/>
          </a:prstGeom>
        </p:spPr>
      </p:pic>
      <p:pic>
        <p:nvPicPr>
          <p:cNvPr id="31" name="図 30">
            <a:extLst>
              <a:ext uri="{FF2B5EF4-FFF2-40B4-BE49-F238E27FC236}">
                <a16:creationId xmlns:a16="http://schemas.microsoft.com/office/drawing/2014/main" id="{A8890358-DC48-1182-241A-D131FBCD54F2}"/>
              </a:ext>
            </a:extLst>
          </p:cNvPr>
          <p:cNvPicPr>
            <a:picLocks noChangeAspect="1"/>
          </p:cNvPicPr>
          <p:nvPr/>
        </p:nvPicPr>
        <p:blipFill>
          <a:blip r:embed="rId9"/>
          <a:stretch>
            <a:fillRect/>
          </a:stretch>
        </p:blipFill>
        <p:spPr>
          <a:xfrm>
            <a:off x="9608643" y="4651046"/>
            <a:ext cx="1339846" cy="1339846"/>
          </a:xfrm>
          <a:prstGeom prst="rect">
            <a:avLst/>
          </a:prstGeom>
        </p:spPr>
      </p:pic>
    </p:spTree>
    <p:extLst>
      <p:ext uri="{BB962C8B-B14F-4D97-AF65-F5344CB8AC3E}">
        <p14:creationId xmlns:p14="http://schemas.microsoft.com/office/powerpoint/2010/main" val="2475445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「学習データの画像のモデルと、推定したい顔画像の人物の年齢が離れていた場合、リップカラーの推定が上手くできないのではないか」という仮説を検証するために実験を行った</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en-US" altLang="ja-JP" dirty="0">
                    <a:latin typeface="Hiragino Kaku Gothic ProN W3" panose="020B0300000000000000" pitchFamily="34" charset="-128"/>
                    <a:ea typeface="Hiragino Kaku Gothic ProN W3" panose="020B0300000000000000" pitchFamily="34" charset="-128"/>
                  </a:rPr>
                  <a:t>『</a:t>
                </a:r>
                <a:r>
                  <a:rPr lang="en-US" altLang="ja-JP" dirty="0" err="1">
                    <a:latin typeface="Hiragino Kaku Gothic ProN W3" panose="020B0300000000000000" pitchFamily="34" charset="-128"/>
                    <a:ea typeface="Hiragino Kaku Gothic ProN W3" panose="020B0300000000000000" pitchFamily="34" charset="-128"/>
                  </a:rPr>
                  <a:t>popteen</a:t>
                </a:r>
                <a:r>
                  <a:rPr lang="en-US" altLang="ja-JP" dirty="0">
                    <a:latin typeface="Hiragino Kaku Gothic ProN W3" panose="020B0300000000000000" pitchFamily="34" charset="-128"/>
                    <a:ea typeface="Hiragino Kaku Gothic ProN W3" panose="020B0300000000000000" pitchFamily="34" charset="-128"/>
                  </a:rPr>
                  <a:t> Media』</a:t>
                </a:r>
                <a:r>
                  <a:rPr lang="ja-JP" altLang="en-US">
                    <a:latin typeface="Hiragino Kaku Gothic ProN W3" panose="020B0300000000000000" pitchFamily="34" charset="-128"/>
                    <a:ea typeface="Hiragino Kaku Gothic ProN W3" panose="020B0300000000000000" pitchFamily="34" charset="-128"/>
                  </a:rPr>
                  <a:t>というファッション媒体のメイクアップ画像を使用して実験を行った</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en-US" altLang="ja-JP" sz="2000" dirty="0">
                    <a:latin typeface="Hiragino Kaku Gothic ProN W3" panose="020B0300000000000000" pitchFamily="34" charset="-128"/>
                    <a:ea typeface="Hiragino Kaku Gothic ProN W3" panose="020B0300000000000000" pitchFamily="34" charset="-128"/>
                  </a:rPr>
                  <a:t>『MAQUIA』</a:t>
                </a:r>
                <a:r>
                  <a:rPr lang="ja-JP" altLang="en-US" sz="2000">
                    <a:latin typeface="Hiragino Kaku Gothic ProN W3" panose="020B0300000000000000" pitchFamily="34" charset="-128"/>
                    <a:ea typeface="Hiragino Kaku Gothic ProN W3" panose="020B0300000000000000" pitchFamily="34" charset="-128"/>
                  </a:rPr>
                  <a:t>は</a:t>
                </a:r>
                <a:r>
                  <a:rPr lang="en-US" altLang="ja-JP" sz="2000" dirty="0">
                    <a:latin typeface="Hiragino Kaku Gothic ProN W3" panose="020B0300000000000000" pitchFamily="34" charset="-128"/>
                    <a:ea typeface="Hiragino Kaku Gothic ProN W3" panose="020B0300000000000000" pitchFamily="34" charset="-128"/>
                  </a:rPr>
                  <a:t>20</a:t>
                </a:r>
                <a:r>
                  <a:rPr lang="ja-JP" altLang="en-US" sz="2000">
                    <a:latin typeface="Hiragino Kaku Gothic ProN W3" panose="020B0300000000000000" pitchFamily="34" charset="-128"/>
                    <a:ea typeface="Hiragino Kaku Gothic ProN W3" panose="020B0300000000000000" pitchFamily="34" charset="-128"/>
                  </a:rPr>
                  <a:t>代後半</a:t>
                </a:r>
                <a:r>
                  <a:rPr lang="en-US" altLang="ja-JP" sz="2000" dirty="0">
                    <a:latin typeface="Hiragino Kaku Gothic ProN W3" panose="020B0300000000000000" pitchFamily="34" charset="-128"/>
                    <a:ea typeface="Hiragino Kaku Gothic ProN W3" panose="020B0300000000000000" pitchFamily="34" charset="-128"/>
                  </a:rPr>
                  <a:t>〜30</a:t>
                </a:r>
                <a:r>
                  <a:rPr lang="ja-JP" altLang="en-US" sz="2000">
                    <a:latin typeface="Hiragino Kaku Gothic ProN W3" panose="020B0300000000000000" pitchFamily="34" charset="-128"/>
                    <a:ea typeface="Hiragino Kaku Gothic ProN W3" panose="020B0300000000000000" pitchFamily="34" charset="-128"/>
                  </a:rPr>
                  <a:t>代がメインターゲット</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en-US" altLang="ja-JP" sz="2000" dirty="0">
                    <a:latin typeface="Hiragino Kaku Gothic ProN W3" panose="020B0300000000000000" pitchFamily="34" charset="-128"/>
                    <a:ea typeface="Hiragino Kaku Gothic ProN W3" panose="020B0300000000000000" pitchFamily="34" charset="-128"/>
                  </a:rPr>
                  <a:t>『</a:t>
                </a:r>
                <a:r>
                  <a:rPr lang="en-US" altLang="ja-JP" sz="2000" dirty="0" err="1">
                    <a:latin typeface="Hiragino Kaku Gothic ProN W3" panose="020B0300000000000000" pitchFamily="34" charset="-128"/>
                    <a:ea typeface="Hiragino Kaku Gothic ProN W3" panose="020B0300000000000000" pitchFamily="34" charset="-128"/>
                  </a:rPr>
                  <a:t>popteen</a:t>
                </a:r>
                <a:r>
                  <a:rPr lang="en-US" altLang="ja-JP" sz="2000" dirty="0">
                    <a:latin typeface="Hiragino Kaku Gothic ProN W3" panose="020B0300000000000000" pitchFamily="34" charset="-128"/>
                    <a:ea typeface="Hiragino Kaku Gothic ProN W3" panose="020B0300000000000000" pitchFamily="34" charset="-128"/>
                  </a:rPr>
                  <a:t> Media』</a:t>
                </a:r>
                <a:r>
                  <a:rPr lang="ja-JP" altLang="en-US" sz="2000">
                    <a:latin typeface="Hiragino Kaku Gothic ProN W3" panose="020B0300000000000000" pitchFamily="34" charset="-128"/>
                    <a:ea typeface="Hiragino Kaku Gothic ProN W3" panose="020B0300000000000000" pitchFamily="34" charset="-128"/>
                  </a:rPr>
                  <a:t>はティーンエイジャーがターゲット</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endParaRPr lang="en-US" altLang="ja-JP" sz="2000"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実験手順</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en-US" altLang="ja-JP" sz="2000" dirty="0">
                    <a:latin typeface="Hiragino Kaku Gothic ProN W3" panose="020B0300000000000000" pitchFamily="34" charset="-128"/>
                    <a:ea typeface="Hiragino Kaku Gothic ProN W3" panose="020B0300000000000000" pitchFamily="34" charset="-128"/>
                  </a:rPr>
                  <a:t>『</a:t>
                </a:r>
                <a:r>
                  <a:rPr lang="en-US" altLang="ja-JP" sz="2000" dirty="0" err="1">
                    <a:latin typeface="Hiragino Kaku Gothic ProN W3" panose="020B0300000000000000" pitchFamily="34" charset="-128"/>
                    <a:ea typeface="Hiragino Kaku Gothic ProN W3" panose="020B0300000000000000" pitchFamily="34" charset="-128"/>
                  </a:rPr>
                  <a:t>popteen</a:t>
                </a:r>
                <a:r>
                  <a:rPr lang="en-US" altLang="ja-JP" sz="2000" dirty="0">
                    <a:latin typeface="Hiragino Kaku Gothic ProN W3" panose="020B0300000000000000" pitchFamily="34" charset="-128"/>
                    <a:ea typeface="Hiragino Kaku Gothic ProN W3" panose="020B0300000000000000" pitchFamily="34" charset="-128"/>
                  </a:rPr>
                  <a:t> Media』</a:t>
                </a:r>
                <a:r>
                  <a:rPr lang="ja-JP" altLang="en-US" sz="2000">
                    <a:latin typeface="Hiragino Kaku Gothic ProN W3" panose="020B0300000000000000" pitchFamily="34" charset="-128"/>
                    <a:ea typeface="Hiragino Kaku Gothic ProN W3" panose="020B0300000000000000" pitchFamily="34" charset="-128"/>
                  </a:rPr>
                  <a:t>からメイクアップ画像を</a:t>
                </a:r>
                <a:r>
                  <a:rPr lang="en-US" altLang="ja-JP" sz="2000" dirty="0">
                    <a:latin typeface="Hiragino Kaku Gothic ProN W3" panose="020B0300000000000000" pitchFamily="34" charset="-128"/>
                    <a:ea typeface="Hiragino Kaku Gothic ProN W3" panose="020B0300000000000000" pitchFamily="34" charset="-128"/>
                  </a:rPr>
                  <a:t>10</a:t>
                </a:r>
                <a:r>
                  <a:rPr lang="ja-JP" altLang="en-US" sz="2000">
                    <a:latin typeface="Hiragino Kaku Gothic ProN W3" panose="020B0300000000000000" pitchFamily="34" charset="-128"/>
                    <a:ea typeface="Hiragino Kaku Gothic ProN W3" panose="020B0300000000000000" pitchFamily="34" charset="-128"/>
                  </a:rPr>
                  <a:t>件選び、機械学習モデルでリップカラーの推定を行った</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実験①の</a:t>
                </a:r>
                <a:r>
                  <a:rPr lang="en-US" altLang="ja-JP" sz="2000" dirty="0">
                    <a:latin typeface="Hiragino Kaku Gothic ProN W3" panose="020B0300000000000000" pitchFamily="34" charset="-128"/>
                    <a:ea typeface="Hiragino Kaku Gothic ProN W3" panose="020B0300000000000000" pitchFamily="34" charset="-128"/>
                  </a:rPr>
                  <a:t>MAQUIA</a:t>
                </a:r>
                <a:r>
                  <a:rPr lang="ja-JP" altLang="en-US" sz="2000">
                    <a:latin typeface="Hiragino Kaku Gothic ProN W3" panose="020B0300000000000000" pitchFamily="34" charset="-128"/>
                    <a:ea typeface="Hiragino Kaku Gothic ProN W3" panose="020B0300000000000000" pitchFamily="34" charset="-128"/>
                  </a:rPr>
                  <a:t>の画像を使用した実験と比較して、どちらの方が元の画像に近い（＝正解）リップカラーが推定できているかを比較した</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リップカラーの推定精度の比較は、元画像のリップカラーと推定したリップカラーのコサイン類似度を計算することで行った</a:t>
                </a:r>
                <a:endParaRPr lang="en-US" altLang="ja-JP" sz="2000" dirty="0">
                  <a:latin typeface="Hiragino Kaku Gothic ProN W3" panose="020B0300000000000000" pitchFamily="34" charset="-128"/>
                  <a:ea typeface="Hiragino Kaku Gothic ProN W3" panose="020B0300000000000000" pitchFamily="34" charset="-128"/>
                </a:endParaRPr>
              </a:p>
              <a:p>
                <a:pPr lvl="2" fontAlgn="base"/>
                <a14:m>
                  <m:oMath xmlns:m="http://schemas.openxmlformats.org/officeDocument/2006/math">
                    <m:func>
                      <m:funcPr>
                        <m:ctrlPr>
                          <a:rPr lang="en-US" altLang="ja-JP" i="1" smtClean="0">
                            <a:latin typeface="Cambria Math" panose="02040503050406030204" pitchFamily="18" charset="0"/>
                            <a:ea typeface="Hiragino Kaku Gothic ProN W3" panose="020B0300000000000000" pitchFamily="34" charset="-128"/>
                          </a:rPr>
                        </m:ctrlPr>
                      </m:funcPr>
                      <m:fName>
                        <m:r>
                          <m:rPr>
                            <m:sty m:val="p"/>
                          </m:rPr>
                          <a:rPr lang="en-US" altLang="ja-JP" i="0" smtClean="0">
                            <a:latin typeface="Cambria Math" panose="02040503050406030204" pitchFamily="18" charset="0"/>
                            <a:ea typeface="Hiragino Kaku Gothic ProN W3" panose="020B0300000000000000" pitchFamily="34" charset="-128"/>
                          </a:rPr>
                          <m:t>cos</m:t>
                        </m:r>
                      </m:fName>
                      <m:e>
                        <m:d>
                          <m:dPr>
                            <m:ctrlPr>
                              <a:rPr lang="en-US" altLang="ja-JP" b="0" i="1" smtClean="0">
                                <a:latin typeface="Cambria Math" panose="02040503050406030204" pitchFamily="18" charset="0"/>
                                <a:ea typeface="Hiragino Kaku Gothic ProN W3" panose="020B0300000000000000" pitchFamily="34" charset="-128"/>
                              </a:rPr>
                            </m:ctrlPr>
                          </m:dPr>
                          <m:e>
                            <m:r>
                              <a:rPr lang="en-US" altLang="ja-JP" b="0" i="1" smtClean="0">
                                <a:latin typeface="Cambria Math" panose="02040503050406030204" pitchFamily="18" charset="0"/>
                                <a:ea typeface="Hiragino Kaku Gothic ProN W3" panose="020B0300000000000000" pitchFamily="34" charset="-128"/>
                              </a:rPr>
                              <m:t>𝑥</m:t>
                            </m:r>
                            <m:r>
                              <a:rPr lang="en-US" altLang="ja-JP" b="0" i="1" smtClean="0">
                                <a:latin typeface="Cambria Math" panose="02040503050406030204" pitchFamily="18" charset="0"/>
                                <a:ea typeface="Hiragino Kaku Gothic ProN W3" panose="020B0300000000000000" pitchFamily="34" charset="-128"/>
                              </a:rPr>
                              <m:t>, </m:t>
                            </m:r>
                            <m:r>
                              <a:rPr lang="en-US" altLang="ja-JP" b="0" i="1" smtClean="0">
                                <a:latin typeface="Cambria Math" panose="02040503050406030204" pitchFamily="18" charset="0"/>
                                <a:ea typeface="Hiragino Kaku Gothic ProN W3" panose="020B0300000000000000" pitchFamily="34" charset="-128"/>
                              </a:rPr>
                              <m:t>𝑦</m:t>
                            </m:r>
                          </m:e>
                        </m:d>
                        <m:r>
                          <a:rPr lang="en-US" altLang="ja-JP" b="0" i="1" smtClean="0">
                            <a:latin typeface="Cambria Math" panose="02040503050406030204" pitchFamily="18" charset="0"/>
                            <a:ea typeface="Hiragino Kaku Gothic ProN W3" panose="020B0300000000000000" pitchFamily="34" charset="-128"/>
                          </a:rPr>
                          <m:t>=</m:t>
                        </m:r>
                        <m:f>
                          <m:fPr>
                            <m:ctrlPr>
                              <a:rPr lang="en-US" altLang="ja-JP" b="0" i="1" smtClean="0">
                                <a:latin typeface="Cambria Math" panose="02040503050406030204" pitchFamily="18" charset="0"/>
                                <a:ea typeface="Hiragino Kaku Gothic ProN W3" panose="020B0300000000000000" pitchFamily="34" charset="-128"/>
                              </a:rPr>
                            </m:ctrlPr>
                          </m:fPr>
                          <m:num>
                            <m:nary>
                              <m:naryPr>
                                <m:chr m:val="∑"/>
                                <m:limLoc m:val="subSup"/>
                                <m:ctrlPr>
                                  <a:rPr lang="en-US" altLang="ja-JP" b="0" i="1" smtClean="0">
                                    <a:latin typeface="Cambria Math" panose="02040503050406030204" pitchFamily="18" charset="0"/>
                                    <a:ea typeface="Hiragino Kaku Gothic ProN W3" panose="020B0300000000000000" pitchFamily="34" charset="-128"/>
                                  </a:rPr>
                                </m:ctrlPr>
                              </m:naryPr>
                              <m:sub>
                                <m:r>
                                  <m:rPr>
                                    <m:brk m:alnAt="25"/>
                                  </m:rPr>
                                  <a:rPr lang="en-US" altLang="ja-JP" b="0" i="1" smtClean="0">
                                    <a:latin typeface="Cambria Math" panose="02040503050406030204" pitchFamily="18" charset="0"/>
                                    <a:ea typeface="Hiragino Kaku Gothic ProN W3" panose="020B0300000000000000" pitchFamily="34" charset="-128"/>
                                  </a:rPr>
                                  <m:t>𝑘</m:t>
                                </m:r>
                                <m:r>
                                  <a:rPr lang="en-US" altLang="ja-JP" b="0" i="1" smtClean="0">
                                    <a:latin typeface="Cambria Math" panose="02040503050406030204" pitchFamily="18" charset="0"/>
                                    <a:ea typeface="Hiragino Kaku Gothic ProN W3" panose="020B0300000000000000" pitchFamily="34" charset="-128"/>
                                  </a:rPr>
                                  <m:t>=1</m:t>
                                </m:r>
                              </m:sub>
                              <m:sup>
                                <m:r>
                                  <a:rPr lang="en-US" altLang="ja-JP" b="0" i="1" smtClean="0">
                                    <a:latin typeface="Cambria Math" panose="02040503050406030204" pitchFamily="18" charset="0"/>
                                    <a:ea typeface="Hiragino Kaku Gothic ProN W3" panose="020B0300000000000000" pitchFamily="34" charset="-128"/>
                                  </a:rPr>
                                  <m:t>𝑛</m:t>
                                </m:r>
                              </m:sup>
                              <m:e>
                                <m:sSub>
                                  <m:sSubPr>
                                    <m:ctrlPr>
                                      <a:rPr lang="en-US" altLang="ja-JP" b="0" i="1" smtClean="0">
                                        <a:latin typeface="Cambria Math" panose="02040503050406030204" pitchFamily="18" charset="0"/>
                                        <a:ea typeface="Hiragino Kaku Gothic ProN W3" panose="020B0300000000000000" pitchFamily="34" charset="-128"/>
                                      </a:rPr>
                                    </m:ctrlPr>
                                  </m:sSubPr>
                                  <m:e>
                                    <m:r>
                                      <a:rPr lang="en-US" altLang="ja-JP" b="0" i="1" smtClean="0">
                                        <a:latin typeface="Cambria Math" panose="02040503050406030204" pitchFamily="18" charset="0"/>
                                        <a:ea typeface="Hiragino Kaku Gothic ProN W3" panose="020B0300000000000000" pitchFamily="34" charset="-128"/>
                                      </a:rPr>
                                      <m:t>𝑥</m:t>
                                    </m:r>
                                  </m:e>
                                  <m:sub>
                                    <m:r>
                                      <a:rPr lang="en-US" altLang="ja-JP" b="0" i="1" smtClean="0">
                                        <a:latin typeface="Cambria Math" panose="02040503050406030204" pitchFamily="18" charset="0"/>
                                        <a:ea typeface="Hiragino Kaku Gothic ProN W3" panose="020B0300000000000000" pitchFamily="34" charset="-128"/>
                                      </a:rPr>
                                      <m:t>𝑘</m:t>
                                    </m:r>
                                  </m:sub>
                                </m:sSub>
                                <m:sSub>
                                  <m:sSubPr>
                                    <m:ctrlPr>
                                      <a:rPr lang="en-US" altLang="ja-JP" b="0" i="1" smtClean="0">
                                        <a:latin typeface="Cambria Math" panose="02040503050406030204" pitchFamily="18" charset="0"/>
                                        <a:ea typeface="Hiragino Kaku Gothic ProN W3" panose="020B0300000000000000" pitchFamily="34" charset="-128"/>
                                      </a:rPr>
                                    </m:ctrlPr>
                                  </m:sSubPr>
                                  <m:e>
                                    <m:r>
                                      <a:rPr lang="en-US" altLang="ja-JP" b="0" i="1" smtClean="0">
                                        <a:latin typeface="Cambria Math" panose="02040503050406030204" pitchFamily="18" charset="0"/>
                                        <a:ea typeface="Hiragino Kaku Gothic ProN W3" panose="020B0300000000000000" pitchFamily="34" charset="-128"/>
                                      </a:rPr>
                                      <m:t>𝑦</m:t>
                                    </m:r>
                                  </m:e>
                                  <m:sub>
                                    <m:r>
                                      <a:rPr lang="en-US" altLang="ja-JP" b="0" i="1" smtClean="0">
                                        <a:latin typeface="Cambria Math" panose="02040503050406030204" pitchFamily="18" charset="0"/>
                                        <a:ea typeface="Hiragino Kaku Gothic ProN W3" panose="020B0300000000000000" pitchFamily="34" charset="-128"/>
                                      </a:rPr>
                                      <m:t>𝑘</m:t>
                                    </m:r>
                                  </m:sub>
                                </m:sSub>
                              </m:e>
                            </m:nary>
                          </m:num>
                          <m:den>
                            <m:rad>
                              <m:radPr>
                                <m:degHide m:val="on"/>
                                <m:ctrlPr>
                                  <a:rPr lang="en-US" altLang="ja-JP" b="0" i="1" smtClean="0">
                                    <a:latin typeface="Cambria Math" panose="02040503050406030204" pitchFamily="18" charset="0"/>
                                    <a:ea typeface="Hiragino Kaku Gothic ProN W3" panose="020B0300000000000000" pitchFamily="34" charset="-128"/>
                                  </a:rPr>
                                </m:ctrlPr>
                              </m:radPr>
                              <m:deg/>
                              <m:e>
                                <m:nary>
                                  <m:naryPr>
                                    <m:chr m:val="∑"/>
                                    <m:limLoc m:val="subSup"/>
                                    <m:ctrlPr>
                                      <a:rPr lang="en-US" altLang="ja-JP" b="0" i="1" smtClean="0">
                                        <a:latin typeface="Cambria Math" panose="02040503050406030204" pitchFamily="18" charset="0"/>
                                        <a:ea typeface="Hiragino Kaku Gothic ProN W3" panose="020B0300000000000000" pitchFamily="34" charset="-128"/>
                                      </a:rPr>
                                    </m:ctrlPr>
                                  </m:naryPr>
                                  <m:sub>
                                    <m:r>
                                      <m:rPr>
                                        <m:brk m:alnAt="25"/>
                                      </m:rPr>
                                      <a:rPr lang="en-US" altLang="ja-JP" b="0" i="1" smtClean="0">
                                        <a:latin typeface="Cambria Math" panose="02040503050406030204" pitchFamily="18" charset="0"/>
                                        <a:ea typeface="Hiragino Kaku Gothic ProN W3" panose="020B0300000000000000" pitchFamily="34" charset="-128"/>
                                      </a:rPr>
                                      <m:t>𝑘</m:t>
                                    </m:r>
                                    <m:r>
                                      <a:rPr lang="en-US" altLang="ja-JP" b="0" i="1" smtClean="0">
                                        <a:latin typeface="Cambria Math" panose="02040503050406030204" pitchFamily="18" charset="0"/>
                                        <a:ea typeface="Hiragino Kaku Gothic ProN W3" panose="020B0300000000000000" pitchFamily="34" charset="-128"/>
                                      </a:rPr>
                                      <m:t>=1</m:t>
                                    </m:r>
                                  </m:sub>
                                  <m:sup>
                                    <m:r>
                                      <a:rPr lang="en-US" altLang="ja-JP" b="0" i="1" smtClean="0">
                                        <a:latin typeface="Cambria Math" panose="02040503050406030204" pitchFamily="18" charset="0"/>
                                        <a:ea typeface="Hiragino Kaku Gothic ProN W3" panose="020B0300000000000000" pitchFamily="34" charset="-128"/>
                                      </a:rPr>
                                      <m:t>𝑛</m:t>
                                    </m:r>
                                  </m:sup>
                                  <m:e>
                                    <m:sSubSup>
                                      <m:sSubSupPr>
                                        <m:ctrlPr>
                                          <a:rPr lang="en-US" altLang="ja-JP" b="0" i="1" smtClean="0">
                                            <a:latin typeface="Cambria Math" panose="02040503050406030204" pitchFamily="18" charset="0"/>
                                            <a:ea typeface="Hiragino Kaku Gothic ProN W3" panose="020B0300000000000000" pitchFamily="34" charset="-128"/>
                                          </a:rPr>
                                        </m:ctrlPr>
                                      </m:sSubSupPr>
                                      <m:e>
                                        <m:r>
                                          <a:rPr lang="en-US" altLang="ja-JP" b="0" i="1" smtClean="0">
                                            <a:latin typeface="Cambria Math" panose="02040503050406030204" pitchFamily="18" charset="0"/>
                                            <a:ea typeface="Hiragino Kaku Gothic ProN W3" panose="020B0300000000000000" pitchFamily="34" charset="-128"/>
                                          </a:rPr>
                                          <m:t>𝑥</m:t>
                                        </m:r>
                                      </m:e>
                                      <m:sub>
                                        <m:r>
                                          <a:rPr lang="en-US" altLang="ja-JP" b="0" i="1" smtClean="0">
                                            <a:latin typeface="Cambria Math" panose="02040503050406030204" pitchFamily="18" charset="0"/>
                                            <a:ea typeface="Hiragino Kaku Gothic ProN W3" panose="020B0300000000000000" pitchFamily="34" charset="-128"/>
                                          </a:rPr>
                                          <m:t>𝑘</m:t>
                                        </m:r>
                                      </m:sub>
                                      <m:sup>
                                        <m:r>
                                          <a:rPr lang="en-US" altLang="ja-JP" b="0" i="1" smtClean="0">
                                            <a:latin typeface="Cambria Math" panose="02040503050406030204" pitchFamily="18" charset="0"/>
                                            <a:ea typeface="Hiragino Kaku Gothic ProN W3" panose="020B0300000000000000" pitchFamily="34" charset="-128"/>
                                          </a:rPr>
                                          <m:t>2</m:t>
                                        </m:r>
                                      </m:sup>
                                    </m:sSubSup>
                                  </m:e>
                                </m:nary>
                              </m:e>
                            </m:rad>
                            <m:rad>
                              <m:radPr>
                                <m:degHide m:val="on"/>
                                <m:ctrlPr>
                                  <a:rPr lang="en-US" altLang="ja-JP" b="0" i="1" smtClean="0">
                                    <a:latin typeface="Cambria Math" panose="02040503050406030204" pitchFamily="18" charset="0"/>
                                    <a:ea typeface="Hiragino Kaku Gothic ProN W3" panose="020B0300000000000000" pitchFamily="34" charset="-128"/>
                                  </a:rPr>
                                </m:ctrlPr>
                              </m:radPr>
                              <m:deg/>
                              <m:e>
                                <m:nary>
                                  <m:naryPr>
                                    <m:chr m:val="∑"/>
                                    <m:limLoc m:val="subSup"/>
                                    <m:ctrlPr>
                                      <a:rPr lang="en-US" altLang="ja-JP" b="0" i="1" smtClean="0">
                                        <a:latin typeface="Cambria Math" panose="02040503050406030204" pitchFamily="18" charset="0"/>
                                        <a:ea typeface="Hiragino Kaku Gothic ProN W3" panose="020B0300000000000000" pitchFamily="34" charset="-128"/>
                                      </a:rPr>
                                    </m:ctrlPr>
                                  </m:naryPr>
                                  <m:sub>
                                    <m:r>
                                      <m:rPr>
                                        <m:brk m:alnAt="25"/>
                                      </m:rPr>
                                      <a:rPr lang="en-US" altLang="ja-JP" b="0" i="1" smtClean="0">
                                        <a:latin typeface="Cambria Math" panose="02040503050406030204" pitchFamily="18" charset="0"/>
                                        <a:ea typeface="Hiragino Kaku Gothic ProN W3" panose="020B0300000000000000" pitchFamily="34" charset="-128"/>
                                      </a:rPr>
                                      <m:t>𝑘</m:t>
                                    </m:r>
                                    <m:r>
                                      <a:rPr lang="en-US" altLang="ja-JP" b="0" i="1" smtClean="0">
                                        <a:latin typeface="Cambria Math" panose="02040503050406030204" pitchFamily="18" charset="0"/>
                                        <a:ea typeface="Hiragino Kaku Gothic ProN W3" panose="020B0300000000000000" pitchFamily="34" charset="-128"/>
                                      </a:rPr>
                                      <m:t>=1</m:t>
                                    </m:r>
                                  </m:sub>
                                  <m:sup>
                                    <m:r>
                                      <a:rPr lang="en-US" altLang="ja-JP" b="0" i="1" smtClean="0">
                                        <a:latin typeface="Cambria Math" panose="02040503050406030204" pitchFamily="18" charset="0"/>
                                        <a:ea typeface="Hiragino Kaku Gothic ProN W3" panose="020B0300000000000000" pitchFamily="34" charset="-128"/>
                                      </a:rPr>
                                      <m:t>𝑛</m:t>
                                    </m:r>
                                  </m:sup>
                                  <m:e>
                                    <m:sSubSup>
                                      <m:sSubSupPr>
                                        <m:ctrlPr>
                                          <a:rPr lang="en-US" altLang="ja-JP" b="0" i="1" smtClean="0">
                                            <a:latin typeface="Cambria Math" panose="02040503050406030204" pitchFamily="18" charset="0"/>
                                            <a:ea typeface="Hiragino Kaku Gothic ProN W3" panose="020B0300000000000000" pitchFamily="34" charset="-128"/>
                                          </a:rPr>
                                        </m:ctrlPr>
                                      </m:sSubSupPr>
                                      <m:e>
                                        <m:r>
                                          <a:rPr lang="en-US" altLang="ja-JP" b="0" i="1" smtClean="0">
                                            <a:latin typeface="Cambria Math" panose="02040503050406030204" pitchFamily="18" charset="0"/>
                                            <a:ea typeface="Hiragino Kaku Gothic ProN W3" panose="020B0300000000000000" pitchFamily="34" charset="-128"/>
                                          </a:rPr>
                                          <m:t>𝑦</m:t>
                                        </m:r>
                                      </m:e>
                                      <m:sub>
                                        <m:r>
                                          <a:rPr lang="en-US" altLang="ja-JP" b="0" i="1" smtClean="0">
                                            <a:latin typeface="Cambria Math" panose="02040503050406030204" pitchFamily="18" charset="0"/>
                                            <a:ea typeface="Hiragino Kaku Gothic ProN W3" panose="020B0300000000000000" pitchFamily="34" charset="-128"/>
                                          </a:rPr>
                                          <m:t>𝑘</m:t>
                                        </m:r>
                                      </m:sub>
                                      <m:sup>
                                        <m:r>
                                          <a:rPr lang="en-US" altLang="ja-JP" b="0" i="1" smtClean="0">
                                            <a:latin typeface="Cambria Math" panose="02040503050406030204" pitchFamily="18" charset="0"/>
                                            <a:ea typeface="Hiragino Kaku Gothic ProN W3" panose="020B0300000000000000" pitchFamily="34" charset="-128"/>
                                          </a:rPr>
                                          <m:t>2</m:t>
                                        </m:r>
                                      </m:sup>
                                    </m:sSubSup>
                                  </m:e>
                                </m:nary>
                              </m:e>
                            </m:rad>
                          </m:den>
                        </m:f>
                      </m:e>
                    </m:func>
                  </m:oMath>
                </a14:m>
                <a:endParaRPr lang="en-US" altLang="ja-JP" dirty="0">
                  <a:latin typeface="Hiragino Kaku Gothic ProN W3" panose="020B0300000000000000" pitchFamily="34" charset="-128"/>
                  <a:ea typeface="Hiragino Kaku Gothic ProN W3" panose="020B0300000000000000" pitchFamily="34" charset="-128"/>
                </a:endParaRPr>
              </a:p>
              <a:p>
                <a:pPr fontAlgn="base"/>
                <a:endParaRPr lang="en-US" altLang="ja-JP" dirty="0">
                  <a:latin typeface="Hiragino Kaku Gothic ProN W3" panose="020B0300000000000000" pitchFamily="34" charset="-128"/>
                  <a:ea typeface="Hiragino Kaku Gothic ProN W3" panose="020B0300000000000000" pitchFamily="34" charset="-128"/>
                </a:endParaRPr>
              </a:p>
              <a:p>
                <a:pPr lvl="1" fontAlgn="base"/>
                <a:endParaRPr lang="en-US" altLang="ja-JP" sz="2000" dirty="0">
                  <a:latin typeface="Hiragino Kaku Gothic ProN W3" panose="020B0300000000000000" pitchFamily="34" charset="-128"/>
                  <a:ea typeface="Hiragino Kaku Gothic ProN W3" panose="020B0300000000000000" pitchFamily="34" charset="-128"/>
                </a:endParaRPr>
              </a:p>
            </p:txBody>
          </p:sp>
        </mc:Choice>
        <mc:Fallback>
          <p:sp>
            <p:nvSpPr>
              <p:cNvPr id="5" name="コンテンツ プレースホルダー 2">
                <a:extLst>
                  <a:ext uri="{FF2B5EF4-FFF2-40B4-BE49-F238E27FC236}">
                    <a16:creationId xmlns:a16="http://schemas.microsoft.com/office/drawing/2014/main" id="{B040927F-1E6A-C26C-3C46-978E4552B438}"/>
                  </a:ext>
                </a:extLst>
              </p:cNvPr>
              <p:cNvSpPr txBox="1">
                <a:spLocks noRot="1" noChangeAspect="1" noMove="1" noResize="1" noEditPoints="1" noAdjustHandles="1" noChangeArrowheads="1" noChangeShapeType="1" noTextEdit="1"/>
              </p:cNvSpPr>
              <p:nvPr/>
            </p:nvSpPr>
            <p:spPr>
              <a:xfrm>
                <a:off x="576043" y="1432140"/>
                <a:ext cx="11039913" cy="5120640"/>
              </a:xfrm>
              <a:prstGeom prst="rect">
                <a:avLst/>
              </a:prstGeom>
              <a:blipFill>
                <a:blip r:embed="rId2"/>
                <a:stretch>
                  <a:fillRect l="-460" t="-990" r="-575" b="-4950"/>
                </a:stretch>
              </a:blipFill>
            </p:spPr>
            <p:txBody>
              <a:bodyPr/>
              <a:lstStyle/>
              <a:p>
                <a:r>
                  <a:rPr lang="ja-JP" altLang="en-US">
                    <a:noFill/>
                  </a:rPr>
                  <a:t> </a:t>
                </a:r>
              </a:p>
            </p:txBody>
          </p:sp>
        </mc:Fallback>
      </mc:AlternateContent>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latin typeface="Hiragino Kaku Gothic ProN W3" panose="020B0300000000000000" pitchFamily="34" charset="-128"/>
                <a:ea typeface="Hiragino Kaku Gothic ProN W3" panose="020B0300000000000000" pitchFamily="34" charset="-128"/>
              </a:rPr>
              <a:t>②学習データとは異なる媒体の画像を使用した実験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p:txBody>
      </p:sp>
      <p:sp>
        <p:nvSpPr>
          <p:cNvPr id="2" name="スライド番号プレースホルダー 1">
            <a:extLst>
              <a:ext uri="{FF2B5EF4-FFF2-40B4-BE49-F238E27FC236}">
                <a16:creationId xmlns:a16="http://schemas.microsoft.com/office/drawing/2014/main" id="{1BFA69F4-E6EB-B71A-14E2-CCBF05DE9299}"/>
              </a:ext>
            </a:extLst>
          </p:cNvPr>
          <p:cNvSpPr>
            <a:spLocks noGrp="1"/>
          </p:cNvSpPr>
          <p:nvPr>
            <p:ph type="sldNum" sz="quarter" idx="12"/>
          </p:nvPr>
        </p:nvSpPr>
        <p:spPr/>
        <p:txBody>
          <a:bodyPr/>
          <a:lstStyle/>
          <a:p>
            <a:fld id="{2E72E7BF-67A1-9A45-B859-E63ACEF18531}" type="slidenum">
              <a:rPr kumimoji="1" lang="ja-JP" altLang="en-US" smtClean="0"/>
              <a:t>16</a:t>
            </a:fld>
            <a:endParaRPr kumimoji="1" lang="ja-JP" altLang="en-US"/>
          </a:p>
        </p:txBody>
      </p:sp>
    </p:spTree>
    <p:extLst>
      <p:ext uri="{BB962C8B-B14F-4D97-AF65-F5344CB8AC3E}">
        <p14:creationId xmlns:p14="http://schemas.microsoft.com/office/powerpoint/2010/main" val="1126001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latin typeface="Hiragino Kaku Gothic ProN W3" panose="020B0300000000000000" pitchFamily="34" charset="-128"/>
                <a:ea typeface="Hiragino Kaku Gothic ProN W3" panose="020B0300000000000000" pitchFamily="34" charset="-128"/>
              </a:rPr>
              <a:t>②学習データとは異なる媒体の画像を使用した実験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p:txBody>
      </p:sp>
      <p:pic>
        <p:nvPicPr>
          <p:cNvPr id="3" name="図 2">
            <a:extLst>
              <a:ext uri="{FF2B5EF4-FFF2-40B4-BE49-F238E27FC236}">
                <a16:creationId xmlns:a16="http://schemas.microsoft.com/office/drawing/2014/main" id="{9274B588-7F42-086F-3F95-542F3D334505}"/>
              </a:ext>
            </a:extLst>
          </p:cNvPr>
          <p:cNvPicPr>
            <a:picLocks noChangeAspect="1"/>
          </p:cNvPicPr>
          <p:nvPr/>
        </p:nvPicPr>
        <p:blipFill>
          <a:blip r:embed="rId2"/>
          <a:stretch>
            <a:fillRect/>
          </a:stretch>
        </p:blipFill>
        <p:spPr>
          <a:xfrm>
            <a:off x="971363" y="4522180"/>
            <a:ext cx="1356018" cy="1356018"/>
          </a:xfrm>
          <a:prstGeom prst="rect">
            <a:avLst/>
          </a:prstGeom>
        </p:spPr>
      </p:pic>
      <p:pic>
        <p:nvPicPr>
          <p:cNvPr id="10" name="図 9">
            <a:extLst>
              <a:ext uri="{FF2B5EF4-FFF2-40B4-BE49-F238E27FC236}">
                <a16:creationId xmlns:a16="http://schemas.microsoft.com/office/drawing/2014/main" id="{86BE9025-60EC-2D5E-5C37-EB0B35847FE2}"/>
              </a:ext>
            </a:extLst>
          </p:cNvPr>
          <p:cNvPicPr>
            <a:picLocks noChangeAspect="1"/>
          </p:cNvPicPr>
          <p:nvPr/>
        </p:nvPicPr>
        <p:blipFill>
          <a:blip r:embed="rId3"/>
          <a:stretch>
            <a:fillRect/>
          </a:stretch>
        </p:blipFill>
        <p:spPr>
          <a:xfrm>
            <a:off x="4208184" y="4526432"/>
            <a:ext cx="1350361" cy="1350361"/>
          </a:xfrm>
          <a:prstGeom prst="rect">
            <a:avLst/>
          </a:prstGeom>
        </p:spPr>
      </p:pic>
      <p:sp>
        <p:nvSpPr>
          <p:cNvPr id="11" name="正方形/長方形 10">
            <a:extLst>
              <a:ext uri="{FF2B5EF4-FFF2-40B4-BE49-F238E27FC236}">
                <a16:creationId xmlns:a16="http://schemas.microsoft.com/office/drawing/2014/main" id="{75F94F86-A7D6-3584-3150-27EC6D7C9316}"/>
              </a:ext>
            </a:extLst>
          </p:cNvPr>
          <p:cNvSpPr/>
          <p:nvPr/>
        </p:nvSpPr>
        <p:spPr>
          <a:xfrm>
            <a:off x="2583350" y="4522179"/>
            <a:ext cx="1339852" cy="1350361"/>
          </a:xfrm>
          <a:prstGeom prst="rect">
            <a:avLst/>
          </a:prstGeom>
          <a:solidFill>
            <a:srgbClr val="F384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6B648E0B-48B1-D7AB-440C-808C4091D4A6}"/>
              </a:ext>
            </a:extLst>
          </p:cNvPr>
          <p:cNvPicPr>
            <a:picLocks noChangeAspect="1"/>
          </p:cNvPicPr>
          <p:nvPr/>
        </p:nvPicPr>
        <p:blipFill>
          <a:blip r:embed="rId4"/>
          <a:stretch>
            <a:fillRect/>
          </a:stretch>
        </p:blipFill>
        <p:spPr>
          <a:xfrm>
            <a:off x="998046" y="1383589"/>
            <a:ext cx="1339850" cy="1339850"/>
          </a:xfrm>
          <a:prstGeom prst="rect">
            <a:avLst/>
          </a:prstGeom>
        </p:spPr>
      </p:pic>
      <p:pic>
        <p:nvPicPr>
          <p:cNvPr id="13" name="図 12">
            <a:extLst>
              <a:ext uri="{FF2B5EF4-FFF2-40B4-BE49-F238E27FC236}">
                <a16:creationId xmlns:a16="http://schemas.microsoft.com/office/drawing/2014/main" id="{0936C426-E3C7-7EC9-1543-FD85EC660F18}"/>
              </a:ext>
            </a:extLst>
          </p:cNvPr>
          <p:cNvPicPr>
            <a:picLocks noChangeAspect="1"/>
          </p:cNvPicPr>
          <p:nvPr/>
        </p:nvPicPr>
        <p:blipFill>
          <a:blip r:embed="rId5"/>
          <a:stretch>
            <a:fillRect/>
          </a:stretch>
        </p:blipFill>
        <p:spPr>
          <a:xfrm>
            <a:off x="2593866" y="1383588"/>
            <a:ext cx="1339849" cy="1339849"/>
          </a:xfrm>
          <a:prstGeom prst="rect">
            <a:avLst/>
          </a:prstGeom>
        </p:spPr>
      </p:pic>
      <p:pic>
        <p:nvPicPr>
          <p:cNvPr id="14" name="図 13">
            <a:extLst>
              <a:ext uri="{FF2B5EF4-FFF2-40B4-BE49-F238E27FC236}">
                <a16:creationId xmlns:a16="http://schemas.microsoft.com/office/drawing/2014/main" id="{4A15F863-B752-A86B-55CA-DF89DAB8E57F}"/>
              </a:ext>
            </a:extLst>
          </p:cNvPr>
          <p:cNvPicPr>
            <a:picLocks noChangeAspect="1"/>
          </p:cNvPicPr>
          <p:nvPr/>
        </p:nvPicPr>
        <p:blipFill>
          <a:blip r:embed="rId6"/>
          <a:stretch>
            <a:fillRect/>
          </a:stretch>
        </p:blipFill>
        <p:spPr>
          <a:xfrm>
            <a:off x="4189684" y="1393440"/>
            <a:ext cx="1339849" cy="1339849"/>
          </a:xfrm>
          <a:prstGeom prst="rect">
            <a:avLst/>
          </a:prstGeom>
        </p:spPr>
      </p:pic>
      <p:pic>
        <p:nvPicPr>
          <p:cNvPr id="15" name="図 14">
            <a:extLst>
              <a:ext uri="{FF2B5EF4-FFF2-40B4-BE49-F238E27FC236}">
                <a16:creationId xmlns:a16="http://schemas.microsoft.com/office/drawing/2014/main" id="{2A1E1566-3D7F-1AC7-9AAB-1211475A0D3D}"/>
              </a:ext>
            </a:extLst>
          </p:cNvPr>
          <p:cNvPicPr>
            <a:picLocks noChangeAspect="1"/>
          </p:cNvPicPr>
          <p:nvPr/>
        </p:nvPicPr>
        <p:blipFill>
          <a:blip r:embed="rId7"/>
          <a:stretch>
            <a:fillRect/>
          </a:stretch>
        </p:blipFill>
        <p:spPr>
          <a:xfrm>
            <a:off x="998046" y="2945268"/>
            <a:ext cx="1339848" cy="1339848"/>
          </a:xfrm>
          <a:prstGeom prst="rect">
            <a:avLst/>
          </a:prstGeom>
        </p:spPr>
      </p:pic>
      <p:sp>
        <p:nvSpPr>
          <p:cNvPr id="16" name="正方形/長方形 15">
            <a:extLst>
              <a:ext uri="{FF2B5EF4-FFF2-40B4-BE49-F238E27FC236}">
                <a16:creationId xmlns:a16="http://schemas.microsoft.com/office/drawing/2014/main" id="{56773DC5-811B-9FFF-96EB-F57FBD4695E5}"/>
              </a:ext>
            </a:extLst>
          </p:cNvPr>
          <p:cNvSpPr/>
          <p:nvPr/>
        </p:nvSpPr>
        <p:spPr>
          <a:xfrm>
            <a:off x="2593863" y="2955120"/>
            <a:ext cx="1350362" cy="1329996"/>
          </a:xfrm>
          <a:prstGeom prst="rect">
            <a:avLst/>
          </a:prstGeom>
          <a:solidFill>
            <a:srgbClr val="E6886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a:extLst>
              <a:ext uri="{FF2B5EF4-FFF2-40B4-BE49-F238E27FC236}">
                <a16:creationId xmlns:a16="http://schemas.microsoft.com/office/drawing/2014/main" id="{019781EC-8620-32B5-6109-2EF6AB5770B3}"/>
              </a:ext>
            </a:extLst>
          </p:cNvPr>
          <p:cNvPicPr>
            <a:picLocks noChangeAspect="1"/>
          </p:cNvPicPr>
          <p:nvPr/>
        </p:nvPicPr>
        <p:blipFill>
          <a:blip r:embed="rId8"/>
          <a:stretch>
            <a:fillRect/>
          </a:stretch>
        </p:blipFill>
        <p:spPr>
          <a:xfrm>
            <a:off x="4218698" y="2945268"/>
            <a:ext cx="1339847" cy="1339847"/>
          </a:xfrm>
          <a:prstGeom prst="rect">
            <a:avLst/>
          </a:prstGeom>
        </p:spPr>
      </p:pic>
      <p:pic>
        <p:nvPicPr>
          <p:cNvPr id="19" name="図 18">
            <a:extLst>
              <a:ext uri="{FF2B5EF4-FFF2-40B4-BE49-F238E27FC236}">
                <a16:creationId xmlns:a16="http://schemas.microsoft.com/office/drawing/2014/main" id="{6748BDC0-C2BB-AEF4-572C-C263AC7FF174}"/>
              </a:ext>
            </a:extLst>
          </p:cNvPr>
          <p:cNvPicPr>
            <a:picLocks noChangeAspect="1"/>
          </p:cNvPicPr>
          <p:nvPr/>
        </p:nvPicPr>
        <p:blipFill>
          <a:blip r:embed="rId9"/>
          <a:stretch>
            <a:fillRect/>
          </a:stretch>
        </p:blipFill>
        <p:spPr>
          <a:xfrm>
            <a:off x="6727719" y="1383588"/>
            <a:ext cx="1339850" cy="1347092"/>
          </a:xfrm>
          <a:prstGeom prst="rect">
            <a:avLst/>
          </a:prstGeom>
        </p:spPr>
      </p:pic>
      <p:pic>
        <p:nvPicPr>
          <p:cNvPr id="21" name="図 20">
            <a:extLst>
              <a:ext uri="{FF2B5EF4-FFF2-40B4-BE49-F238E27FC236}">
                <a16:creationId xmlns:a16="http://schemas.microsoft.com/office/drawing/2014/main" id="{E43325B0-AB2E-8E4D-AFC2-DCA40CD6B437}"/>
              </a:ext>
            </a:extLst>
          </p:cNvPr>
          <p:cNvPicPr>
            <a:picLocks noChangeAspect="1"/>
          </p:cNvPicPr>
          <p:nvPr/>
        </p:nvPicPr>
        <p:blipFill>
          <a:blip r:embed="rId10"/>
          <a:stretch>
            <a:fillRect/>
          </a:stretch>
        </p:blipFill>
        <p:spPr>
          <a:xfrm>
            <a:off x="8323536" y="1379076"/>
            <a:ext cx="1339849" cy="1339849"/>
          </a:xfrm>
          <a:prstGeom prst="rect">
            <a:avLst/>
          </a:prstGeom>
        </p:spPr>
      </p:pic>
      <p:pic>
        <p:nvPicPr>
          <p:cNvPr id="23" name="図 22">
            <a:extLst>
              <a:ext uri="{FF2B5EF4-FFF2-40B4-BE49-F238E27FC236}">
                <a16:creationId xmlns:a16="http://schemas.microsoft.com/office/drawing/2014/main" id="{01A3E369-26BB-FCD7-740A-61CD847D9C92}"/>
              </a:ext>
            </a:extLst>
          </p:cNvPr>
          <p:cNvPicPr>
            <a:picLocks noChangeAspect="1"/>
          </p:cNvPicPr>
          <p:nvPr/>
        </p:nvPicPr>
        <p:blipFill>
          <a:blip r:embed="rId11"/>
          <a:stretch>
            <a:fillRect/>
          </a:stretch>
        </p:blipFill>
        <p:spPr>
          <a:xfrm>
            <a:off x="9919352" y="1393440"/>
            <a:ext cx="1339848" cy="1339848"/>
          </a:xfrm>
          <a:prstGeom prst="rect">
            <a:avLst/>
          </a:prstGeom>
        </p:spPr>
      </p:pic>
      <p:pic>
        <p:nvPicPr>
          <p:cNvPr id="25" name="図 24">
            <a:extLst>
              <a:ext uri="{FF2B5EF4-FFF2-40B4-BE49-F238E27FC236}">
                <a16:creationId xmlns:a16="http://schemas.microsoft.com/office/drawing/2014/main" id="{C81CB563-CA33-4966-4887-A794768129CC}"/>
              </a:ext>
            </a:extLst>
          </p:cNvPr>
          <p:cNvPicPr>
            <a:picLocks noChangeAspect="1"/>
          </p:cNvPicPr>
          <p:nvPr/>
        </p:nvPicPr>
        <p:blipFill>
          <a:blip r:embed="rId12"/>
          <a:stretch>
            <a:fillRect/>
          </a:stretch>
        </p:blipFill>
        <p:spPr>
          <a:xfrm>
            <a:off x="6727719" y="2945268"/>
            <a:ext cx="1339847" cy="1339847"/>
          </a:xfrm>
          <a:prstGeom prst="rect">
            <a:avLst/>
          </a:prstGeom>
        </p:spPr>
      </p:pic>
      <p:pic>
        <p:nvPicPr>
          <p:cNvPr id="27" name="図 26">
            <a:extLst>
              <a:ext uri="{FF2B5EF4-FFF2-40B4-BE49-F238E27FC236}">
                <a16:creationId xmlns:a16="http://schemas.microsoft.com/office/drawing/2014/main" id="{A0D18E11-4990-240F-EC54-F01974035BA3}"/>
              </a:ext>
            </a:extLst>
          </p:cNvPr>
          <p:cNvPicPr>
            <a:picLocks noChangeAspect="1"/>
          </p:cNvPicPr>
          <p:nvPr/>
        </p:nvPicPr>
        <p:blipFill>
          <a:blip r:embed="rId13"/>
          <a:stretch>
            <a:fillRect/>
          </a:stretch>
        </p:blipFill>
        <p:spPr>
          <a:xfrm>
            <a:off x="8323534" y="2945268"/>
            <a:ext cx="1339847" cy="1339847"/>
          </a:xfrm>
          <a:prstGeom prst="rect">
            <a:avLst/>
          </a:prstGeom>
        </p:spPr>
      </p:pic>
      <p:pic>
        <p:nvPicPr>
          <p:cNvPr id="29" name="図 28">
            <a:extLst>
              <a:ext uri="{FF2B5EF4-FFF2-40B4-BE49-F238E27FC236}">
                <a16:creationId xmlns:a16="http://schemas.microsoft.com/office/drawing/2014/main" id="{F4562CCE-03BB-38E3-6BF0-7ED895E964B1}"/>
              </a:ext>
            </a:extLst>
          </p:cNvPr>
          <p:cNvPicPr>
            <a:picLocks noChangeAspect="1"/>
          </p:cNvPicPr>
          <p:nvPr/>
        </p:nvPicPr>
        <p:blipFill>
          <a:blip r:embed="rId14"/>
          <a:stretch>
            <a:fillRect/>
          </a:stretch>
        </p:blipFill>
        <p:spPr>
          <a:xfrm>
            <a:off x="9919349" y="2936790"/>
            <a:ext cx="1339846" cy="1339846"/>
          </a:xfrm>
          <a:prstGeom prst="rect">
            <a:avLst/>
          </a:prstGeom>
        </p:spPr>
      </p:pic>
      <p:pic>
        <p:nvPicPr>
          <p:cNvPr id="31" name="図 30">
            <a:extLst>
              <a:ext uri="{FF2B5EF4-FFF2-40B4-BE49-F238E27FC236}">
                <a16:creationId xmlns:a16="http://schemas.microsoft.com/office/drawing/2014/main" id="{10A078C7-6075-89CB-4301-476665008E3B}"/>
              </a:ext>
            </a:extLst>
          </p:cNvPr>
          <p:cNvPicPr>
            <a:picLocks noChangeAspect="1"/>
          </p:cNvPicPr>
          <p:nvPr/>
        </p:nvPicPr>
        <p:blipFill>
          <a:blip r:embed="rId15"/>
          <a:stretch>
            <a:fillRect/>
          </a:stretch>
        </p:blipFill>
        <p:spPr>
          <a:xfrm>
            <a:off x="6727719" y="4522179"/>
            <a:ext cx="1339847" cy="1339847"/>
          </a:xfrm>
          <a:prstGeom prst="rect">
            <a:avLst/>
          </a:prstGeom>
        </p:spPr>
      </p:pic>
      <p:pic>
        <p:nvPicPr>
          <p:cNvPr id="33" name="図 32">
            <a:extLst>
              <a:ext uri="{FF2B5EF4-FFF2-40B4-BE49-F238E27FC236}">
                <a16:creationId xmlns:a16="http://schemas.microsoft.com/office/drawing/2014/main" id="{A405D32D-7580-872C-DBB4-E84571D3C094}"/>
              </a:ext>
            </a:extLst>
          </p:cNvPr>
          <p:cNvPicPr>
            <a:picLocks noChangeAspect="1"/>
          </p:cNvPicPr>
          <p:nvPr/>
        </p:nvPicPr>
        <p:blipFill>
          <a:blip r:embed="rId16"/>
          <a:stretch>
            <a:fillRect/>
          </a:stretch>
        </p:blipFill>
        <p:spPr>
          <a:xfrm>
            <a:off x="8323534" y="4522178"/>
            <a:ext cx="1339847" cy="1339847"/>
          </a:xfrm>
          <a:prstGeom prst="rect">
            <a:avLst/>
          </a:prstGeom>
        </p:spPr>
      </p:pic>
      <p:pic>
        <p:nvPicPr>
          <p:cNvPr id="35" name="図 34">
            <a:extLst>
              <a:ext uri="{FF2B5EF4-FFF2-40B4-BE49-F238E27FC236}">
                <a16:creationId xmlns:a16="http://schemas.microsoft.com/office/drawing/2014/main" id="{B32FA087-FBC8-BB6C-68B8-E993A3B6EE15}"/>
              </a:ext>
            </a:extLst>
          </p:cNvPr>
          <p:cNvPicPr>
            <a:picLocks noChangeAspect="1"/>
          </p:cNvPicPr>
          <p:nvPr/>
        </p:nvPicPr>
        <p:blipFill>
          <a:blip r:embed="rId17"/>
          <a:stretch>
            <a:fillRect/>
          </a:stretch>
        </p:blipFill>
        <p:spPr>
          <a:xfrm>
            <a:off x="9919349" y="4522178"/>
            <a:ext cx="1339846" cy="1339846"/>
          </a:xfrm>
          <a:prstGeom prst="rect">
            <a:avLst/>
          </a:prstGeom>
        </p:spPr>
      </p:pic>
      <p:sp>
        <p:nvSpPr>
          <p:cNvPr id="36" name="テキスト ボックス 35">
            <a:extLst>
              <a:ext uri="{FF2B5EF4-FFF2-40B4-BE49-F238E27FC236}">
                <a16:creationId xmlns:a16="http://schemas.microsoft.com/office/drawing/2014/main" id="{25A0FBB8-1177-EFAB-7608-7DD5E04D9FCC}"/>
              </a:ext>
            </a:extLst>
          </p:cNvPr>
          <p:cNvSpPr txBox="1"/>
          <p:nvPr/>
        </p:nvSpPr>
        <p:spPr>
          <a:xfrm>
            <a:off x="2583350" y="6405438"/>
            <a:ext cx="1339850" cy="307777"/>
          </a:xfrm>
          <a:prstGeom prst="rect">
            <a:avLst/>
          </a:prstGeom>
          <a:noFill/>
        </p:spPr>
        <p:txBody>
          <a:bodyPr wrap="square" rtlCol="0">
            <a:spAutoFit/>
          </a:bodyPr>
          <a:lstStyle/>
          <a:p>
            <a:pPr algn="ctr"/>
            <a:r>
              <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rPr>
              <a:t>MAQUIA</a:t>
            </a:r>
            <a:endParaRPr kumimoji="1" lang="ja-JP" altLang="en-US" sz="1400">
              <a:solidFill>
                <a:schemeClr val="tx2"/>
              </a:solidFill>
              <a:latin typeface="Hiragino Kaku Gothic ProN W3" panose="020B0300000000000000" pitchFamily="34" charset="-128"/>
              <a:ea typeface="Hiragino Kaku Gothic ProN W3" panose="020B0300000000000000" pitchFamily="34" charset="-128"/>
            </a:endParaRPr>
          </a:p>
        </p:txBody>
      </p:sp>
      <p:sp>
        <p:nvSpPr>
          <p:cNvPr id="37" name="テキスト ボックス 36">
            <a:extLst>
              <a:ext uri="{FF2B5EF4-FFF2-40B4-BE49-F238E27FC236}">
                <a16:creationId xmlns:a16="http://schemas.microsoft.com/office/drawing/2014/main" id="{10D4A8BF-F28A-4E9F-11B4-A8C8E74EC2AD}"/>
              </a:ext>
            </a:extLst>
          </p:cNvPr>
          <p:cNvSpPr txBox="1"/>
          <p:nvPr/>
        </p:nvSpPr>
        <p:spPr>
          <a:xfrm>
            <a:off x="8067566" y="6395585"/>
            <a:ext cx="1851783" cy="307777"/>
          </a:xfrm>
          <a:prstGeom prst="rect">
            <a:avLst/>
          </a:prstGeom>
          <a:noFill/>
        </p:spPr>
        <p:txBody>
          <a:bodyPr wrap="square" rtlCol="0">
            <a:spAutoFit/>
          </a:bodyPr>
          <a:lstStyle/>
          <a:p>
            <a:pPr algn="ctr"/>
            <a:r>
              <a:rPr kumimoji="1" lang="en-US" altLang="ja-JP" sz="1400" dirty="0" err="1">
                <a:solidFill>
                  <a:schemeClr val="tx2"/>
                </a:solidFill>
                <a:latin typeface="Hiragino Kaku Gothic ProN W3" panose="020B0300000000000000" pitchFamily="34" charset="-128"/>
                <a:ea typeface="Hiragino Kaku Gothic ProN W3" panose="020B0300000000000000" pitchFamily="34" charset="-128"/>
              </a:rPr>
              <a:t>popteen</a:t>
            </a:r>
            <a:r>
              <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rPr>
              <a:t> Media</a:t>
            </a:r>
            <a:endParaRPr kumimoji="1" lang="ja-JP" altLang="en-US" sz="1400">
              <a:solidFill>
                <a:schemeClr val="tx2"/>
              </a:solidFill>
              <a:latin typeface="Hiragino Kaku Gothic ProN W3" panose="020B0300000000000000" pitchFamily="34" charset="-128"/>
              <a:ea typeface="Hiragino Kaku Gothic ProN W3" panose="020B0300000000000000" pitchFamily="34" charset="-128"/>
            </a:endParaRPr>
          </a:p>
        </p:txBody>
      </p:sp>
      <p:sp>
        <p:nvSpPr>
          <p:cNvPr id="38" name="スライド番号プレースホルダー 37">
            <a:extLst>
              <a:ext uri="{FF2B5EF4-FFF2-40B4-BE49-F238E27FC236}">
                <a16:creationId xmlns:a16="http://schemas.microsoft.com/office/drawing/2014/main" id="{4460B4A3-5D70-F51A-B468-D0AD1493A95E}"/>
              </a:ext>
            </a:extLst>
          </p:cNvPr>
          <p:cNvSpPr>
            <a:spLocks noGrp="1"/>
          </p:cNvSpPr>
          <p:nvPr>
            <p:ph type="sldNum" sz="quarter" idx="12"/>
          </p:nvPr>
        </p:nvSpPr>
        <p:spPr/>
        <p:txBody>
          <a:bodyPr/>
          <a:lstStyle/>
          <a:p>
            <a:fld id="{2E72E7BF-67A1-9A45-B859-E63ACEF18531}" type="slidenum">
              <a:rPr kumimoji="1" lang="ja-JP" altLang="en-US" smtClean="0"/>
              <a:t>17</a:t>
            </a:fld>
            <a:endParaRPr kumimoji="1" lang="ja-JP" altLang="en-US"/>
          </a:p>
        </p:txBody>
      </p:sp>
      <p:sp>
        <p:nvSpPr>
          <p:cNvPr id="39" name="テキスト ボックス 38">
            <a:extLst>
              <a:ext uri="{FF2B5EF4-FFF2-40B4-BE49-F238E27FC236}">
                <a16:creationId xmlns:a16="http://schemas.microsoft.com/office/drawing/2014/main" id="{D0A16CB3-3FB3-3B26-B1C7-5D5A149751BA}"/>
              </a:ext>
            </a:extLst>
          </p:cNvPr>
          <p:cNvSpPr txBox="1"/>
          <p:nvPr/>
        </p:nvSpPr>
        <p:spPr>
          <a:xfrm>
            <a:off x="971363" y="6048573"/>
            <a:ext cx="1339850" cy="261610"/>
          </a:xfrm>
          <a:prstGeom prst="rect">
            <a:avLst/>
          </a:prstGeom>
          <a:noFill/>
        </p:spPr>
        <p:txBody>
          <a:bodyPr wrap="square" rtlCol="0">
            <a:spAutoFit/>
          </a:bodyPr>
          <a:lstStyle/>
          <a:p>
            <a:pPr algn="ctr"/>
            <a:r>
              <a:rPr kumimoji="1" lang="ja-JP" altLang="en-US" sz="1100">
                <a:solidFill>
                  <a:schemeClr val="tx2"/>
                </a:solidFill>
                <a:latin typeface="Hiragino Kaku Gothic ProN W3" panose="020B0300000000000000" pitchFamily="34" charset="-128"/>
                <a:ea typeface="Hiragino Kaku Gothic ProN W3" panose="020B0300000000000000" pitchFamily="34" charset="-128"/>
              </a:rPr>
              <a:t>元の顔画像</a:t>
            </a:r>
          </a:p>
        </p:txBody>
      </p:sp>
      <p:sp>
        <p:nvSpPr>
          <p:cNvPr id="40" name="テキスト ボックス 39">
            <a:extLst>
              <a:ext uri="{FF2B5EF4-FFF2-40B4-BE49-F238E27FC236}">
                <a16:creationId xmlns:a16="http://schemas.microsoft.com/office/drawing/2014/main" id="{4FB3D795-A9D7-9202-690E-9A086B7FA3DE}"/>
              </a:ext>
            </a:extLst>
          </p:cNvPr>
          <p:cNvSpPr txBox="1"/>
          <p:nvPr/>
        </p:nvSpPr>
        <p:spPr>
          <a:xfrm>
            <a:off x="2583350" y="6050136"/>
            <a:ext cx="1339850" cy="261610"/>
          </a:xfrm>
          <a:prstGeom prst="rect">
            <a:avLst/>
          </a:prstGeom>
          <a:noFill/>
        </p:spPr>
        <p:txBody>
          <a:bodyPr wrap="square" rtlCol="0">
            <a:spAutoFit/>
          </a:bodyPr>
          <a:lstStyle/>
          <a:p>
            <a:pPr algn="ctr"/>
            <a:r>
              <a:rPr kumimoji="1" lang="ja-JP" altLang="en-US" sz="1100">
                <a:solidFill>
                  <a:schemeClr val="tx2"/>
                </a:solidFill>
                <a:latin typeface="Hiragino Kaku Gothic ProN W3" panose="020B0300000000000000" pitchFamily="34" charset="-128"/>
                <a:ea typeface="Hiragino Kaku Gothic ProN W3" panose="020B0300000000000000" pitchFamily="34" charset="-128"/>
              </a:rPr>
              <a:t>元のリップカラー</a:t>
            </a:r>
          </a:p>
        </p:txBody>
      </p:sp>
      <p:sp>
        <p:nvSpPr>
          <p:cNvPr id="41" name="テキスト ボックス 40">
            <a:extLst>
              <a:ext uri="{FF2B5EF4-FFF2-40B4-BE49-F238E27FC236}">
                <a16:creationId xmlns:a16="http://schemas.microsoft.com/office/drawing/2014/main" id="{C8510CD0-B80F-B55F-295B-81B961C7C002}"/>
              </a:ext>
            </a:extLst>
          </p:cNvPr>
          <p:cNvSpPr txBox="1"/>
          <p:nvPr/>
        </p:nvSpPr>
        <p:spPr>
          <a:xfrm>
            <a:off x="4189683" y="6050136"/>
            <a:ext cx="1339850" cy="261610"/>
          </a:xfrm>
          <a:prstGeom prst="rect">
            <a:avLst/>
          </a:prstGeom>
          <a:noFill/>
        </p:spPr>
        <p:txBody>
          <a:bodyPr wrap="square" rtlCol="0">
            <a:spAutoFit/>
          </a:bodyPr>
          <a:lstStyle/>
          <a:p>
            <a:pPr algn="ctr"/>
            <a:r>
              <a:rPr kumimoji="1" lang="ja-JP" altLang="en-US" sz="1100">
                <a:solidFill>
                  <a:schemeClr val="tx2"/>
                </a:solidFill>
                <a:latin typeface="Hiragino Kaku Gothic ProN W3" panose="020B0300000000000000" pitchFamily="34" charset="-128"/>
                <a:ea typeface="Hiragino Kaku Gothic ProN W3" panose="020B0300000000000000" pitchFamily="34" charset="-128"/>
              </a:rPr>
              <a:t>推定リップカラー</a:t>
            </a:r>
          </a:p>
        </p:txBody>
      </p:sp>
      <p:sp>
        <p:nvSpPr>
          <p:cNvPr id="42" name="テキスト ボックス 41">
            <a:extLst>
              <a:ext uri="{FF2B5EF4-FFF2-40B4-BE49-F238E27FC236}">
                <a16:creationId xmlns:a16="http://schemas.microsoft.com/office/drawing/2014/main" id="{50E4251A-E91E-72CB-A51F-DF4D998E7AE7}"/>
              </a:ext>
            </a:extLst>
          </p:cNvPr>
          <p:cNvSpPr txBox="1"/>
          <p:nvPr/>
        </p:nvSpPr>
        <p:spPr>
          <a:xfrm>
            <a:off x="6651760" y="6047010"/>
            <a:ext cx="1339850" cy="261610"/>
          </a:xfrm>
          <a:prstGeom prst="rect">
            <a:avLst/>
          </a:prstGeom>
          <a:noFill/>
        </p:spPr>
        <p:txBody>
          <a:bodyPr wrap="square" rtlCol="0">
            <a:spAutoFit/>
          </a:bodyPr>
          <a:lstStyle/>
          <a:p>
            <a:pPr algn="ctr"/>
            <a:r>
              <a:rPr kumimoji="1" lang="ja-JP" altLang="en-US" sz="1100">
                <a:solidFill>
                  <a:schemeClr val="tx2"/>
                </a:solidFill>
                <a:latin typeface="Hiragino Kaku Gothic ProN W3" panose="020B0300000000000000" pitchFamily="34" charset="-128"/>
                <a:ea typeface="Hiragino Kaku Gothic ProN W3" panose="020B0300000000000000" pitchFamily="34" charset="-128"/>
              </a:rPr>
              <a:t>元の顔画像</a:t>
            </a:r>
          </a:p>
        </p:txBody>
      </p:sp>
      <p:sp>
        <p:nvSpPr>
          <p:cNvPr id="43" name="テキスト ボックス 42">
            <a:extLst>
              <a:ext uri="{FF2B5EF4-FFF2-40B4-BE49-F238E27FC236}">
                <a16:creationId xmlns:a16="http://schemas.microsoft.com/office/drawing/2014/main" id="{F46390AA-5C72-9C0A-BCF1-7EEC9EC9F161}"/>
              </a:ext>
            </a:extLst>
          </p:cNvPr>
          <p:cNvSpPr txBox="1"/>
          <p:nvPr/>
        </p:nvSpPr>
        <p:spPr>
          <a:xfrm>
            <a:off x="8263747" y="6048573"/>
            <a:ext cx="1339850" cy="261610"/>
          </a:xfrm>
          <a:prstGeom prst="rect">
            <a:avLst/>
          </a:prstGeom>
          <a:noFill/>
        </p:spPr>
        <p:txBody>
          <a:bodyPr wrap="square" rtlCol="0">
            <a:spAutoFit/>
          </a:bodyPr>
          <a:lstStyle/>
          <a:p>
            <a:pPr algn="ctr"/>
            <a:r>
              <a:rPr kumimoji="1" lang="ja-JP" altLang="en-US" sz="1100">
                <a:solidFill>
                  <a:schemeClr val="tx2"/>
                </a:solidFill>
                <a:latin typeface="Hiragino Kaku Gothic ProN W3" panose="020B0300000000000000" pitchFamily="34" charset="-128"/>
                <a:ea typeface="Hiragino Kaku Gothic ProN W3" panose="020B0300000000000000" pitchFamily="34" charset="-128"/>
              </a:rPr>
              <a:t>元のリップカラー</a:t>
            </a:r>
          </a:p>
        </p:txBody>
      </p:sp>
      <p:sp>
        <p:nvSpPr>
          <p:cNvPr id="44" name="テキスト ボックス 43">
            <a:extLst>
              <a:ext uri="{FF2B5EF4-FFF2-40B4-BE49-F238E27FC236}">
                <a16:creationId xmlns:a16="http://schemas.microsoft.com/office/drawing/2014/main" id="{7E57F25F-8115-25AF-E5E2-97DFB3B22357}"/>
              </a:ext>
            </a:extLst>
          </p:cNvPr>
          <p:cNvSpPr txBox="1"/>
          <p:nvPr/>
        </p:nvSpPr>
        <p:spPr>
          <a:xfrm>
            <a:off x="9870080" y="6048573"/>
            <a:ext cx="1339850" cy="261610"/>
          </a:xfrm>
          <a:prstGeom prst="rect">
            <a:avLst/>
          </a:prstGeom>
          <a:noFill/>
        </p:spPr>
        <p:txBody>
          <a:bodyPr wrap="square" rtlCol="0">
            <a:spAutoFit/>
          </a:bodyPr>
          <a:lstStyle/>
          <a:p>
            <a:pPr algn="ctr"/>
            <a:r>
              <a:rPr kumimoji="1" lang="ja-JP" altLang="en-US" sz="1100">
                <a:solidFill>
                  <a:schemeClr val="tx2"/>
                </a:solidFill>
                <a:latin typeface="Hiragino Kaku Gothic ProN W3" panose="020B0300000000000000" pitchFamily="34" charset="-128"/>
                <a:ea typeface="Hiragino Kaku Gothic ProN W3" panose="020B0300000000000000" pitchFamily="34" charset="-128"/>
              </a:rPr>
              <a:t>推定リップカラー</a:t>
            </a:r>
          </a:p>
        </p:txBody>
      </p:sp>
    </p:spTree>
    <p:extLst>
      <p:ext uri="{BB962C8B-B14F-4D97-AF65-F5344CB8AC3E}">
        <p14:creationId xmlns:p14="http://schemas.microsoft.com/office/powerpoint/2010/main" val="2356162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latin typeface="Hiragino Kaku Gothic ProN W3" panose="020B0300000000000000" pitchFamily="34" charset="-128"/>
                <a:ea typeface="Hiragino Kaku Gothic ProN W3" panose="020B0300000000000000" pitchFamily="34" charset="-128"/>
              </a:rPr>
              <a:t>②学習データとは異なる媒体の画像を使用した実験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p:txBody>
      </p:sp>
      <p:graphicFrame>
        <p:nvGraphicFramePr>
          <p:cNvPr id="2" name="表 1">
            <a:extLst>
              <a:ext uri="{FF2B5EF4-FFF2-40B4-BE49-F238E27FC236}">
                <a16:creationId xmlns:a16="http://schemas.microsoft.com/office/drawing/2014/main" id="{90D5215E-3A9A-D719-C57C-7087A4A25EDB}"/>
              </a:ext>
            </a:extLst>
          </p:cNvPr>
          <p:cNvGraphicFramePr>
            <a:graphicFrameLocks noGrp="1"/>
          </p:cNvGraphicFramePr>
          <p:nvPr>
            <p:extLst>
              <p:ext uri="{D42A27DB-BD31-4B8C-83A1-F6EECF244321}">
                <p14:modId xmlns:p14="http://schemas.microsoft.com/office/powerpoint/2010/main" val="3973241200"/>
              </p:ext>
            </p:extLst>
          </p:nvPr>
        </p:nvGraphicFramePr>
        <p:xfrm>
          <a:off x="423915" y="1608268"/>
          <a:ext cx="3433382" cy="4423788"/>
        </p:xfrm>
        <a:graphic>
          <a:graphicData uri="http://schemas.openxmlformats.org/drawingml/2006/table">
            <a:tbl>
              <a:tblPr firstRow="1" bandRow="1">
                <a:tableStyleId>{5C22544A-7EE6-4342-B048-85BDC9FD1C3A}</a:tableStyleId>
              </a:tblPr>
              <a:tblGrid>
                <a:gridCol w="1268251">
                  <a:extLst>
                    <a:ext uri="{9D8B030D-6E8A-4147-A177-3AD203B41FA5}">
                      <a16:colId xmlns:a16="http://schemas.microsoft.com/office/drawing/2014/main" val="11623888"/>
                    </a:ext>
                  </a:extLst>
                </a:gridCol>
                <a:gridCol w="2165131">
                  <a:extLst>
                    <a:ext uri="{9D8B030D-6E8A-4147-A177-3AD203B41FA5}">
                      <a16:colId xmlns:a16="http://schemas.microsoft.com/office/drawing/2014/main" val="296748218"/>
                    </a:ext>
                  </a:extLst>
                </a:gridCol>
              </a:tblGrid>
              <a:tr h="368649">
                <a:tc>
                  <a:txBody>
                    <a:bodyPr/>
                    <a:lstStyle/>
                    <a:p>
                      <a:r>
                        <a:rPr kumimoji="1" lang="ja-JP" altLang="en-US" b="0" i="0">
                          <a:latin typeface="Hiragino Kaku Gothic ProN W3" panose="020B0300000000000000" pitchFamily="34" charset="-128"/>
                          <a:ea typeface="Hiragino Kaku Gothic ProN W3" panose="020B0300000000000000" pitchFamily="34" charset="-128"/>
                        </a:rPr>
                        <a:t>画像</a:t>
                      </a:r>
                      <a:r>
                        <a:rPr kumimoji="1" lang="en-US" altLang="ja-JP" b="0" i="0" dirty="0">
                          <a:latin typeface="Hiragino Kaku Gothic ProN W3" panose="020B0300000000000000" pitchFamily="34" charset="-128"/>
                          <a:ea typeface="Hiragino Kaku Gothic ProN W3" panose="020B0300000000000000" pitchFamily="34" charset="-128"/>
                        </a:rPr>
                        <a:t>No.</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ja-JP" altLang="en-US" b="0" i="0">
                          <a:latin typeface="Hiragino Kaku Gothic ProN W3" panose="020B0300000000000000" pitchFamily="34" charset="-128"/>
                          <a:ea typeface="Hiragino Kaku Gothic ProN W3" panose="020B0300000000000000" pitchFamily="34" charset="-128"/>
                        </a:rPr>
                        <a:t>コサイン類似度</a:t>
                      </a:r>
                    </a:p>
                  </a:txBody>
                  <a:tcPr/>
                </a:tc>
                <a:extLst>
                  <a:ext uri="{0D108BD9-81ED-4DB2-BD59-A6C34878D82A}">
                    <a16:rowId xmlns:a16="http://schemas.microsoft.com/office/drawing/2014/main" val="1426144974"/>
                  </a:ext>
                </a:extLst>
              </a:tr>
              <a:tr h="368649">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1</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0.9976192</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1267876382"/>
                  </a:ext>
                </a:extLst>
              </a:tr>
              <a:tr h="368649">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2</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0.9974068</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4095762818"/>
                  </a:ext>
                </a:extLst>
              </a:tr>
              <a:tr h="368649">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3</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0.9974266</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249947393"/>
                  </a:ext>
                </a:extLst>
              </a:tr>
              <a:tr h="368649">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4</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0.9922421</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3138670566"/>
                  </a:ext>
                </a:extLst>
              </a:tr>
              <a:tr h="368649">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5</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0.9994352</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4129950384"/>
                  </a:ext>
                </a:extLst>
              </a:tr>
              <a:tr h="368649">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6</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0.9990186</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4216427533"/>
                  </a:ext>
                </a:extLst>
              </a:tr>
              <a:tr h="368649">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7</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0.9932250</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3374333035"/>
                  </a:ext>
                </a:extLst>
              </a:tr>
              <a:tr h="368649">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8</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0.9941916</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857968729"/>
                  </a:ext>
                </a:extLst>
              </a:tr>
              <a:tr h="368649">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9</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0.9987441</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3960013491"/>
                  </a:ext>
                </a:extLst>
              </a:tr>
              <a:tr h="368649">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10</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0.9919938</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2859881722"/>
                  </a:ext>
                </a:extLst>
              </a:tr>
              <a:tr h="368649">
                <a:tc>
                  <a:txBody>
                    <a:bodyPr/>
                    <a:lstStyle/>
                    <a:p>
                      <a:r>
                        <a:rPr kumimoji="1" lang="ja-JP" altLang="en-US" b="0" i="0">
                          <a:highlight>
                            <a:srgbClr val="FFFF00"/>
                          </a:highlight>
                          <a:latin typeface="Hiragino Kaku Gothic ProN W3" panose="020B0300000000000000" pitchFamily="34" charset="-128"/>
                          <a:ea typeface="Hiragino Kaku Gothic ProN W3" panose="020B0300000000000000" pitchFamily="34" charset="-128"/>
                        </a:rPr>
                        <a:t>平均</a:t>
                      </a:r>
                    </a:p>
                  </a:txBody>
                  <a:tcPr/>
                </a:tc>
                <a:tc>
                  <a:txBody>
                    <a:bodyPr/>
                    <a:lstStyle/>
                    <a:p>
                      <a:r>
                        <a:rPr kumimoji="1" lang="en-US" altLang="ja-JP" b="0" i="0" dirty="0">
                          <a:highlight>
                            <a:srgbClr val="FFFF00"/>
                          </a:highlight>
                          <a:latin typeface="Hiragino Kaku Gothic ProN W3" panose="020B0300000000000000" pitchFamily="34" charset="-128"/>
                          <a:ea typeface="Hiragino Kaku Gothic ProN W3" panose="020B0300000000000000" pitchFamily="34" charset="-128"/>
                        </a:rPr>
                        <a:t>0.9961303</a:t>
                      </a:r>
                      <a:endParaRPr kumimoji="1" lang="ja-JP" altLang="en-US" b="0" i="0">
                        <a:highlight>
                          <a:srgbClr val="FFFF00"/>
                        </a:highlight>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1901931170"/>
                  </a:ext>
                </a:extLst>
              </a:tr>
            </a:tbl>
          </a:graphicData>
        </a:graphic>
      </p:graphicFrame>
      <p:graphicFrame>
        <p:nvGraphicFramePr>
          <p:cNvPr id="3" name="表 2">
            <a:extLst>
              <a:ext uri="{FF2B5EF4-FFF2-40B4-BE49-F238E27FC236}">
                <a16:creationId xmlns:a16="http://schemas.microsoft.com/office/drawing/2014/main" id="{F6801BBB-3D47-7631-BD47-4A9BE94C25E8}"/>
              </a:ext>
            </a:extLst>
          </p:cNvPr>
          <p:cNvGraphicFramePr>
            <a:graphicFrameLocks noGrp="1"/>
          </p:cNvGraphicFramePr>
          <p:nvPr>
            <p:extLst>
              <p:ext uri="{D42A27DB-BD31-4B8C-83A1-F6EECF244321}">
                <p14:modId xmlns:p14="http://schemas.microsoft.com/office/powerpoint/2010/main" val="2613890171"/>
              </p:ext>
            </p:extLst>
          </p:nvPr>
        </p:nvGraphicFramePr>
        <p:xfrm>
          <a:off x="4134277" y="1602721"/>
          <a:ext cx="3433382" cy="4429331"/>
        </p:xfrm>
        <a:graphic>
          <a:graphicData uri="http://schemas.openxmlformats.org/drawingml/2006/table">
            <a:tbl>
              <a:tblPr firstRow="1" bandRow="1">
                <a:tableStyleId>{5C22544A-7EE6-4342-B048-85BDC9FD1C3A}</a:tableStyleId>
              </a:tblPr>
              <a:tblGrid>
                <a:gridCol w="1131406">
                  <a:extLst>
                    <a:ext uri="{9D8B030D-6E8A-4147-A177-3AD203B41FA5}">
                      <a16:colId xmlns:a16="http://schemas.microsoft.com/office/drawing/2014/main" val="11623888"/>
                    </a:ext>
                  </a:extLst>
                </a:gridCol>
                <a:gridCol w="2301976">
                  <a:extLst>
                    <a:ext uri="{9D8B030D-6E8A-4147-A177-3AD203B41FA5}">
                      <a16:colId xmlns:a16="http://schemas.microsoft.com/office/drawing/2014/main" val="296748218"/>
                    </a:ext>
                  </a:extLst>
                </a:gridCol>
              </a:tblGrid>
              <a:tr h="373224">
                <a:tc>
                  <a:txBody>
                    <a:bodyPr/>
                    <a:lstStyle/>
                    <a:p>
                      <a:r>
                        <a:rPr kumimoji="1" lang="ja-JP" altLang="en-US" b="0" i="0">
                          <a:latin typeface="Hiragino Kaku Gothic ProN W3" panose="020B0300000000000000" pitchFamily="34" charset="-128"/>
                          <a:ea typeface="Hiragino Kaku Gothic ProN W3" panose="020B0300000000000000" pitchFamily="34" charset="-128"/>
                        </a:rPr>
                        <a:t>画像</a:t>
                      </a:r>
                      <a:r>
                        <a:rPr kumimoji="1" lang="en-US" altLang="ja-JP" b="0" i="0" dirty="0">
                          <a:latin typeface="Hiragino Kaku Gothic ProN W3" panose="020B0300000000000000" pitchFamily="34" charset="-128"/>
                          <a:ea typeface="Hiragino Kaku Gothic ProN W3" panose="020B0300000000000000" pitchFamily="34" charset="-128"/>
                        </a:rPr>
                        <a:t>No.</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ja-JP" altLang="en-US" b="0" i="0">
                          <a:latin typeface="Hiragino Kaku Gothic ProN W3" panose="020B0300000000000000" pitchFamily="34" charset="-128"/>
                          <a:ea typeface="Hiragino Kaku Gothic ProN W3" panose="020B0300000000000000" pitchFamily="34" charset="-128"/>
                        </a:rPr>
                        <a:t>コサイン類似度</a:t>
                      </a:r>
                    </a:p>
                  </a:txBody>
                  <a:tcPr/>
                </a:tc>
                <a:extLst>
                  <a:ext uri="{0D108BD9-81ED-4DB2-BD59-A6C34878D82A}">
                    <a16:rowId xmlns:a16="http://schemas.microsoft.com/office/drawing/2014/main" val="1426144974"/>
                  </a:ext>
                </a:extLst>
              </a:tr>
              <a:tr h="368737">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1</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0.9995779</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1267876382"/>
                  </a:ext>
                </a:extLst>
              </a:tr>
              <a:tr h="368737">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2</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0.9959962</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4095762818"/>
                  </a:ext>
                </a:extLst>
              </a:tr>
              <a:tr h="368737">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3</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0.9952977</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249947393"/>
                  </a:ext>
                </a:extLst>
              </a:tr>
              <a:tr h="368737">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4</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0.9967429</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3138670566"/>
                  </a:ext>
                </a:extLst>
              </a:tr>
              <a:tr h="368737">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5</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0.9986452</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4129950384"/>
                  </a:ext>
                </a:extLst>
              </a:tr>
              <a:tr h="368737">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6</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0.9956989</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4216427533"/>
                  </a:ext>
                </a:extLst>
              </a:tr>
              <a:tr h="368737">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7</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0.9996078</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3374333035"/>
                  </a:ext>
                </a:extLst>
              </a:tr>
              <a:tr h="368737">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8</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0.9970303</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857968729"/>
                  </a:ext>
                </a:extLst>
              </a:tr>
              <a:tr h="368737">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9</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0.9970796</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3960013491"/>
                  </a:ext>
                </a:extLst>
              </a:tr>
              <a:tr h="368737">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10</a:t>
                      </a:r>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r>
                        <a:rPr kumimoji="1" lang="en-US" altLang="ja-JP" b="0" i="0" dirty="0">
                          <a:latin typeface="Hiragino Kaku Gothic ProN W3" panose="020B0300000000000000" pitchFamily="34" charset="-128"/>
                          <a:ea typeface="Hiragino Kaku Gothic ProN W3" panose="020B0300000000000000" pitchFamily="34" charset="-128"/>
                        </a:rPr>
                        <a:t>0.9990282</a:t>
                      </a:r>
                      <a:endParaRPr kumimoji="1" lang="ja-JP" altLang="en-US" b="0" i="0">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2859881722"/>
                  </a:ext>
                </a:extLst>
              </a:tr>
              <a:tr h="368737">
                <a:tc>
                  <a:txBody>
                    <a:bodyPr/>
                    <a:lstStyle/>
                    <a:p>
                      <a:r>
                        <a:rPr kumimoji="1" lang="ja-JP" altLang="en-US" b="0" i="0">
                          <a:highlight>
                            <a:srgbClr val="FFFF00"/>
                          </a:highlight>
                          <a:latin typeface="Hiragino Kaku Gothic ProN W3" panose="020B0300000000000000" pitchFamily="34" charset="-128"/>
                          <a:ea typeface="Hiragino Kaku Gothic ProN W3" panose="020B0300000000000000" pitchFamily="34" charset="-128"/>
                        </a:rPr>
                        <a:t>平均</a:t>
                      </a:r>
                    </a:p>
                  </a:txBody>
                  <a:tcPr/>
                </a:tc>
                <a:tc>
                  <a:txBody>
                    <a:bodyPr/>
                    <a:lstStyle/>
                    <a:p>
                      <a:r>
                        <a:rPr kumimoji="1" lang="en-US" altLang="ja-JP" b="0" i="0" dirty="0">
                          <a:highlight>
                            <a:srgbClr val="FFFF00"/>
                          </a:highlight>
                          <a:latin typeface="Hiragino Kaku Gothic ProN W3" panose="020B0300000000000000" pitchFamily="34" charset="-128"/>
                          <a:ea typeface="Hiragino Kaku Gothic ProN W3" panose="020B0300000000000000" pitchFamily="34" charset="-128"/>
                        </a:rPr>
                        <a:t>0.9981204</a:t>
                      </a:r>
                      <a:endParaRPr kumimoji="1" lang="ja-JP" altLang="en-US" b="0" i="0">
                        <a:highlight>
                          <a:srgbClr val="FFFF00"/>
                        </a:highlight>
                        <a:latin typeface="Hiragino Kaku Gothic ProN W3" panose="020B0300000000000000" pitchFamily="34" charset="-128"/>
                        <a:ea typeface="Hiragino Kaku Gothic ProN W3" panose="020B0300000000000000" pitchFamily="34" charset="-128"/>
                      </a:endParaRPr>
                    </a:p>
                  </a:txBody>
                  <a:tcPr/>
                </a:tc>
                <a:extLst>
                  <a:ext uri="{0D108BD9-81ED-4DB2-BD59-A6C34878D82A}">
                    <a16:rowId xmlns:a16="http://schemas.microsoft.com/office/drawing/2014/main" val="1901931170"/>
                  </a:ext>
                </a:extLst>
              </a:tr>
            </a:tbl>
          </a:graphicData>
        </a:graphic>
      </p:graphicFrame>
      <p:sp>
        <p:nvSpPr>
          <p:cNvPr id="4" name="テキスト ボックス 3">
            <a:extLst>
              <a:ext uri="{FF2B5EF4-FFF2-40B4-BE49-F238E27FC236}">
                <a16:creationId xmlns:a16="http://schemas.microsoft.com/office/drawing/2014/main" id="{B500D5B0-D28F-B24C-AB25-D9A9BF8D199A}"/>
              </a:ext>
            </a:extLst>
          </p:cNvPr>
          <p:cNvSpPr txBox="1"/>
          <p:nvPr/>
        </p:nvSpPr>
        <p:spPr>
          <a:xfrm>
            <a:off x="1470681" y="6245002"/>
            <a:ext cx="1339850" cy="307777"/>
          </a:xfrm>
          <a:prstGeom prst="rect">
            <a:avLst/>
          </a:prstGeom>
          <a:noFill/>
        </p:spPr>
        <p:txBody>
          <a:bodyPr wrap="square" rtlCol="0">
            <a:spAutoFit/>
          </a:bodyPr>
          <a:lstStyle/>
          <a:p>
            <a:pPr algn="ctr"/>
            <a:r>
              <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rPr>
              <a:t>MAQUIA</a:t>
            </a:r>
            <a:endParaRPr kumimoji="1" lang="ja-JP" altLang="en-US" sz="1400">
              <a:solidFill>
                <a:schemeClr val="tx2"/>
              </a:solidFill>
              <a:latin typeface="Hiragino Kaku Gothic ProN W3" panose="020B0300000000000000" pitchFamily="34" charset="-128"/>
              <a:ea typeface="Hiragino Kaku Gothic ProN W3" panose="020B0300000000000000" pitchFamily="34" charset="-128"/>
            </a:endParaRPr>
          </a:p>
        </p:txBody>
      </p:sp>
      <p:sp>
        <p:nvSpPr>
          <p:cNvPr id="8" name="テキスト ボックス 7">
            <a:extLst>
              <a:ext uri="{FF2B5EF4-FFF2-40B4-BE49-F238E27FC236}">
                <a16:creationId xmlns:a16="http://schemas.microsoft.com/office/drawing/2014/main" id="{EDD2A17E-7AE4-CA18-E185-56B77A329859}"/>
              </a:ext>
            </a:extLst>
          </p:cNvPr>
          <p:cNvSpPr txBox="1"/>
          <p:nvPr/>
        </p:nvSpPr>
        <p:spPr>
          <a:xfrm>
            <a:off x="4925076" y="6245002"/>
            <a:ext cx="1851783" cy="307777"/>
          </a:xfrm>
          <a:prstGeom prst="rect">
            <a:avLst/>
          </a:prstGeom>
          <a:noFill/>
        </p:spPr>
        <p:txBody>
          <a:bodyPr wrap="square" rtlCol="0">
            <a:spAutoFit/>
          </a:bodyPr>
          <a:lstStyle/>
          <a:p>
            <a:pPr algn="ctr"/>
            <a:r>
              <a:rPr kumimoji="1" lang="en-US" altLang="ja-JP" sz="1400" dirty="0" err="1">
                <a:solidFill>
                  <a:schemeClr val="tx2"/>
                </a:solidFill>
                <a:latin typeface="Hiragino Kaku Gothic ProN W3" panose="020B0300000000000000" pitchFamily="34" charset="-128"/>
                <a:ea typeface="Hiragino Kaku Gothic ProN W3" panose="020B0300000000000000" pitchFamily="34" charset="-128"/>
              </a:rPr>
              <a:t>popteen</a:t>
            </a:r>
            <a:r>
              <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rPr>
              <a:t> Media</a:t>
            </a:r>
            <a:endParaRPr kumimoji="1" lang="ja-JP" altLang="en-US" sz="1400">
              <a:solidFill>
                <a:schemeClr val="tx2"/>
              </a:solidFill>
              <a:latin typeface="Hiragino Kaku Gothic ProN W3" panose="020B0300000000000000" pitchFamily="34" charset="-128"/>
              <a:ea typeface="Hiragino Kaku Gothic ProN W3" panose="020B0300000000000000" pitchFamily="34" charset="-128"/>
            </a:endParaRPr>
          </a:p>
        </p:txBody>
      </p:sp>
      <p:sp>
        <p:nvSpPr>
          <p:cNvPr id="9" name="コンテンツ プレースホルダー 2">
            <a:extLst>
              <a:ext uri="{FF2B5EF4-FFF2-40B4-BE49-F238E27FC236}">
                <a16:creationId xmlns:a16="http://schemas.microsoft.com/office/drawing/2014/main" id="{D2CD0C29-A786-1138-772C-04C6B0CD43FF}"/>
              </a:ext>
            </a:extLst>
          </p:cNvPr>
          <p:cNvSpPr txBox="1">
            <a:spLocks/>
          </p:cNvSpPr>
          <p:nvPr/>
        </p:nvSpPr>
        <p:spPr>
          <a:xfrm>
            <a:off x="8019393" y="1584540"/>
            <a:ext cx="374896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ja-JP" kern="0">
                <a:effectLst/>
                <a:latin typeface="Hiragino Kaku Gothic ProN W3" panose="020B0300000000000000" pitchFamily="34" charset="-128"/>
                <a:ea typeface="Hiragino Kaku Gothic ProN W3" panose="020B0300000000000000" pitchFamily="34" charset="-128"/>
                <a:cs typeface="ＭＳ Ｐゴシック" panose="020B0600070205080204" pitchFamily="34" charset="-128"/>
              </a:rPr>
              <a:t>仮説とは異なり、コサイン類似度にほとんど差はなかった</a:t>
            </a:r>
            <a:endParaRPr lang="en-US" altLang="ja-JP" kern="0" dirty="0">
              <a:effectLst/>
              <a:latin typeface="Hiragino Kaku Gothic ProN W3" panose="020B0300000000000000" pitchFamily="34" charset="-128"/>
              <a:ea typeface="Hiragino Kaku Gothic ProN W3" panose="020B0300000000000000" pitchFamily="34" charset="-128"/>
              <a:cs typeface="ＭＳ Ｐゴシック" panose="020B0600070205080204" pitchFamily="34" charset="-128"/>
            </a:endParaRPr>
          </a:p>
          <a:p>
            <a:endParaRPr lang="en-US" altLang="ja-JP" kern="0" dirty="0">
              <a:latin typeface="Hiragino Kaku Gothic ProN W3" panose="020B0300000000000000" pitchFamily="34" charset="-128"/>
              <a:ea typeface="Hiragino Kaku Gothic ProN W3" panose="020B0300000000000000" pitchFamily="34" charset="-128"/>
              <a:cs typeface="ＭＳ Ｐゴシック" panose="020B0600070205080204" pitchFamily="34" charset="-128"/>
            </a:endParaRPr>
          </a:p>
          <a:p>
            <a:r>
              <a:rPr lang="ja-JP" altLang="en-US" kern="0">
                <a:effectLst/>
                <a:latin typeface="Hiragino Kaku Gothic ProN W3" panose="020B0300000000000000" pitchFamily="34" charset="-128"/>
                <a:ea typeface="Hiragino Kaku Gothic ProN W3" panose="020B0300000000000000" pitchFamily="34" charset="-128"/>
                <a:cs typeface="ＭＳ Ｐゴシック" panose="020B0600070205080204" pitchFamily="34" charset="-128"/>
              </a:rPr>
              <a:t>数値的に見ればほとんど差はないが、</a:t>
            </a:r>
            <a:r>
              <a:rPr lang="ja-JP" altLang="en-US" kern="0">
                <a:effectLst/>
                <a:latin typeface="Hiragino Kaku Gothic ProN W3" panose="020B0300000000000000" pitchFamily="34" charset="-128"/>
                <a:ea typeface="Hiragino Kaku Gothic ProN W3" panose="020B0300000000000000" pitchFamily="34" charset="-128"/>
              </a:rPr>
              <a:t>リップカラーは少しの色差でも違和感に繋がることがあるため、媒体ごとの推定の差についてはまだ検討を重ねる必要がある</a:t>
            </a:r>
            <a:endParaRPr lang="ja-JP" altLang="en-US">
              <a:latin typeface="Hiragino Kaku Gothic ProN W3" panose="020B0300000000000000" pitchFamily="34" charset="-128"/>
              <a:ea typeface="Hiragino Kaku Gothic ProN W3" panose="020B0300000000000000" pitchFamily="34" charset="-128"/>
            </a:endParaRPr>
          </a:p>
        </p:txBody>
      </p:sp>
      <p:sp>
        <p:nvSpPr>
          <p:cNvPr id="10" name="スライド番号プレースホルダー 9">
            <a:extLst>
              <a:ext uri="{FF2B5EF4-FFF2-40B4-BE49-F238E27FC236}">
                <a16:creationId xmlns:a16="http://schemas.microsoft.com/office/drawing/2014/main" id="{C194ECC2-6854-892A-E4DB-147622BA87F2}"/>
              </a:ext>
            </a:extLst>
          </p:cNvPr>
          <p:cNvSpPr>
            <a:spLocks noGrp="1"/>
          </p:cNvSpPr>
          <p:nvPr>
            <p:ph type="sldNum" sz="quarter" idx="12"/>
          </p:nvPr>
        </p:nvSpPr>
        <p:spPr/>
        <p:txBody>
          <a:bodyPr/>
          <a:lstStyle/>
          <a:p>
            <a:fld id="{2E72E7BF-67A1-9A45-B859-E63ACEF18531}" type="slidenum">
              <a:rPr kumimoji="1" lang="ja-JP" altLang="en-US" smtClean="0"/>
              <a:t>18</a:t>
            </a:fld>
            <a:endParaRPr kumimoji="1" lang="ja-JP" altLang="en-US"/>
          </a:p>
        </p:txBody>
      </p:sp>
    </p:spTree>
    <p:extLst>
      <p:ext uri="{BB962C8B-B14F-4D97-AF65-F5344CB8AC3E}">
        <p14:creationId xmlns:p14="http://schemas.microsoft.com/office/powerpoint/2010/main" val="3860281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0061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今回作成した機械学習モデルが、実際にアプリケーションとして使用される場面を想定し、実験を行った</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屋内の照明や屋外の自然光で、スマートフォンで撮影された顔画像</a:t>
            </a:r>
            <a:r>
              <a:rPr lang="en-US" altLang="ja-JP" sz="2000" dirty="0">
                <a:latin typeface="Hiragino Kaku Gothic ProN W3" panose="020B0300000000000000" pitchFamily="34" charset="-128"/>
                <a:ea typeface="Hiragino Kaku Gothic ProN W3" panose="020B0300000000000000" pitchFamily="34" charset="-128"/>
              </a:rPr>
              <a:t>5</a:t>
            </a:r>
            <a:r>
              <a:rPr lang="ja-JP" altLang="en-US" sz="2000">
                <a:latin typeface="Hiragino Kaku Gothic ProN W3" panose="020B0300000000000000" pitchFamily="34" charset="-128"/>
                <a:ea typeface="Hiragino Kaku Gothic ProN W3" panose="020B0300000000000000" pitchFamily="34" charset="-128"/>
              </a:rPr>
              <a:t>枚を使用し、実際にリップカラーの推定を行った</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endParaRPr lang="en-US" altLang="ja-JP" sz="2000"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実験結果</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リップカラーとしては暗すぎるような色が推定された</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原因としては、学習データに使用した画像が明るく鮮やかだったのに対し、スマートフォンで撮影された画像はどうしても暗くくすんだ色味になってしまうため、推定結果も暗くなってしまったことが考えられる</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en-US" altLang="ja-JP" dirty="0">
                <a:latin typeface="Hiragino Kaku Gothic ProN W3" panose="020B0300000000000000" pitchFamily="34" charset="-128"/>
                <a:ea typeface="Hiragino Kaku Gothic ProN W3" panose="020B0300000000000000" pitchFamily="34" charset="-128"/>
              </a:rPr>
              <a:t>③</a:t>
            </a:r>
            <a:r>
              <a:rPr lang="ja-JP" altLang="en-US">
                <a:latin typeface="Hiragino Kaku Gothic ProN W3" panose="020B0300000000000000" pitchFamily="34" charset="-128"/>
                <a:ea typeface="Hiragino Kaku Gothic ProN W3" panose="020B0300000000000000" pitchFamily="34" charset="-128"/>
              </a:rPr>
              <a:t>実際の使用を想定した実験</a:t>
            </a:r>
            <a:endParaRPr lang="en-US" altLang="ja-JP" dirty="0">
              <a:latin typeface="Hiragino Kaku Gothic ProN W3" panose="020B0300000000000000" pitchFamily="34" charset="-128"/>
              <a:ea typeface="Hiragino Kaku Gothic ProN W3" panose="020B0300000000000000" pitchFamily="34" charset="-128"/>
            </a:endParaRPr>
          </a:p>
        </p:txBody>
      </p:sp>
      <p:pic>
        <p:nvPicPr>
          <p:cNvPr id="3" name="図 2">
            <a:extLst>
              <a:ext uri="{FF2B5EF4-FFF2-40B4-BE49-F238E27FC236}">
                <a16:creationId xmlns:a16="http://schemas.microsoft.com/office/drawing/2014/main" id="{F6654873-CEC0-71F7-C6AA-9A76876DAD99}"/>
              </a:ext>
            </a:extLst>
          </p:cNvPr>
          <p:cNvPicPr>
            <a:picLocks noChangeAspect="1"/>
          </p:cNvPicPr>
          <p:nvPr/>
        </p:nvPicPr>
        <p:blipFill>
          <a:blip r:embed="rId2"/>
          <a:stretch>
            <a:fillRect/>
          </a:stretch>
        </p:blipFill>
        <p:spPr>
          <a:xfrm>
            <a:off x="6572447" y="4933641"/>
            <a:ext cx="1356444" cy="1350361"/>
          </a:xfrm>
          <a:prstGeom prst="rect">
            <a:avLst/>
          </a:prstGeom>
        </p:spPr>
      </p:pic>
      <p:pic>
        <p:nvPicPr>
          <p:cNvPr id="8" name="図 7">
            <a:extLst>
              <a:ext uri="{FF2B5EF4-FFF2-40B4-BE49-F238E27FC236}">
                <a16:creationId xmlns:a16="http://schemas.microsoft.com/office/drawing/2014/main" id="{9C7D433B-32BD-3D12-9376-BD15EA883F87}"/>
              </a:ext>
            </a:extLst>
          </p:cNvPr>
          <p:cNvPicPr>
            <a:picLocks noChangeAspect="1"/>
          </p:cNvPicPr>
          <p:nvPr/>
        </p:nvPicPr>
        <p:blipFill>
          <a:blip r:embed="rId3"/>
          <a:stretch>
            <a:fillRect/>
          </a:stretch>
        </p:blipFill>
        <p:spPr>
          <a:xfrm>
            <a:off x="8149441" y="4913276"/>
            <a:ext cx="1350362" cy="1350362"/>
          </a:xfrm>
          <a:prstGeom prst="rect">
            <a:avLst/>
          </a:prstGeom>
        </p:spPr>
      </p:pic>
      <p:pic>
        <p:nvPicPr>
          <p:cNvPr id="10" name="図 9">
            <a:extLst>
              <a:ext uri="{FF2B5EF4-FFF2-40B4-BE49-F238E27FC236}">
                <a16:creationId xmlns:a16="http://schemas.microsoft.com/office/drawing/2014/main" id="{969CD60E-40C3-3662-4AFC-062BB7945F79}"/>
              </a:ext>
            </a:extLst>
          </p:cNvPr>
          <p:cNvPicPr>
            <a:picLocks noChangeAspect="1"/>
          </p:cNvPicPr>
          <p:nvPr/>
        </p:nvPicPr>
        <p:blipFill>
          <a:blip r:embed="rId4"/>
          <a:stretch>
            <a:fillRect/>
          </a:stretch>
        </p:blipFill>
        <p:spPr>
          <a:xfrm>
            <a:off x="9740810" y="4913277"/>
            <a:ext cx="1350361" cy="1350361"/>
          </a:xfrm>
          <a:prstGeom prst="rect">
            <a:avLst/>
          </a:prstGeom>
        </p:spPr>
      </p:pic>
      <p:pic>
        <p:nvPicPr>
          <p:cNvPr id="11" name="図 10">
            <a:extLst>
              <a:ext uri="{FF2B5EF4-FFF2-40B4-BE49-F238E27FC236}">
                <a16:creationId xmlns:a16="http://schemas.microsoft.com/office/drawing/2014/main" id="{5440A7FB-19EA-2FA4-3F93-77FD57BA0C42}"/>
              </a:ext>
            </a:extLst>
          </p:cNvPr>
          <p:cNvPicPr>
            <a:picLocks noChangeAspect="1"/>
          </p:cNvPicPr>
          <p:nvPr/>
        </p:nvPicPr>
        <p:blipFill>
          <a:blip r:embed="rId5"/>
          <a:stretch>
            <a:fillRect/>
          </a:stretch>
        </p:blipFill>
        <p:spPr>
          <a:xfrm>
            <a:off x="1030562" y="4958832"/>
            <a:ext cx="1339848" cy="1339848"/>
          </a:xfrm>
          <a:prstGeom prst="rect">
            <a:avLst/>
          </a:prstGeom>
        </p:spPr>
      </p:pic>
      <p:sp>
        <p:nvSpPr>
          <p:cNvPr id="12" name="正方形/長方形 11">
            <a:extLst>
              <a:ext uri="{FF2B5EF4-FFF2-40B4-BE49-F238E27FC236}">
                <a16:creationId xmlns:a16="http://schemas.microsoft.com/office/drawing/2014/main" id="{703D67BE-0051-5262-4855-13E11C600FCA}"/>
              </a:ext>
            </a:extLst>
          </p:cNvPr>
          <p:cNvSpPr/>
          <p:nvPr/>
        </p:nvSpPr>
        <p:spPr>
          <a:xfrm>
            <a:off x="2590047" y="4958831"/>
            <a:ext cx="1350362" cy="1329996"/>
          </a:xfrm>
          <a:prstGeom prst="rect">
            <a:avLst/>
          </a:prstGeom>
          <a:solidFill>
            <a:srgbClr val="E6886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1E8973BF-928C-5F4E-B46E-C31091075BDA}"/>
              </a:ext>
            </a:extLst>
          </p:cNvPr>
          <p:cNvPicPr>
            <a:picLocks noChangeAspect="1"/>
          </p:cNvPicPr>
          <p:nvPr/>
        </p:nvPicPr>
        <p:blipFill>
          <a:blip r:embed="rId6"/>
          <a:stretch>
            <a:fillRect/>
          </a:stretch>
        </p:blipFill>
        <p:spPr>
          <a:xfrm>
            <a:off x="4160046" y="4948980"/>
            <a:ext cx="1339847" cy="1339847"/>
          </a:xfrm>
          <a:prstGeom prst="rect">
            <a:avLst/>
          </a:prstGeom>
        </p:spPr>
      </p:pic>
      <p:sp>
        <p:nvSpPr>
          <p:cNvPr id="14" name="テキスト ボックス 13">
            <a:extLst>
              <a:ext uri="{FF2B5EF4-FFF2-40B4-BE49-F238E27FC236}">
                <a16:creationId xmlns:a16="http://schemas.microsoft.com/office/drawing/2014/main" id="{84D1A3D5-A31B-AB41-B3DE-801EBEECD1F0}"/>
              </a:ext>
            </a:extLst>
          </p:cNvPr>
          <p:cNvSpPr txBox="1"/>
          <p:nvPr/>
        </p:nvSpPr>
        <p:spPr>
          <a:xfrm>
            <a:off x="987536" y="6358752"/>
            <a:ext cx="1339850" cy="307777"/>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入力画像</a:t>
            </a:r>
          </a:p>
        </p:txBody>
      </p:sp>
      <p:sp>
        <p:nvSpPr>
          <p:cNvPr id="15" name="テキスト ボックス 14">
            <a:extLst>
              <a:ext uri="{FF2B5EF4-FFF2-40B4-BE49-F238E27FC236}">
                <a16:creationId xmlns:a16="http://schemas.microsoft.com/office/drawing/2014/main" id="{BEF0115E-6A8B-D92F-746E-390BAE36E2D3}"/>
              </a:ext>
            </a:extLst>
          </p:cNvPr>
          <p:cNvSpPr txBox="1"/>
          <p:nvPr/>
        </p:nvSpPr>
        <p:spPr>
          <a:xfrm>
            <a:off x="2530775" y="6302504"/>
            <a:ext cx="1339850" cy="523220"/>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実際の</a:t>
            </a:r>
            <a:endPar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endParaRPr>
          </a:p>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リップカラー</a:t>
            </a:r>
          </a:p>
        </p:txBody>
      </p:sp>
      <p:sp>
        <p:nvSpPr>
          <p:cNvPr id="16" name="テキスト ボックス 15">
            <a:extLst>
              <a:ext uri="{FF2B5EF4-FFF2-40B4-BE49-F238E27FC236}">
                <a16:creationId xmlns:a16="http://schemas.microsoft.com/office/drawing/2014/main" id="{40C20501-714A-6E09-6D3A-E23E208802CA}"/>
              </a:ext>
            </a:extLst>
          </p:cNvPr>
          <p:cNvSpPr txBox="1"/>
          <p:nvPr/>
        </p:nvSpPr>
        <p:spPr>
          <a:xfrm>
            <a:off x="4179173" y="6305931"/>
            <a:ext cx="1339850" cy="523220"/>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推定した</a:t>
            </a:r>
            <a:endPar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endParaRPr>
          </a:p>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リップカラー</a:t>
            </a:r>
          </a:p>
        </p:txBody>
      </p:sp>
      <p:sp>
        <p:nvSpPr>
          <p:cNvPr id="17" name="テキスト ボックス 16">
            <a:extLst>
              <a:ext uri="{FF2B5EF4-FFF2-40B4-BE49-F238E27FC236}">
                <a16:creationId xmlns:a16="http://schemas.microsoft.com/office/drawing/2014/main" id="{AE78CA22-5B58-960E-B3B3-54A6C3934DB5}"/>
              </a:ext>
            </a:extLst>
          </p:cNvPr>
          <p:cNvSpPr txBox="1"/>
          <p:nvPr/>
        </p:nvSpPr>
        <p:spPr>
          <a:xfrm>
            <a:off x="6572447" y="6358752"/>
            <a:ext cx="1339850" cy="307777"/>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入力画像</a:t>
            </a:r>
          </a:p>
        </p:txBody>
      </p:sp>
      <p:sp>
        <p:nvSpPr>
          <p:cNvPr id="18" name="テキスト ボックス 17">
            <a:extLst>
              <a:ext uri="{FF2B5EF4-FFF2-40B4-BE49-F238E27FC236}">
                <a16:creationId xmlns:a16="http://schemas.microsoft.com/office/drawing/2014/main" id="{09B4D266-FA41-F75F-0C91-0AAEC4C5E33D}"/>
              </a:ext>
            </a:extLst>
          </p:cNvPr>
          <p:cNvSpPr txBox="1"/>
          <p:nvPr/>
        </p:nvSpPr>
        <p:spPr>
          <a:xfrm>
            <a:off x="8115686" y="6302504"/>
            <a:ext cx="1339850" cy="523220"/>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実際の</a:t>
            </a:r>
            <a:endPar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endParaRPr>
          </a:p>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リップカラー</a:t>
            </a:r>
          </a:p>
        </p:txBody>
      </p:sp>
      <p:sp>
        <p:nvSpPr>
          <p:cNvPr id="19" name="テキスト ボックス 18">
            <a:extLst>
              <a:ext uri="{FF2B5EF4-FFF2-40B4-BE49-F238E27FC236}">
                <a16:creationId xmlns:a16="http://schemas.microsoft.com/office/drawing/2014/main" id="{E770BCB0-3BF4-6B88-945E-F05B1D0A02D3}"/>
              </a:ext>
            </a:extLst>
          </p:cNvPr>
          <p:cNvSpPr txBox="1"/>
          <p:nvPr/>
        </p:nvSpPr>
        <p:spPr>
          <a:xfrm>
            <a:off x="9764084" y="6305931"/>
            <a:ext cx="1339850" cy="523220"/>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推定した</a:t>
            </a:r>
            <a:endPar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endParaRPr>
          </a:p>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リップカラー</a:t>
            </a:r>
          </a:p>
        </p:txBody>
      </p:sp>
      <p:sp>
        <p:nvSpPr>
          <p:cNvPr id="20" name="スライド番号プレースホルダー 19">
            <a:extLst>
              <a:ext uri="{FF2B5EF4-FFF2-40B4-BE49-F238E27FC236}">
                <a16:creationId xmlns:a16="http://schemas.microsoft.com/office/drawing/2014/main" id="{B41C33EB-C901-A41B-D14C-48FBA94E6386}"/>
              </a:ext>
            </a:extLst>
          </p:cNvPr>
          <p:cNvSpPr>
            <a:spLocks noGrp="1"/>
          </p:cNvSpPr>
          <p:nvPr>
            <p:ph type="sldNum" sz="quarter" idx="12"/>
          </p:nvPr>
        </p:nvSpPr>
        <p:spPr/>
        <p:txBody>
          <a:bodyPr/>
          <a:lstStyle/>
          <a:p>
            <a:fld id="{2E72E7BF-67A1-9A45-B859-E63ACEF18531}" type="slidenum">
              <a:rPr kumimoji="1" lang="ja-JP" altLang="en-US" smtClean="0"/>
              <a:t>19</a:t>
            </a:fld>
            <a:endParaRPr kumimoji="1" lang="ja-JP" altLang="en-US"/>
          </a:p>
        </p:txBody>
      </p:sp>
    </p:spTree>
    <p:extLst>
      <p:ext uri="{BB962C8B-B14F-4D97-AF65-F5344CB8AC3E}">
        <p14:creationId xmlns:p14="http://schemas.microsoft.com/office/powerpoint/2010/main" val="2146276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sz="2400">
                <a:latin typeface="Hiragino Kaku Gothic ProN W3" panose="020B0300000000000000" pitchFamily="34" charset="-128"/>
                <a:ea typeface="Hiragino Kaku Gothic ProN W3" panose="020B0300000000000000" pitchFamily="34" charset="-128"/>
              </a:rPr>
              <a:t>研究の背景と目的</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関連システム</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関連研究</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システムの概要</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学習データについて</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使用した技術</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機械学習モデルの実装</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実験と結果</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まとめ</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目次</a:t>
            </a:r>
          </a:p>
        </p:txBody>
      </p:sp>
      <p:sp>
        <p:nvSpPr>
          <p:cNvPr id="2" name="スライド番号プレースホルダー 1">
            <a:extLst>
              <a:ext uri="{FF2B5EF4-FFF2-40B4-BE49-F238E27FC236}">
                <a16:creationId xmlns:a16="http://schemas.microsoft.com/office/drawing/2014/main" id="{B89CCB8E-9E41-6773-9EFF-F6104FB03318}"/>
              </a:ext>
            </a:extLst>
          </p:cNvPr>
          <p:cNvSpPr>
            <a:spLocks noGrp="1"/>
          </p:cNvSpPr>
          <p:nvPr>
            <p:ph type="sldNum" sz="quarter" idx="12"/>
          </p:nvPr>
        </p:nvSpPr>
        <p:spPr/>
        <p:txBody>
          <a:bodyPr/>
          <a:lstStyle/>
          <a:p>
            <a:fld id="{2E72E7BF-67A1-9A45-B859-E63ACEF18531}" type="slidenum">
              <a:rPr kumimoji="1" lang="ja-JP" altLang="en-US" smtClean="0"/>
              <a:t>2</a:t>
            </a:fld>
            <a:endParaRPr kumimoji="1" lang="ja-JP" altLang="en-US"/>
          </a:p>
        </p:txBody>
      </p:sp>
    </p:spTree>
    <p:extLst>
      <p:ext uri="{BB962C8B-B14F-4D97-AF65-F5344CB8AC3E}">
        <p14:creationId xmlns:p14="http://schemas.microsoft.com/office/powerpoint/2010/main" val="2675460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1112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sz="1800">
                <a:latin typeface="Hiragino Kaku Gothic ProN W3" panose="020B0300000000000000" pitchFamily="34" charset="-128"/>
                <a:ea typeface="Hiragino Kaku Gothic ProN W3" panose="020B0300000000000000" pitchFamily="34" charset="-128"/>
              </a:rPr>
              <a:t>本研究の目的</a:t>
            </a:r>
            <a:endParaRPr lang="en-US" altLang="ja-JP" sz="1800" dirty="0">
              <a:latin typeface="Hiragino Kaku Gothic ProN W3" panose="020B0300000000000000" pitchFamily="34" charset="-128"/>
              <a:ea typeface="Hiragino Kaku Gothic ProN W3" panose="020B0300000000000000" pitchFamily="34" charset="-128"/>
            </a:endParaRPr>
          </a:p>
          <a:p>
            <a:pPr lvl="1" fontAlgn="base"/>
            <a:r>
              <a:rPr lang="ja-JP" altLang="en-US">
                <a:latin typeface="Hiragino Kaku Gothic ProN W3" panose="020B0300000000000000" pitchFamily="34" charset="-128"/>
                <a:ea typeface="Hiragino Kaku Gothic ProN W3" panose="020B0300000000000000" pitchFamily="34" charset="-128"/>
              </a:rPr>
              <a:t>メイクアップにおける課題</a:t>
            </a:r>
            <a:endParaRPr lang="en-US" altLang="ja-JP" dirty="0">
              <a:latin typeface="Hiragino Kaku Gothic ProN W3" panose="020B0300000000000000" pitchFamily="34" charset="-128"/>
              <a:ea typeface="Hiragino Kaku Gothic ProN W3" panose="020B0300000000000000" pitchFamily="34" charset="-128"/>
            </a:endParaRPr>
          </a:p>
          <a:p>
            <a:pPr lvl="2" fontAlgn="base"/>
            <a:r>
              <a:rPr lang="ja-JP" altLang="en-US" sz="1800">
                <a:latin typeface="Hiragino Kaku Gothic ProN W3" panose="020B0300000000000000" pitchFamily="34" charset="-128"/>
                <a:ea typeface="Hiragino Kaku Gothic ProN W3" panose="020B0300000000000000" pitchFamily="34" charset="-128"/>
              </a:rPr>
              <a:t>自分自身でそれが似合っているかどうかを客観的に判断することが難しいため、自信が持てず不安になってしまったり、どう改善したら良いのか分からない</a:t>
            </a:r>
            <a:endParaRPr lang="en-US" altLang="ja-JP" sz="1800" dirty="0">
              <a:latin typeface="Hiragino Kaku Gothic ProN W3" panose="020B0300000000000000" pitchFamily="34" charset="-128"/>
              <a:ea typeface="Hiragino Kaku Gothic ProN W3" panose="020B0300000000000000" pitchFamily="34" charset="-128"/>
            </a:endParaRPr>
          </a:p>
          <a:p>
            <a:pPr lvl="1" fontAlgn="base"/>
            <a:r>
              <a:rPr lang="ja-JP" altLang="en-US">
                <a:latin typeface="Hiragino Kaku Gothic ProN W3" panose="020B0300000000000000" pitchFamily="34" charset="-128"/>
                <a:ea typeface="Hiragino Kaku Gothic ProN W3" panose="020B0300000000000000" pitchFamily="34" charset="-128"/>
              </a:rPr>
              <a:t>メイクアップの印象を大きく左右する要素としてリップメイクに着目</a:t>
            </a:r>
          </a:p>
          <a:p>
            <a:pPr lvl="2" fontAlgn="base"/>
            <a:r>
              <a:rPr lang="ja-JP" altLang="en-US" sz="1800">
                <a:latin typeface="Hiragino Kaku Gothic ProN W3" panose="020B0300000000000000" pitchFamily="34" charset="-128"/>
                <a:ea typeface="Hiragino Kaku Gothic ProN W3" panose="020B0300000000000000" pitchFamily="34" charset="-128"/>
              </a:rPr>
              <a:t>顔画像から、その人に似合うリップカラーを機械学習で推定・提案するシステムを作成</a:t>
            </a:r>
            <a:endParaRPr lang="en-US" altLang="ja-JP" sz="1800" dirty="0">
              <a:latin typeface="Hiragino Kaku Gothic ProN W3" panose="020B0300000000000000" pitchFamily="34" charset="-128"/>
              <a:ea typeface="Hiragino Kaku Gothic ProN W3" panose="020B0300000000000000" pitchFamily="34" charset="-128"/>
            </a:endParaRPr>
          </a:p>
          <a:p>
            <a:pPr lvl="2" fontAlgn="base"/>
            <a:r>
              <a:rPr lang="ja-JP" altLang="en-US" sz="1800">
                <a:latin typeface="Hiragino Kaku Gothic ProN W3" panose="020B0300000000000000" pitchFamily="34" charset="-128"/>
                <a:ea typeface="Hiragino Kaku Gothic ProN W3" panose="020B0300000000000000" pitchFamily="34" charset="-128"/>
              </a:rPr>
              <a:t>メイクアップ改善の方向性を示したり、今のリップカラーが似合っているかどうかの不安解消に繋げることを目指した</a:t>
            </a:r>
            <a:endParaRPr lang="en-US" altLang="ja-JP" sz="1800" dirty="0">
              <a:latin typeface="Hiragino Kaku Gothic ProN W3" panose="020B0300000000000000" pitchFamily="34" charset="-128"/>
              <a:ea typeface="Hiragino Kaku Gothic ProN W3" panose="020B0300000000000000" pitchFamily="34" charset="-128"/>
            </a:endParaRPr>
          </a:p>
          <a:p>
            <a:pPr lvl="1" fontAlgn="base"/>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sz="1800">
                <a:latin typeface="Hiragino Kaku Gothic ProN W3" panose="020B0300000000000000" pitchFamily="34" charset="-128"/>
                <a:ea typeface="Hiragino Kaku Gothic ProN W3" panose="020B0300000000000000" pitchFamily="34" charset="-128"/>
              </a:rPr>
              <a:t>結果</a:t>
            </a:r>
            <a:endParaRPr lang="en-US" altLang="ja-JP" sz="1800" dirty="0">
              <a:latin typeface="Hiragino Kaku Gothic ProN W3" panose="020B0300000000000000" pitchFamily="34" charset="-128"/>
              <a:ea typeface="Hiragino Kaku Gothic ProN W3" panose="020B0300000000000000" pitchFamily="34" charset="-128"/>
            </a:endParaRPr>
          </a:p>
          <a:p>
            <a:pPr lvl="1" fontAlgn="base"/>
            <a:r>
              <a:rPr lang="ja-JP" altLang="en-US">
                <a:latin typeface="Hiragino Kaku Gothic ProN W3" panose="020B0300000000000000" pitchFamily="34" charset="-128"/>
                <a:ea typeface="Hiragino Kaku Gothic ProN W3" panose="020B0300000000000000" pitchFamily="34" charset="-128"/>
              </a:rPr>
              <a:t>雑誌媒体に掲載されているような写真では、ある程度違和感のない推定が可能</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a:latin typeface="Hiragino Kaku Gothic ProN W3" panose="020B0300000000000000" pitchFamily="34" charset="-128"/>
                <a:ea typeface="Hiragino Kaku Gothic ProN W3" panose="020B0300000000000000" pitchFamily="34" charset="-128"/>
              </a:rPr>
              <a:t>スマートフォンで撮影された画像では推定が上手くいかず、実際に使用するためには改善が必要</a:t>
            </a:r>
            <a:br>
              <a:rPr lang="ja-JP" altLang="en-US">
                <a:latin typeface="Hiragino Kaku Gothic ProN W3" panose="020B0300000000000000" pitchFamily="34" charset="-128"/>
                <a:ea typeface="Hiragino Kaku Gothic ProN W3" panose="020B0300000000000000" pitchFamily="34" charset="-128"/>
              </a:rPr>
            </a:b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sz="1800">
                <a:latin typeface="Hiragino Kaku Gothic ProN W3" panose="020B0300000000000000" pitchFamily="34" charset="-128"/>
                <a:ea typeface="Hiragino Kaku Gothic ProN W3" panose="020B0300000000000000" pitchFamily="34" charset="-128"/>
              </a:rPr>
              <a:t>今後の課題</a:t>
            </a:r>
            <a:endParaRPr lang="en-US" altLang="ja-JP" sz="1800" dirty="0">
              <a:latin typeface="Hiragino Kaku Gothic ProN W3" panose="020B0300000000000000" pitchFamily="34" charset="-128"/>
              <a:ea typeface="Hiragino Kaku Gothic ProN W3" panose="020B0300000000000000" pitchFamily="34" charset="-128"/>
            </a:endParaRPr>
          </a:p>
          <a:p>
            <a:pPr lvl="1" fontAlgn="base"/>
            <a:r>
              <a:rPr lang="ja-JP" altLang="en-US">
                <a:latin typeface="Hiragino Kaku Gothic ProN W3" panose="020B0300000000000000" pitchFamily="34" charset="-128"/>
                <a:ea typeface="Hiragino Kaku Gothic ProN W3" panose="020B0300000000000000" pitchFamily="34" charset="-128"/>
              </a:rPr>
              <a:t>教師データの改善などによる、推定精度の向上</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a:latin typeface="Hiragino Kaku Gothic ProN W3" panose="020B0300000000000000" pitchFamily="34" charset="-128"/>
                <a:ea typeface="Hiragino Kaku Gothic ProN W3" panose="020B0300000000000000" pitchFamily="34" charset="-128"/>
              </a:rPr>
              <a:t>被験者実験での効果の検証</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まとめ</a:t>
            </a:r>
          </a:p>
        </p:txBody>
      </p:sp>
      <p:sp>
        <p:nvSpPr>
          <p:cNvPr id="2" name="スライド番号プレースホルダー 1">
            <a:extLst>
              <a:ext uri="{FF2B5EF4-FFF2-40B4-BE49-F238E27FC236}">
                <a16:creationId xmlns:a16="http://schemas.microsoft.com/office/drawing/2014/main" id="{6C3A7275-1758-12A6-D29B-0A2FFACB4E62}"/>
              </a:ext>
            </a:extLst>
          </p:cNvPr>
          <p:cNvSpPr>
            <a:spLocks noGrp="1"/>
          </p:cNvSpPr>
          <p:nvPr>
            <p:ph type="sldNum" sz="quarter" idx="12"/>
          </p:nvPr>
        </p:nvSpPr>
        <p:spPr/>
        <p:txBody>
          <a:bodyPr/>
          <a:lstStyle/>
          <a:p>
            <a:fld id="{2E72E7BF-67A1-9A45-B859-E63ACEF18531}" type="slidenum">
              <a:rPr kumimoji="1" lang="ja-JP" altLang="en-US" smtClean="0"/>
              <a:t>20</a:t>
            </a:fld>
            <a:endParaRPr kumimoji="1" lang="ja-JP" altLang="en-US"/>
          </a:p>
        </p:txBody>
      </p:sp>
    </p:spTree>
    <p:extLst>
      <p:ext uri="{BB962C8B-B14F-4D97-AF65-F5344CB8AC3E}">
        <p14:creationId xmlns:p14="http://schemas.microsoft.com/office/powerpoint/2010/main" val="2606106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コンテンツ プレースホルダー 2">
            <a:extLst>
              <a:ext uri="{FF2B5EF4-FFF2-40B4-BE49-F238E27FC236}">
                <a16:creationId xmlns:a16="http://schemas.microsoft.com/office/drawing/2014/main" id="{060D3CE0-EAF4-5D36-4204-14ED8F61ACA0}"/>
              </a:ext>
            </a:extLst>
          </p:cNvPr>
          <p:cNvSpPr txBox="1">
            <a:spLocks/>
          </p:cNvSpPr>
          <p:nvPr/>
        </p:nvSpPr>
        <p:spPr>
          <a:xfrm>
            <a:off x="445319" y="5087926"/>
            <a:ext cx="11039913" cy="814132"/>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en-US" altLang="ja-JP" sz="1800" dirty="0">
                <a:latin typeface="Hiragino Kaku Gothic ProN W3" panose="020B0300000000000000" pitchFamily="34" charset="-128"/>
                <a:ea typeface="Hiragino Kaku Gothic ProN W3" panose="020B0300000000000000" pitchFamily="34" charset="-128"/>
              </a:rPr>
              <a:t>Validation accuracy</a:t>
            </a:r>
            <a:r>
              <a:rPr lang="ja-JP" altLang="en-US" sz="1800">
                <a:latin typeface="Hiragino Kaku Gothic ProN W3" panose="020B0300000000000000" pitchFamily="34" charset="-128"/>
                <a:ea typeface="Hiragino Kaku Gothic ProN W3" panose="020B0300000000000000" pitchFamily="34" charset="-128"/>
              </a:rPr>
              <a:t>（テストデータによる正解率）</a:t>
            </a:r>
            <a:endParaRPr lang="en-US" altLang="ja-JP" sz="1800" dirty="0">
              <a:latin typeface="Hiragino Kaku Gothic ProN W3" panose="020B0300000000000000" pitchFamily="34" charset="-128"/>
              <a:ea typeface="Hiragino Kaku Gothic ProN W3" panose="020B0300000000000000" pitchFamily="34" charset="-128"/>
            </a:endParaRPr>
          </a:p>
          <a:p>
            <a:pPr lvl="1" fontAlgn="base"/>
            <a:r>
              <a:rPr lang="en-US" altLang="ja-JP" dirty="0">
                <a:latin typeface="Hiragino Kaku Gothic ProN W3" panose="020B0300000000000000" pitchFamily="34" charset="-128"/>
                <a:ea typeface="Hiragino Kaku Gothic ProN W3" panose="020B0300000000000000" pitchFamily="34" charset="-128"/>
              </a:rPr>
              <a:t>100</a:t>
            </a:r>
            <a:r>
              <a:rPr lang="ja-JP" altLang="en-US">
                <a:latin typeface="Hiragino Kaku Gothic ProN W3" panose="020B0300000000000000" pitchFamily="34" charset="-128"/>
                <a:ea typeface="Hiragino Kaku Gothic ProN W3" panose="020B0300000000000000" pitchFamily="34" charset="-128"/>
              </a:rPr>
              <a:t>エポック目で</a:t>
            </a:r>
            <a:r>
              <a:rPr lang="en-US" altLang="ja-JP" dirty="0">
                <a:latin typeface="Hiragino Kaku Gothic ProN W3" panose="020B0300000000000000" pitchFamily="34" charset="-128"/>
                <a:ea typeface="Hiragino Kaku Gothic ProN W3" panose="020B0300000000000000" pitchFamily="34" charset="-128"/>
              </a:rPr>
              <a:t>0.9955</a:t>
            </a:r>
          </a:p>
          <a:p>
            <a:pPr fontAlgn="base"/>
            <a:r>
              <a:rPr lang="en-US" altLang="ja-JP" sz="1800" dirty="0">
                <a:latin typeface="Hiragino Kaku Gothic ProN W3" panose="020B0300000000000000" pitchFamily="34" charset="-128"/>
                <a:ea typeface="Hiragino Kaku Gothic ProN W3" panose="020B0300000000000000" pitchFamily="34" charset="-128"/>
              </a:rPr>
              <a:t>Training loss</a:t>
            </a:r>
            <a:r>
              <a:rPr lang="ja-JP" altLang="en-US" sz="1800">
                <a:latin typeface="Hiragino Kaku Gothic ProN W3" panose="020B0300000000000000" pitchFamily="34" charset="-128"/>
                <a:ea typeface="Hiragino Kaku Gothic ProN W3" panose="020B0300000000000000" pitchFamily="34" charset="-128"/>
              </a:rPr>
              <a:t>（学習データの損失）</a:t>
            </a:r>
            <a:endParaRPr lang="en-US" altLang="ja-JP" sz="1800" dirty="0">
              <a:latin typeface="Hiragino Kaku Gothic ProN W3" panose="020B0300000000000000" pitchFamily="34" charset="-128"/>
              <a:ea typeface="Hiragino Kaku Gothic ProN W3" panose="020B0300000000000000" pitchFamily="34" charset="-128"/>
            </a:endParaRPr>
          </a:p>
          <a:p>
            <a:pPr lvl="1" fontAlgn="base"/>
            <a:r>
              <a:rPr lang="en-US" altLang="ja-JP" dirty="0">
                <a:latin typeface="Hiragino Kaku Gothic ProN W3" panose="020B0300000000000000" pitchFamily="34" charset="-128"/>
                <a:ea typeface="Hiragino Kaku Gothic ProN W3" panose="020B0300000000000000" pitchFamily="34" charset="-128"/>
              </a:rPr>
              <a:t>100</a:t>
            </a:r>
            <a:r>
              <a:rPr lang="ja-JP" altLang="en-US">
                <a:latin typeface="Hiragino Kaku Gothic ProN W3" panose="020B0300000000000000" pitchFamily="34" charset="-128"/>
                <a:ea typeface="Hiragino Kaku Gothic ProN W3" panose="020B0300000000000000" pitchFamily="34" charset="-128"/>
              </a:rPr>
              <a:t>エポック目で</a:t>
            </a:r>
            <a:r>
              <a:rPr lang="en-US" altLang="ja-JP" dirty="0">
                <a:latin typeface="Hiragino Kaku Gothic ProN W3" panose="020B0300000000000000" pitchFamily="34" charset="-128"/>
                <a:ea typeface="Hiragino Kaku Gothic ProN W3" panose="020B0300000000000000" pitchFamily="34" charset="-128"/>
              </a:rPr>
              <a:t>0.0020</a:t>
            </a:r>
            <a:endParaRPr lang="ja-JP" altLang="en-US">
              <a:latin typeface="Hiragino Kaku Gothic ProN W3" panose="020B0300000000000000" pitchFamily="34" charset="-128"/>
              <a:ea typeface="Hiragino Kaku Gothic ProN W3" panose="020B0300000000000000" pitchFamily="34" charset="-128"/>
            </a:endParaRPr>
          </a:p>
        </p:txBody>
      </p:sp>
      <p:pic>
        <p:nvPicPr>
          <p:cNvPr id="9" name="図 8">
            <a:extLst>
              <a:ext uri="{FF2B5EF4-FFF2-40B4-BE49-F238E27FC236}">
                <a16:creationId xmlns:a16="http://schemas.microsoft.com/office/drawing/2014/main" id="{AFC05DCB-0EA3-D0B2-1144-0F29A3CECB27}"/>
              </a:ext>
            </a:extLst>
          </p:cNvPr>
          <p:cNvPicPr>
            <a:picLocks noChangeAspect="1"/>
          </p:cNvPicPr>
          <p:nvPr/>
        </p:nvPicPr>
        <p:blipFill>
          <a:blip r:embed="rId2"/>
          <a:stretch>
            <a:fillRect/>
          </a:stretch>
        </p:blipFill>
        <p:spPr>
          <a:xfrm>
            <a:off x="445319" y="593580"/>
            <a:ext cx="5467057" cy="4212322"/>
          </a:xfrm>
          <a:prstGeom prst="rect">
            <a:avLst/>
          </a:prstGeom>
          <a:ln>
            <a:solidFill>
              <a:schemeClr val="tx2"/>
            </a:solidFill>
          </a:ln>
        </p:spPr>
      </p:pic>
      <p:pic>
        <p:nvPicPr>
          <p:cNvPr id="11" name="図 10">
            <a:extLst>
              <a:ext uri="{FF2B5EF4-FFF2-40B4-BE49-F238E27FC236}">
                <a16:creationId xmlns:a16="http://schemas.microsoft.com/office/drawing/2014/main" id="{86E153A3-03D1-76B9-5507-A67E128E892A}"/>
              </a:ext>
            </a:extLst>
          </p:cNvPr>
          <p:cNvPicPr>
            <a:picLocks noChangeAspect="1"/>
          </p:cNvPicPr>
          <p:nvPr/>
        </p:nvPicPr>
        <p:blipFill>
          <a:blip r:embed="rId3"/>
          <a:stretch>
            <a:fillRect/>
          </a:stretch>
        </p:blipFill>
        <p:spPr>
          <a:xfrm>
            <a:off x="6272156" y="593580"/>
            <a:ext cx="5474525" cy="4212322"/>
          </a:xfrm>
          <a:prstGeom prst="rect">
            <a:avLst/>
          </a:prstGeom>
          <a:ln>
            <a:solidFill>
              <a:schemeClr val="tx2"/>
            </a:solidFill>
          </a:ln>
        </p:spPr>
      </p:pic>
      <p:sp>
        <p:nvSpPr>
          <p:cNvPr id="12" name="スライド番号プレースホルダー 11">
            <a:extLst>
              <a:ext uri="{FF2B5EF4-FFF2-40B4-BE49-F238E27FC236}">
                <a16:creationId xmlns:a16="http://schemas.microsoft.com/office/drawing/2014/main" id="{2302F17F-4BE5-1FC8-EFD8-8CAF69D23243}"/>
              </a:ext>
            </a:extLst>
          </p:cNvPr>
          <p:cNvSpPr>
            <a:spLocks noGrp="1"/>
          </p:cNvSpPr>
          <p:nvPr>
            <p:ph type="sldNum" sz="quarter" idx="12"/>
          </p:nvPr>
        </p:nvSpPr>
        <p:spPr/>
        <p:txBody>
          <a:bodyPr/>
          <a:lstStyle/>
          <a:p>
            <a:fld id="{2E72E7BF-67A1-9A45-B859-E63ACEF18531}" type="slidenum">
              <a:rPr kumimoji="1" lang="ja-JP" altLang="en-US" smtClean="0"/>
              <a:t>21</a:t>
            </a:fld>
            <a:endParaRPr kumimoji="1" lang="ja-JP" altLang="en-US"/>
          </a:p>
        </p:txBody>
      </p:sp>
    </p:spTree>
    <p:extLst>
      <p:ext uri="{BB962C8B-B14F-4D97-AF65-F5344CB8AC3E}">
        <p14:creationId xmlns:p14="http://schemas.microsoft.com/office/powerpoint/2010/main" val="1989235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9C852C7-FD41-74CF-C6E4-B747B9D2EFFA}"/>
              </a:ext>
            </a:extLst>
          </p:cNvPr>
          <p:cNvSpPr>
            <a:spLocks noGrp="1"/>
          </p:cNvSpPr>
          <p:nvPr>
            <p:ph type="sldNum" sz="quarter" idx="12"/>
          </p:nvPr>
        </p:nvSpPr>
        <p:spPr/>
        <p:txBody>
          <a:bodyPr/>
          <a:lstStyle/>
          <a:p>
            <a:fld id="{2E72E7BF-67A1-9A45-B859-E63ACEF18531}" type="slidenum">
              <a:rPr kumimoji="1" lang="ja-JP" altLang="en-US" smtClean="0"/>
              <a:t>22</a:t>
            </a:fld>
            <a:endParaRPr kumimoji="1" lang="ja-JP" altLang="en-US"/>
          </a:p>
        </p:txBody>
      </p:sp>
      <p:sp>
        <p:nvSpPr>
          <p:cNvPr id="4" name="コンテンツ プレースホルダー 2">
            <a:extLst>
              <a:ext uri="{FF2B5EF4-FFF2-40B4-BE49-F238E27FC236}">
                <a16:creationId xmlns:a16="http://schemas.microsoft.com/office/drawing/2014/main" id="{20DE199D-9212-952F-7D61-9150EC3D2B5D}"/>
              </a:ext>
            </a:extLst>
          </p:cNvPr>
          <p:cNvSpPr txBox="1">
            <a:spLocks/>
          </p:cNvSpPr>
          <p:nvPr/>
        </p:nvSpPr>
        <p:spPr>
          <a:xfrm>
            <a:off x="576043" y="141112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画像サイズ</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en-US" altLang="ja-JP" sz="2000" dirty="0">
                <a:latin typeface="Hiragino Kaku Gothic ProN W3" panose="020B0300000000000000" pitchFamily="34" charset="-128"/>
                <a:ea typeface="Hiragino Kaku Gothic ProN W3" panose="020B0300000000000000" pitchFamily="34" charset="-128"/>
              </a:rPr>
              <a:t>150px  ×</a:t>
            </a:r>
            <a:r>
              <a:rPr lang="ja-JP" altLang="en-US" sz="2000">
                <a:latin typeface="Hiragino Kaku Gothic ProN W3" panose="020B0300000000000000" pitchFamily="34" charset="-128"/>
                <a:ea typeface="Hiragino Kaku Gothic ProN W3" panose="020B0300000000000000" pitchFamily="34" charset="-128"/>
              </a:rPr>
              <a:t> </a:t>
            </a:r>
            <a:r>
              <a:rPr lang="en-US" altLang="ja-JP" sz="2000" dirty="0">
                <a:latin typeface="Hiragino Kaku Gothic ProN W3" panose="020B0300000000000000" pitchFamily="34" charset="-128"/>
                <a:ea typeface="Hiragino Kaku Gothic ProN W3" panose="020B0300000000000000" pitchFamily="34" charset="-128"/>
              </a:rPr>
              <a:t>150px</a:t>
            </a:r>
          </a:p>
          <a:p>
            <a:pPr lvl="1" fontAlgn="base"/>
            <a:endParaRPr lang="en-US" altLang="ja-JP" sz="2000"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ネットワーク構造</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畳み込み層・プーリング層（</a:t>
            </a:r>
            <a:r>
              <a:rPr lang="en-US" altLang="ja-JP" sz="2000" dirty="0" err="1">
                <a:latin typeface="Hiragino Kaku Gothic ProN W3" panose="020B0300000000000000" pitchFamily="34" charset="-128"/>
                <a:ea typeface="Hiragino Kaku Gothic ProN W3" panose="020B0300000000000000" pitchFamily="34" charset="-128"/>
              </a:rPr>
              <a:t>MaxPooling</a:t>
            </a:r>
            <a:r>
              <a:rPr lang="ja-JP" altLang="en-US" sz="2000">
                <a:latin typeface="Hiragino Kaku Gothic ProN W3" panose="020B0300000000000000" pitchFamily="34" charset="-128"/>
                <a:ea typeface="Hiragino Kaku Gothic ProN W3" panose="020B0300000000000000" pitchFamily="34" charset="-128"/>
              </a:rPr>
              <a:t>）</a:t>
            </a:r>
            <a:r>
              <a:rPr lang="en-US" altLang="ja-JP" sz="2000" dirty="0">
                <a:latin typeface="Hiragino Kaku Gothic ProN W3" panose="020B0300000000000000" pitchFamily="34" charset="-128"/>
                <a:ea typeface="Hiragino Kaku Gothic ProN W3" panose="020B0300000000000000" pitchFamily="34" charset="-128"/>
              </a:rPr>
              <a:t> - </a:t>
            </a:r>
            <a:r>
              <a:rPr lang="ja-JP" altLang="en-US" sz="2000">
                <a:latin typeface="Hiragino Kaku Gothic ProN W3" panose="020B0300000000000000" pitchFamily="34" charset="-128"/>
                <a:ea typeface="Hiragino Kaku Gothic ProN W3" panose="020B0300000000000000" pitchFamily="34" charset="-128"/>
              </a:rPr>
              <a:t>　</a:t>
            </a:r>
            <a:r>
              <a:rPr lang="en-US" altLang="ja-JP" sz="2000" dirty="0">
                <a:latin typeface="Hiragino Kaku Gothic ProN W3" panose="020B0300000000000000" pitchFamily="34" charset="-128"/>
                <a:ea typeface="Hiragino Kaku Gothic ProN W3" panose="020B0300000000000000" pitchFamily="34" charset="-128"/>
              </a:rPr>
              <a:t>4</a:t>
            </a:r>
            <a:r>
              <a:rPr lang="ja-JP" altLang="en-US" sz="2000">
                <a:latin typeface="Hiragino Kaku Gothic ProN W3" panose="020B0300000000000000" pitchFamily="34" charset="-128"/>
                <a:ea typeface="Hiragino Kaku Gothic ProN W3" panose="020B0300000000000000" pitchFamily="34" charset="-128"/>
              </a:rPr>
              <a:t>層ずつ</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活性化関数：</a:t>
            </a:r>
            <a:r>
              <a:rPr lang="en-US" altLang="ja-JP" sz="2000" dirty="0" err="1">
                <a:latin typeface="Hiragino Kaku Gothic ProN W3" panose="020B0300000000000000" pitchFamily="34" charset="-128"/>
                <a:ea typeface="Hiragino Kaku Gothic ProN W3" panose="020B0300000000000000" pitchFamily="34" charset="-128"/>
              </a:rPr>
              <a:t>ReLU</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全結合層</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出力層</a:t>
            </a:r>
            <a:endParaRPr lang="ja-JP" altLang="en-US">
              <a:latin typeface="Hiragino Kaku Gothic ProN W3" panose="020B0300000000000000" pitchFamily="34" charset="-128"/>
              <a:ea typeface="Hiragino Kaku Gothic ProN W3" panose="020B0300000000000000" pitchFamily="34" charset="-128"/>
            </a:endParaRPr>
          </a:p>
        </p:txBody>
      </p:sp>
    </p:spTree>
    <p:extLst>
      <p:ext uri="{BB962C8B-B14F-4D97-AF65-F5344CB8AC3E}">
        <p14:creationId xmlns:p14="http://schemas.microsoft.com/office/powerpoint/2010/main" val="3033192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441435" y="1432140"/>
            <a:ext cx="11361682"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背景</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メイクアップは、自分自身でそれが似合っているかどうかを客観的に判断することが難しい</a:t>
            </a:r>
          </a:p>
          <a:p>
            <a:pPr lvl="2" fontAlgn="base"/>
            <a:r>
              <a:rPr lang="ja-JP" altLang="en-US" sz="2000">
                <a:latin typeface="Hiragino Kaku Gothic ProN W3" panose="020B0300000000000000" pitchFamily="34" charset="-128"/>
                <a:ea typeface="Hiragino Kaku Gothic ProN W3" panose="020B0300000000000000" pitchFamily="34" charset="-128"/>
              </a:rPr>
              <a:t>自信が持てず、不安になってしまう</a:t>
            </a:r>
          </a:p>
          <a:p>
            <a:pPr lvl="2" fontAlgn="base"/>
            <a:r>
              <a:rPr lang="ja-JP" altLang="en-US" sz="2000">
                <a:latin typeface="Hiragino Kaku Gothic ProN W3" panose="020B0300000000000000" pitchFamily="34" charset="-128"/>
                <a:ea typeface="Hiragino Kaku Gothic ProN W3" panose="020B0300000000000000" pitchFamily="34" charset="-128"/>
              </a:rPr>
              <a:t>どう改善したら良いのか分からない</a:t>
            </a:r>
            <a:br>
              <a:rPr lang="ja-JP" altLang="en-US" sz="1800">
                <a:latin typeface="Hiragino Kaku Gothic ProN W3" panose="020B0300000000000000" pitchFamily="34" charset="-128"/>
                <a:ea typeface="Hiragino Kaku Gothic ProN W3" panose="020B0300000000000000" pitchFamily="34" charset="-128"/>
              </a:rPr>
            </a:br>
            <a:br>
              <a:rPr lang="ja-JP" altLang="en-US" sz="1800">
                <a:latin typeface="Hiragino Kaku Gothic ProN W3" panose="020B0300000000000000" pitchFamily="34" charset="-128"/>
                <a:ea typeface="Hiragino Kaku Gothic ProN W3" panose="020B0300000000000000" pitchFamily="34" charset="-128"/>
              </a:rPr>
            </a:br>
            <a:endParaRPr lang="ja-JP" altLang="en-US" sz="180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目的</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メイクアップの印象を大きく左右する要素としてリップメイクに着目</a:t>
            </a:r>
          </a:p>
          <a:p>
            <a:pPr lvl="1" fontAlgn="base"/>
            <a:r>
              <a:rPr lang="ja-JP" altLang="en-US" sz="2000">
                <a:latin typeface="Hiragino Kaku Gothic ProN W3" panose="020B0300000000000000" pitchFamily="34" charset="-128"/>
                <a:ea typeface="Hiragino Kaku Gothic ProN W3" panose="020B0300000000000000" pitchFamily="34" charset="-128"/>
              </a:rPr>
              <a:t>人の顔画像から、その人に似合うリップカラーを機械学習で推定・提案するシステムを作成</a:t>
            </a:r>
          </a:p>
          <a:p>
            <a:pPr lvl="2" fontAlgn="base"/>
            <a:r>
              <a:rPr lang="ja-JP" altLang="en-US" sz="2000">
                <a:latin typeface="Hiragino Kaku Gothic ProN W3" panose="020B0300000000000000" pitchFamily="34" charset="-128"/>
                <a:ea typeface="Hiragino Kaku Gothic ProN W3" panose="020B0300000000000000" pitchFamily="34" charset="-128"/>
              </a:rPr>
              <a:t>似合うと推定されるリップカラーを利用者に提示することで、現在のメイクアップをどう改善すれば良いかの方向性を示すことができる</a:t>
            </a:r>
            <a:endParaRPr lang="en-US" altLang="ja-JP" sz="2000" dirty="0">
              <a:latin typeface="Hiragino Kaku Gothic ProN W3" panose="020B0300000000000000" pitchFamily="34" charset="-128"/>
              <a:ea typeface="Hiragino Kaku Gothic ProN W3" panose="020B0300000000000000" pitchFamily="34" charset="-128"/>
            </a:endParaRPr>
          </a:p>
          <a:p>
            <a:pPr lvl="2" fontAlgn="base"/>
            <a:r>
              <a:rPr lang="ja-JP" altLang="en-US" sz="2000">
                <a:latin typeface="Hiragino Kaku Gothic ProN W3" panose="020B0300000000000000" pitchFamily="34" charset="-128"/>
                <a:ea typeface="Hiragino Kaku Gothic ProN W3" panose="020B0300000000000000" pitchFamily="34" charset="-128"/>
              </a:rPr>
              <a:t>自分が現在使用しているリップカラーと近い色が提示されれば、不安の解消になる</a:t>
            </a: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研究の背景と目的</a:t>
            </a:r>
          </a:p>
        </p:txBody>
      </p:sp>
      <p:sp>
        <p:nvSpPr>
          <p:cNvPr id="2" name="スライド番号プレースホルダー 1">
            <a:extLst>
              <a:ext uri="{FF2B5EF4-FFF2-40B4-BE49-F238E27FC236}">
                <a16:creationId xmlns:a16="http://schemas.microsoft.com/office/drawing/2014/main" id="{5D911939-D397-2678-986C-A043DC4B64B3}"/>
              </a:ext>
            </a:extLst>
          </p:cNvPr>
          <p:cNvSpPr>
            <a:spLocks noGrp="1"/>
          </p:cNvSpPr>
          <p:nvPr>
            <p:ph type="sldNum" sz="quarter" idx="12"/>
          </p:nvPr>
        </p:nvSpPr>
        <p:spPr/>
        <p:txBody>
          <a:bodyPr/>
          <a:lstStyle/>
          <a:p>
            <a:fld id="{2E72E7BF-67A1-9A45-B859-E63ACEF18531}" type="slidenum">
              <a:rPr kumimoji="1" lang="ja-JP" altLang="en-US" smtClean="0"/>
              <a:t>3</a:t>
            </a:fld>
            <a:endParaRPr kumimoji="1" lang="ja-JP" altLang="en-US"/>
          </a:p>
        </p:txBody>
      </p:sp>
    </p:spTree>
    <p:extLst>
      <p:ext uri="{BB962C8B-B14F-4D97-AF65-F5344CB8AC3E}">
        <p14:creationId xmlns:p14="http://schemas.microsoft.com/office/powerpoint/2010/main" val="744230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119275"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関連システム　</a:t>
            </a:r>
            <a:r>
              <a:rPr lang="en-US" altLang="ja-JP" dirty="0"/>
              <a:t>JINS BRAIN</a:t>
            </a:r>
            <a:endParaRPr lang="ja-JP" altLang="en-US"/>
          </a:p>
        </p:txBody>
      </p:sp>
      <p:pic>
        <p:nvPicPr>
          <p:cNvPr id="1026" name="Picture 2" descr="「JINS BRAIN」">
            <a:extLst>
              <a:ext uri="{FF2B5EF4-FFF2-40B4-BE49-F238E27FC236}">
                <a16:creationId xmlns:a16="http://schemas.microsoft.com/office/drawing/2014/main" id="{876A5EA2-9FBE-ADC5-4E8B-E7E4BE76A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43" y="1584540"/>
            <a:ext cx="5696784" cy="3794273"/>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52F40507-44B5-DE6D-7788-D0A129F24CCD}"/>
              </a:ext>
            </a:extLst>
          </p:cNvPr>
          <p:cNvSpPr txBox="1"/>
          <p:nvPr/>
        </p:nvSpPr>
        <p:spPr>
          <a:xfrm>
            <a:off x="5055476" y="6000859"/>
            <a:ext cx="6316717" cy="400110"/>
          </a:xfrm>
          <a:prstGeom prst="rect">
            <a:avLst/>
          </a:prstGeom>
          <a:noFill/>
        </p:spPr>
        <p:txBody>
          <a:bodyPr wrap="square">
            <a:spAutoFit/>
          </a:bodyPr>
          <a:lstStyle/>
          <a:p>
            <a:pPr marL="502920" lvl="1" algn="r" fontAlgn="base">
              <a:spcAft>
                <a:spcPts val="1200"/>
              </a:spcAft>
            </a:pPr>
            <a:r>
              <a:rPr lang="ja-JP" altLang="en-US" sz="1000" u="none" strike="noStrike">
                <a:solidFill>
                  <a:srgbClr val="695D46"/>
                </a:solidFill>
                <a:effectLst/>
                <a:latin typeface="Hiragino Kaku Gothic ProN W3" panose="020B0300000000000000" pitchFamily="34" charset="-128"/>
                <a:ea typeface="Hiragino Kaku Gothic ProN W3" panose="020B0300000000000000" pitchFamily="34" charset="-128"/>
              </a:rPr>
              <a:t>引用元：</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a:t>
            </a:r>
            <a:r>
              <a:rPr lang="en-US" altLang="ja-JP" sz="1000" dirty="0" err="1">
                <a:solidFill>
                  <a:srgbClr val="695D46"/>
                </a:solidFill>
                <a:latin typeface="Hiragino Kaku Gothic ProN W3" panose="020B0300000000000000" pitchFamily="34" charset="-128"/>
                <a:ea typeface="Hiragino Kaku Gothic ProN W3" panose="020B0300000000000000" pitchFamily="34" charset="-128"/>
              </a:rPr>
              <a:t>Press『AI</a:t>
            </a:r>
            <a:r>
              <a:rPr lang="ja-JP" altLang="en-US" sz="1000">
                <a:solidFill>
                  <a:srgbClr val="695D46"/>
                </a:solidFill>
                <a:latin typeface="Hiragino Kaku Gothic ProN W3" panose="020B0300000000000000" pitchFamily="34" charset="-128"/>
                <a:ea typeface="Hiragino Kaku Gothic ProN W3" panose="020B0300000000000000" pitchFamily="34" charset="-128"/>
              </a:rPr>
              <a:t>を駆使したメガネの次世代型ショールーミング店舗 「</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JINS BRAIN Lab.</a:t>
            </a:r>
            <a:r>
              <a:rPr lang="ja-JP" altLang="en-US" sz="1000">
                <a:solidFill>
                  <a:srgbClr val="695D46"/>
                </a:solidFill>
                <a:latin typeface="Hiragino Kaku Gothic ProN W3" panose="020B0300000000000000" pitchFamily="34" charset="-128"/>
                <a:ea typeface="Hiragino Kaku Gothic ProN W3" panose="020B0300000000000000" pitchFamily="34" charset="-128"/>
              </a:rPr>
              <a:t>エキュート上野店」</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2019</a:t>
            </a:r>
            <a:r>
              <a:rPr lang="ja-JP" altLang="en-US" sz="1000">
                <a:solidFill>
                  <a:srgbClr val="695D46"/>
                </a:solidFill>
                <a:latin typeface="Hiragino Kaku Gothic ProN W3" panose="020B0300000000000000" pitchFamily="34" charset="-128"/>
                <a:ea typeface="Hiragino Kaku Gothic ProN W3" panose="020B0300000000000000" pitchFamily="34" charset="-128"/>
              </a:rPr>
              <a:t>年</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1</a:t>
            </a:r>
            <a:r>
              <a:rPr lang="ja-JP" altLang="en-US" sz="1000">
                <a:solidFill>
                  <a:srgbClr val="695D46"/>
                </a:solidFill>
                <a:latin typeface="Hiragino Kaku Gothic ProN W3" panose="020B0300000000000000" pitchFamily="34" charset="-128"/>
                <a:ea typeface="Hiragino Kaku Gothic ProN W3" panose="020B0300000000000000" pitchFamily="34" charset="-128"/>
              </a:rPr>
              <a:t>月</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25</a:t>
            </a:r>
            <a:r>
              <a:rPr lang="ja-JP" altLang="en-US" sz="1000">
                <a:solidFill>
                  <a:srgbClr val="695D46"/>
                </a:solidFill>
                <a:latin typeface="Hiragino Kaku Gothic ProN W3" panose="020B0300000000000000" pitchFamily="34" charset="-128"/>
                <a:ea typeface="Hiragino Kaku Gothic ProN W3" panose="020B0300000000000000" pitchFamily="34" charset="-128"/>
              </a:rPr>
              <a:t>日</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a:t>
            </a:r>
            <a:r>
              <a:rPr lang="ja-JP" altLang="en-US" sz="1000">
                <a:solidFill>
                  <a:srgbClr val="695D46"/>
                </a:solidFill>
                <a:latin typeface="Hiragino Kaku Gothic ProN W3" panose="020B0300000000000000" pitchFamily="34" charset="-128"/>
                <a:ea typeface="Hiragino Kaku Gothic ProN W3" panose="020B0300000000000000" pitchFamily="34" charset="-128"/>
              </a:rPr>
              <a:t>金</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a:t>
            </a:r>
            <a:r>
              <a:rPr lang="ja-JP" altLang="en-US" sz="1000">
                <a:solidFill>
                  <a:srgbClr val="695D46"/>
                </a:solidFill>
                <a:latin typeface="Hiragino Kaku Gothic ProN W3" panose="020B0300000000000000" pitchFamily="34" charset="-128"/>
                <a:ea typeface="Hiragino Kaku Gothic ProN W3" panose="020B0300000000000000" pitchFamily="34" charset="-128"/>
              </a:rPr>
              <a:t>オープン</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hlinkClick r:id="rId4"/>
              </a:rPr>
              <a:t>https://www.atpress.ne.jp/news/175815</a:t>
            </a:r>
            <a:endParaRPr lang="en-US" altLang="ja-JP" sz="1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p:txBody>
      </p:sp>
      <p:sp>
        <p:nvSpPr>
          <p:cNvPr id="4" name="コンテンツ プレースホルダー 2">
            <a:extLst>
              <a:ext uri="{FF2B5EF4-FFF2-40B4-BE49-F238E27FC236}">
                <a16:creationId xmlns:a16="http://schemas.microsoft.com/office/drawing/2014/main" id="{DAB0C320-EDCE-D72F-8296-0EA72B726E91}"/>
              </a:ext>
            </a:extLst>
          </p:cNvPr>
          <p:cNvSpPr txBox="1">
            <a:spLocks/>
          </p:cNvSpPr>
          <p:nvPr/>
        </p:nvSpPr>
        <p:spPr>
          <a:xfrm>
            <a:off x="6907321" y="1753499"/>
            <a:ext cx="4708635" cy="3371184"/>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a:latin typeface="Hiragino Kaku Gothic ProN W3" panose="020B0300000000000000" pitchFamily="34" charset="-128"/>
                <a:ea typeface="Hiragino Kaku Gothic ProN W3" panose="020B0300000000000000" pitchFamily="34" charset="-128"/>
              </a:rPr>
              <a:t>メガネを試着した状態で、スマホのカメラもしくは店舗に設置されている専用機器で顔写真を撮影すると、</a:t>
            </a:r>
            <a:r>
              <a:rPr lang="en" altLang="ja-JP" dirty="0">
                <a:latin typeface="Hiragino Kaku Gothic ProN W3" panose="020B0300000000000000" pitchFamily="34" charset="-128"/>
                <a:ea typeface="Hiragino Kaku Gothic ProN W3" panose="020B0300000000000000" pitchFamily="34" charset="-128"/>
              </a:rPr>
              <a:t>AI</a:t>
            </a:r>
            <a:r>
              <a:rPr lang="ja-JP" altLang="en-US">
                <a:latin typeface="Hiragino Kaku Gothic ProN W3" panose="020B0300000000000000" pitchFamily="34" charset="-128"/>
                <a:ea typeface="Hiragino Kaku Gothic ProN W3" panose="020B0300000000000000" pitchFamily="34" charset="-128"/>
              </a:rPr>
              <a:t>がそのメガネの「似合い度」を判定するというもの</a:t>
            </a:r>
            <a:endParaRPr lang="en-US" altLang="ja-JP" dirty="0">
              <a:latin typeface="Hiragino Kaku Gothic ProN W3" panose="020B0300000000000000" pitchFamily="34" charset="-128"/>
              <a:ea typeface="Hiragino Kaku Gothic ProN W3" panose="020B0300000000000000" pitchFamily="34" charset="-128"/>
            </a:endParaRPr>
          </a:p>
          <a:p>
            <a:endParaRPr lang="en-US" altLang="ja-JP" dirty="0">
              <a:latin typeface="Hiragino Kaku Gothic ProN W3" panose="020B0300000000000000" pitchFamily="34" charset="-128"/>
              <a:ea typeface="Hiragino Kaku Gothic ProN W3" panose="020B0300000000000000" pitchFamily="34" charset="-128"/>
            </a:endParaRPr>
          </a:p>
          <a:p>
            <a:r>
              <a:rPr lang="ja-JP" altLang="en-US">
                <a:latin typeface="Hiragino Kaku Gothic ProN W3" panose="020B0300000000000000" pitchFamily="34" charset="-128"/>
                <a:ea typeface="Hiragino Kaku Gothic ProN W3" panose="020B0300000000000000" pitchFamily="34" charset="-128"/>
              </a:rPr>
              <a:t>本研究は</a:t>
            </a:r>
            <a:r>
              <a:rPr lang="en-US" altLang="ja-JP" dirty="0">
                <a:latin typeface="Hiragino Kaku Gothic ProN W3" panose="020B0300000000000000" pitchFamily="34" charset="-128"/>
                <a:ea typeface="Hiragino Kaku Gothic ProN W3" panose="020B0300000000000000" pitchFamily="34" charset="-128"/>
              </a:rPr>
              <a:t>JINS BRAIN</a:t>
            </a:r>
            <a:r>
              <a:rPr lang="ja-JP" altLang="en-US">
                <a:latin typeface="Hiragino Kaku Gothic ProN W3" panose="020B0300000000000000" pitchFamily="34" charset="-128"/>
                <a:ea typeface="Hiragino Kaku Gothic ProN W3" panose="020B0300000000000000" pitchFamily="34" charset="-128"/>
              </a:rPr>
              <a:t>の「似合っているかどうかを人工知能に判定させる」というところから着想を得ている </a:t>
            </a:r>
          </a:p>
        </p:txBody>
      </p:sp>
      <p:sp>
        <p:nvSpPr>
          <p:cNvPr id="2" name="スライド番号プレースホルダー 1">
            <a:extLst>
              <a:ext uri="{FF2B5EF4-FFF2-40B4-BE49-F238E27FC236}">
                <a16:creationId xmlns:a16="http://schemas.microsoft.com/office/drawing/2014/main" id="{97881C9F-48AF-1D38-2E4D-641DAB997DA5}"/>
              </a:ext>
            </a:extLst>
          </p:cNvPr>
          <p:cNvSpPr>
            <a:spLocks noGrp="1"/>
          </p:cNvSpPr>
          <p:nvPr>
            <p:ph type="sldNum" sz="quarter" idx="12"/>
          </p:nvPr>
        </p:nvSpPr>
        <p:spPr/>
        <p:txBody>
          <a:bodyPr/>
          <a:lstStyle/>
          <a:p>
            <a:fld id="{2E72E7BF-67A1-9A45-B859-E63ACEF18531}" type="slidenum">
              <a:rPr kumimoji="1" lang="ja-JP" altLang="en-US" smtClean="0"/>
              <a:t>4</a:t>
            </a:fld>
            <a:endParaRPr kumimoji="1" lang="ja-JP" altLang="en-US"/>
          </a:p>
        </p:txBody>
      </p:sp>
    </p:spTree>
    <p:extLst>
      <p:ext uri="{BB962C8B-B14F-4D97-AF65-F5344CB8AC3E}">
        <p14:creationId xmlns:p14="http://schemas.microsoft.com/office/powerpoint/2010/main" val="694897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9206392"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関連システム②　</a:t>
            </a:r>
            <a:r>
              <a:rPr lang="en-US" altLang="ja-JP" dirty="0"/>
              <a:t>AR</a:t>
            </a:r>
            <a:r>
              <a:rPr lang="ja-JP" altLang="en-US"/>
              <a:t>タッチアップシステム</a:t>
            </a:r>
          </a:p>
        </p:txBody>
      </p:sp>
      <p:sp>
        <p:nvSpPr>
          <p:cNvPr id="2" name="コンテンツ プレースホルダー 2">
            <a:extLst>
              <a:ext uri="{FF2B5EF4-FFF2-40B4-BE49-F238E27FC236}">
                <a16:creationId xmlns:a16="http://schemas.microsoft.com/office/drawing/2014/main" id="{C05379BC-BEA7-6292-0F1D-810173FF1F53}"/>
              </a:ext>
            </a:extLst>
          </p:cNvPr>
          <p:cNvSpPr txBox="1">
            <a:spLocks/>
          </p:cNvSpPr>
          <p:nvPr/>
        </p:nvSpPr>
        <p:spPr>
          <a:xfrm>
            <a:off x="5328745" y="1481508"/>
            <a:ext cx="6439611"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タッチアップ＝化粧品を実際に肌に乗せて試し、発色や似合うかどうかを確かめること。</a:t>
            </a:r>
            <a:endParaRPr lang="en-US" altLang="ja-JP" dirty="0">
              <a:latin typeface="Hiragino Kaku Gothic ProN W3" panose="020B0300000000000000" pitchFamily="34" charset="-128"/>
              <a:ea typeface="Hiragino Kaku Gothic ProN W3" panose="020B0300000000000000" pitchFamily="34" charset="-128"/>
            </a:endParaRPr>
          </a:p>
          <a:p>
            <a:pPr marL="0" indent="0" fontAlgn="base">
              <a:buNone/>
            </a:pPr>
            <a:endParaRPr lang="en-US" altLang="ja-JP" dirty="0">
              <a:latin typeface="Hiragino Kaku Gothic ProN W3" panose="020B0300000000000000" pitchFamily="34" charset="-128"/>
              <a:ea typeface="Hiragino Kaku Gothic ProN W3" panose="020B0300000000000000" pitchFamily="34" charset="-128"/>
            </a:endParaRPr>
          </a:p>
          <a:p>
            <a:pPr fontAlgn="base"/>
            <a:r>
              <a:rPr lang="en-US" altLang="ja-JP" dirty="0">
                <a:latin typeface="Hiragino Kaku Gothic ProN W3" panose="020B0300000000000000" pitchFamily="34" charset="-128"/>
                <a:ea typeface="Hiragino Kaku Gothic ProN W3" panose="020B0300000000000000" pitchFamily="34" charset="-128"/>
              </a:rPr>
              <a:t>AR</a:t>
            </a:r>
            <a:r>
              <a:rPr lang="ja-JP" altLang="en-US">
                <a:latin typeface="Hiragino Kaku Gothic ProN W3" panose="020B0300000000000000" pitchFamily="34" charset="-128"/>
                <a:ea typeface="Hiragino Kaku Gothic ProN W3" panose="020B0300000000000000" pitchFamily="34" charset="-128"/>
              </a:rPr>
              <a:t>＝拡張現実。カメラなどのデバイスを使用し、現実世界にデジタル情報を重ねて表示する技術</a:t>
            </a:r>
            <a:endParaRPr lang="en-US" altLang="ja-JP" dirty="0">
              <a:latin typeface="Hiragino Kaku Gothic ProN W3" panose="020B0300000000000000" pitchFamily="34" charset="-128"/>
              <a:ea typeface="Hiragino Kaku Gothic ProN W3" panose="020B0300000000000000" pitchFamily="34" charset="-128"/>
            </a:endParaRPr>
          </a:p>
          <a:p>
            <a:pPr fontAlgn="base"/>
            <a:endParaRPr lang="en-US" altLang="ja-JP" dirty="0">
              <a:latin typeface="Hiragino Kaku Gothic ProN W3" panose="020B0300000000000000" pitchFamily="34" charset="-128"/>
              <a:ea typeface="Hiragino Kaku Gothic ProN W3" panose="020B0300000000000000" pitchFamily="34" charset="-128"/>
            </a:endParaRPr>
          </a:p>
          <a:p>
            <a:pPr fontAlgn="base"/>
            <a:r>
              <a:rPr lang="en-US" altLang="ja-JP" dirty="0">
                <a:latin typeface="Hiragino Kaku Gothic ProN W3" panose="020B0300000000000000" pitchFamily="34" charset="-128"/>
                <a:ea typeface="Hiragino Kaku Gothic ProN W3" panose="020B0300000000000000" pitchFamily="34" charset="-128"/>
              </a:rPr>
              <a:t>AR</a:t>
            </a:r>
            <a:r>
              <a:rPr lang="ja-JP" altLang="en-US">
                <a:latin typeface="Hiragino Kaku Gothic ProN W3" panose="020B0300000000000000" pitchFamily="34" charset="-128"/>
                <a:ea typeface="Hiragino Kaku Gothic ProN W3" panose="020B0300000000000000" pitchFamily="34" charset="-128"/>
              </a:rPr>
              <a:t>タッチアップシステム＝スマートフォンや専用デバイスを使用し、自身の顔で化粧品を試した際のイメージ画像を生成することで、実際に化粧品を顔に乗せることなく使用イメージを確認できるシステム</a:t>
            </a:r>
            <a:endParaRPr lang="en-US" altLang="ja-JP" dirty="0">
              <a:latin typeface="Hiragino Kaku Gothic ProN W3" panose="020B0300000000000000" pitchFamily="34" charset="-128"/>
              <a:ea typeface="Hiragino Kaku Gothic ProN W3" panose="020B0300000000000000" pitchFamily="34" charset="-128"/>
            </a:endParaRPr>
          </a:p>
          <a:p>
            <a:pPr fontAlgn="base"/>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使用イメージを確認することはできるが、似合っているかどうかの判定まで踏み込んではいない</a:t>
            </a:r>
            <a:endParaRPr lang="en-US" altLang="ja-JP" dirty="0">
              <a:latin typeface="Hiragino Kaku Gothic ProN W3" panose="020B0300000000000000" pitchFamily="34" charset="-128"/>
              <a:ea typeface="Hiragino Kaku Gothic ProN W3" panose="020B0300000000000000" pitchFamily="34" charset="-128"/>
            </a:endParaRPr>
          </a:p>
        </p:txBody>
      </p:sp>
      <p:pic>
        <p:nvPicPr>
          <p:cNvPr id="2050" name="Picture 2">
            <a:extLst>
              <a:ext uri="{FF2B5EF4-FFF2-40B4-BE49-F238E27FC236}">
                <a16:creationId xmlns:a16="http://schemas.microsoft.com/office/drawing/2014/main" id="{1A18143A-8C82-C8B7-2698-E3C98B5BC8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965" y="2505763"/>
            <a:ext cx="3958840" cy="1846474"/>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F57670B7-473A-CBB3-D477-6754D317F0A4}"/>
              </a:ext>
            </a:extLst>
          </p:cNvPr>
          <p:cNvSpPr txBox="1"/>
          <p:nvPr/>
        </p:nvSpPr>
        <p:spPr>
          <a:xfrm>
            <a:off x="4046484" y="6152670"/>
            <a:ext cx="7826976" cy="400110"/>
          </a:xfrm>
          <a:prstGeom prst="rect">
            <a:avLst/>
          </a:prstGeom>
          <a:noFill/>
        </p:spPr>
        <p:txBody>
          <a:bodyPr wrap="square">
            <a:spAutoFit/>
          </a:bodyPr>
          <a:lstStyle/>
          <a:p>
            <a:pPr marL="0" indent="0" algn="r">
              <a:spcBef>
                <a:spcPts val="0"/>
              </a:spcBef>
              <a:buNone/>
            </a:pPr>
            <a:r>
              <a:rPr lang="ja-JP" altLang="en-US" sz="1000" u="none" strike="noStrike">
                <a:solidFill>
                  <a:srgbClr val="666666"/>
                </a:solidFill>
                <a:effectLst/>
                <a:latin typeface="Hiragino Kaku Gothic ProN W3" panose="020B0300000000000000" pitchFamily="34" charset="-128"/>
                <a:ea typeface="Hiragino Kaku Gothic ProN W3" panose="020B0300000000000000" pitchFamily="34" charset="-128"/>
              </a:rPr>
              <a:t>出典：</a:t>
            </a:r>
            <a:r>
              <a:rPr lang="en-US" altLang="ja-JP" sz="1000" u="none" strike="noStrike" dirty="0">
                <a:solidFill>
                  <a:srgbClr val="666666"/>
                </a:solidFill>
                <a:effectLst/>
                <a:latin typeface="Hiragino Kaku Gothic ProN W3" panose="020B0300000000000000" pitchFamily="34" charset="-128"/>
                <a:ea typeface="Hiragino Kaku Gothic ProN W3" panose="020B0300000000000000" pitchFamily="34" charset="-128"/>
              </a:rPr>
              <a:t>PR TIMES『</a:t>
            </a:r>
            <a:r>
              <a:rPr lang="ja-JP" altLang="en-US" sz="1000" u="none" strike="noStrike">
                <a:solidFill>
                  <a:srgbClr val="666666"/>
                </a:solidFill>
                <a:effectLst/>
                <a:latin typeface="Hiragino Kaku Gothic ProN W3" panose="020B0300000000000000" pitchFamily="34" charset="-128"/>
                <a:ea typeface="Hiragino Kaku Gothic ProN W3" panose="020B0300000000000000" pitchFamily="34" charset="-128"/>
              </a:rPr>
              <a:t>資生堂、「ワタシプラス カラーシミュレーション」を　</a:t>
            </a:r>
            <a:r>
              <a:rPr lang="en-US" altLang="ja-JP" sz="1000" u="none" strike="noStrike" dirty="0">
                <a:solidFill>
                  <a:srgbClr val="666666"/>
                </a:solidFill>
                <a:effectLst/>
                <a:latin typeface="Hiragino Kaku Gothic ProN W3" panose="020B0300000000000000" pitchFamily="34" charset="-128"/>
                <a:ea typeface="Hiragino Kaku Gothic ProN W3" panose="020B0300000000000000" pitchFamily="34" charset="-128"/>
              </a:rPr>
              <a:t>6</a:t>
            </a:r>
            <a:r>
              <a:rPr lang="ja-JP" altLang="en-US" sz="1000" u="none" strike="noStrike">
                <a:solidFill>
                  <a:srgbClr val="666666"/>
                </a:solidFill>
                <a:effectLst/>
                <a:latin typeface="Hiragino Kaku Gothic ProN W3" panose="020B0300000000000000" pitchFamily="34" charset="-128"/>
                <a:ea typeface="Hiragino Kaku Gothic ProN W3" panose="020B0300000000000000" pitchFamily="34" charset="-128"/>
              </a:rPr>
              <a:t>月</a:t>
            </a:r>
            <a:r>
              <a:rPr lang="en-US" altLang="ja-JP" sz="1000" u="none" strike="noStrike" dirty="0">
                <a:solidFill>
                  <a:srgbClr val="666666"/>
                </a:solidFill>
                <a:effectLst/>
                <a:latin typeface="Hiragino Kaku Gothic ProN W3" panose="020B0300000000000000" pitchFamily="34" charset="-128"/>
                <a:ea typeface="Hiragino Kaku Gothic ProN W3" panose="020B0300000000000000" pitchFamily="34" charset="-128"/>
              </a:rPr>
              <a:t>28</a:t>
            </a:r>
            <a:r>
              <a:rPr lang="ja-JP" altLang="en-US" sz="1000" u="none" strike="noStrike">
                <a:solidFill>
                  <a:srgbClr val="666666"/>
                </a:solidFill>
                <a:effectLst/>
                <a:latin typeface="Hiragino Kaku Gothic ProN W3" panose="020B0300000000000000" pitchFamily="34" charset="-128"/>
                <a:ea typeface="Hiragino Kaku Gothic ProN W3" panose="020B0300000000000000" pitchFamily="34" charset="-128"/>
              </a:rPr>
              <a:t>日（水）リニューアル</a:t>
            </a:r>
            <a:r>
              <a:rPr lang="en-US" altLang="ja-JP" sz="1000" u="none" strike="noStrike" dirty="0">
                <a:solidFill>
                  <a:srgbClr val="666666"/>
                </a:solidFill>
                <a:effectLst/>
                <a:latin typeface="Hiragino Kaku Gothic ProN W3" panose="020B0300000000000000" pitchFamily="34" charset="-128"/>
                <a:ea typeface="Hiragino Kaku Gothic ProN W3" panose="020B0300000000000000" pitchFamily="34" charset="-128"/>
              </a:rPr>
              <a:t>』</a:t>
            </a:r>
            <a:r>
              <a:rPr lang="en-US" altLang="ja-JP" sz="1000" u="none" strike="noStrike" dirty="0">
                <a:solidFill>
                  <a:srgbClr val="666666"/>
                </a:solidFill>
                <a:effectLst/>
                <a:latin typeface="Hiragino Kaku Gothic ProN W3" panose="020B0300000000000000" pitchFamily="34" charset="-128"/>
                <a:ea typeface="Hiragino Kaku Gothic ProN W3" panose="020B0300000000000000" pitchFamily="34" charset="-128"/>
                <a:hlinkClick r:id="rId4"/>
              </a:rPr>
              <a:t>https://prtimes.jp/main/html/rd/p/000000900.000005794.html</a:t>
            </a:r>
            <a:endParaRPr lang="en" altLang="ja-JP" sz="1000" dirty="0">
              <a:effectLst/>
              <a:latin typeface="Hiragino Kaku Gothic ProN W3" panose="020B0300000000000000" pitchFamily="34" charset="-128"/>
              <a:ea typeface="Hiragino Kaku Gothic ProN W3" panose="020B0300000000000000" pitchFamily="34" charset="-128"/>
            </a:endParaRPr>
          </a:p>
        </p:txBody>
      </p:sp>
      <p:sp>
        <p:nvSpPr>
          <p:cNvPr id="3" name="スライド番号プレースホルダー 2">
            <a:extLst>
              <a:ext uri="{FF2B5EF4-FFF2-40B4-BE49-F238E27FC236}">
                <a16:creationId xmlns:a16="http://schemas.microsoft.com/office/drawing/2014/main" id="{DA5BC81A-15F4-2D9C-5B13-90FC184C915B}"/>
              </a:ext>
            </a:extLst>
          </p:cNvPr>
          <p:cNvSpPr>
            <a:spLocks noGrp="1"/>
          </p:cNvSpPr>
          <p:nvPr>
            <p:ph type="sldNum" sz="quarter" idx="12"/>
          </p:nvPr>
        </p:nvSpPr>
        <p:spPr/>
        <p:txBody>
          <a:bodyPr/>
          <a:lstStyle/>
          <a:p>
            <a:fld id="{2E72E7BF-67A1-9A45-B859-E63ACEF18531}" type="slidenum">
              <a:rPr kumimoji="1" lang="ja-JP" altLang="en-US" smtClean="0"/>
              <a:t>5</a:t>
            </a:fld>
            <a:endParaRPr kumimoji="1" lang="ja-JP" altLang="en-US"/>
          </a:p>
        </p:txBody>
      </p:sp>
    </p:spTree>
    <p:extLst>
      <p:ext uri="{BB962C8B-B14F-4D97-AF65-F5344CB8AC3E}">
        <p14:creationId xmlns:p14="http://schemas.microsoft.com/office/powerpoint/2010/main" val="966176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357809" y="1432140"/>
            <a:ext cx="11258147"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肌色はリップカラーが似合うかどうかの判定にどう影響しているかを明らかにするための研究</a:t>
            </a:r>
          </a:p>
          <a:p>
            <a:pPr lvl="1" fontAlgn="base"/>
            <a:r>
              <a:rPr lang="en-US" altLang="ja-JP" sz="2000" dirty="0">
                <a:latin typeface="Hiragino Kaku Gothic ProN W3" panose="020B0300000000000000" pitchFamily="34" charset="-128"/>
                <a:ea typeface="Hiragino Kaku Gothic ProN W3" panose="020B0300000000000000" pitchFamily="34" charset="-128"/>
              </a:rPr>
              <a:t>1</a:t>
            </a:r>
            <a:r>
              <a:rPr lang="ja-JP" altLang="en-US" sz="2000">
                <a:latin typeface="Hiragino Kaku Gothic ProN W3" panose="020B0300000000000000" pitchFamily="34" charset="-128"/>
                <a:ea typeface="Hiragino Kaku Gothic ProN W3" panose="020B0300000000000000" pitchFamily="34" charset="-128"/>
              </a:rPr>
              <a:t>人の女性の顔をベースとして、肌色</a:t>
            </a:r>
            <a:r>
              <a:rPr lang="en-US" altLang="ja-JP" sz="2000" dirty="0">
                <a:latin typeface="Hiragino Kaku Gothic ProN W3" panose="020B0300000000000000" pitchFamily="34" charset="-128"/>
                <a:ea typeface="Hiragino Kaku Gothic ProN W3" panose="020B0300000000000000" pitchFamily="34" charset="-128"/>
              </a:rPr>
              <a:t>5</a:t>
            </a:r>
            <a:r>
              <a:rPr lang="ja-JP" altLang="en-US" sz="2000">
                <a:latin typeface="Hiragino Kaku Gothic ProN W3" panose="020B0300000000000000" pitchFamily="34" charset="-128"/>
                <a:ea typeface="Hiragino Kaku Gothic ProN W3" panose="020B0300000000000000" pitchFamily="34" charset="-128"/>
              </a:rPr>
              <a:t>色</a:t>
            </a:r>
            <a:r>
              <a:rPr lang="en-US" altLang="ja-JP" sz="2000" dirty="0">
                <a:latin typeface="Hiragino Kaku Gothic ProN W3" panose="020B0300000000000000" pitchFamily="34" charset="-128"/>
                <a:ea typeface="Hiragino Kaku Gothic ProN W3" panose="020B0300000000000000" pitchFamily="34" charset="-128"/>
              </a:rPr>
              <a:t>×</a:t>
            </a:r>
            <a:r>
              <a:rPr lang="ja-JP" altLang="en-US" sz="2000">
                <a:latin typeface="Hiragino Kaku Gothic ProN W3" panose="020B0300000000000000" pitchFamily="34" charset="-128"/>
                <a:ea typeface="Hiragino Kaku Gothic ProN W3" panose="020B0300000000000000" pitchFamily="34" charset="-128"/>
              </a:rPr>
              <a:t>リップカラー</a:t>
            </a:r>
            <a:r>
              <a:rPr lang="en-US" altLang="ja-JP" sz="2000" dirty="0">
                <a:latin typeface="Hiragino Kaku Gothic ProN W3" panose="020B0300000000000000" pitchFamily="34" charset="-128"/>
                <a:ea typeface="Hiragino Kaku Gothic ProN W3" panose="020B0300000000000000" pitchFamily="34" charset="-128"/>
              </a:rPr>
              <a:t>17</a:t>
            </a:r>
            <a:r>
              <a:rPr lang="ja-JP" altLang="en-US" sz="2000">
                <a:latin typeface="Hiragino Kaku Gothic ProN W3" panose="020B0300000000000000" pitchFamily="34" charset="-128"/>
                <a:ea typeface="Hiragino Kaku Gothic ProN W3" panose="020B0300000000000000" pitchFamily="34" charset="-128"/>
              </a:rPr>
              <a:t>色の合計</a:t>
            </a:r>
            <a:r>
              <a:rPr lang="en-US" altLang="ja-JP" sz="2000" dirty="0">
                <a:latin typeface="Hiragino Kaku Gothic ProN W3" panose="020B0300000000000000" pitchFamily="34" charset="-128"/>
                <a:ea typeface="Hiragino Kaku Gothic ProN W3" panose="020B0300000000000000" pitchFamily="34" charset="-128"/>
              </a:rPr>
              <a:t>85</a:t>
            </a:r>
            <a:r>
              <a:rPr lang="ja-JP" altLang="en-US" sz="2000">
                <a:latin typeface="Hiragino Kaku Gothic ProN W3" panose="020B0300000000000000" pitchFamily="34" charset="-128"/>
                <a:ea typeface="Hiragino Kaku Gothic ProN W3" panose="020B0300000000000000" pitchFamily="34" charset="-128"/>
              </a:rPr>
              <a:t>種類の顔写真を作成</a:t>
            </a:r>
          </a:p>
          <a:p>
            <a:pPr lvl="1" fontAlgn="base"/>
            <a:r>
              <a:rPr lang="ja-JP" altLang="en-US" sz="2000">
                <a:latin typeface="Hiragino Kaku Gothic ProN W3" panose="020B0300000000000000" pitchFamily="34" charset="-128"/>
                <a:ea typeface="Hiragino Kaku Gothic ProN W3" panose="020B0300000000000000" pitchFamily="34" charset="-128"/>
              </a:rPr>
              <a:t>それらを被験者に見せて、リップカラーが似合っているかどうかのアンケート調査を実施</a:t>
            </a:r>
          </a:p>
          <a:p>
            <a:pPr lvl="1" fontAlgn="base"/>
            <a:r>
              <a:rPr lang="ja-JP" altLang="en-US" sz="2000">
                <a:latin typeface="Hiragino Kaku Gothic ProN W3" panose="020B0300000000000000" pitchFamily="34" charset="-128"/>
                <a:ea typeface="Hiragino Kaku Gothic ProN W3" panose="020B0300000000000000" pitchFamily="34" charset="-128"/>
              </a:rPr>
              <a:t>得られた結果を色彩調和論の観点から分析し、肌色と似合うリップカラーの関係性を明らかにしようとした</a:t>
            </a:r>
            <a:endParaRPr lang="en-US" altLang="ja-JP" sz="2000" dirty="0">
              <a:latin typeface="Hiragino Kaku Gothic ProN W3" panose="020B0300000000000000" pitchFamily="34" charset="-128"/>
              <a:ea typeface="Hiragino Kaku Gothic ProN W3" panose="020B0300000000000000" pitchFamily="34" charset="-128"/>
            </a:endParaRPr>
          </a:p>
          <a:p>
            <a:pPr fontAlgn="base"/>
            <a:endParaRPr lang="ja-JP" altLang="en-US">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実験の結果</a:t>
            </a:r>
          </a:p>
          <a:p>
            <a:pPr lvl="1" fontAlgn="base"/>
            <a:r>
              <a:rPr lang="ja-JP" altLang="en-US" sz="2000">
                <a:latin typeface="Hiragino Kaku Gothic ProN W3" panose="020B0300000000000000" pitchFamily="34" charset="-128"/>
                <a:ea typeface="Hiragino Kaku Gothic ProN W3" panose="020B0300000000000000" pitchFamily="34" charset="-128"/>
              </a:rPr>
              <a:t>肌色と似合うリップカラーにはある程度の関係性がある（リップカラーと肌色の明度差、色相差、彩度差の順で影響）</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endParaRPr lang="ja-JP" altLang="en-US" sz="200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本研究では、肌色とリップカラーの関係性だけでなく、顔周辺の総合的な印象（髪色、瞳の色、顔のパーツの形や大きさ）から似合うリップカラーを推定することを目指し、顔写真から似合うリップカラーを推定するシステムを開発した</a:t>
            </a:r>
            <a:endParaRPr lang="en-US" altLang="ja-JP" dirty="0">
              <a:latin typeface="Hiragino Kaku Gothic ProN W3" panose="020B0300000000000000" pitchFamily="34" charset="-128"/>
              <a:ea typeface="Hiragino Kaku Gothic ProN W3" panose="020B0300000000000000" pitchFamily="34" charset="-128"/>
            </a:endParaRPr>
          </a:p>
          <a:p>
            <a:pPr marL="0" indent="0" fontAlgn="base">
              <a:buNone/>
            </a:pPr>
            <a:endParaRPr lang="en-US" altLang="ja-JP" dirty="0">
              <a:latin typeface="Hiragino Kaku Gothic ProN W3" panose="020B0300000000000000" pitchFamily="34" charset="-128"/>
              <a:ea typeface="Hiragino Kaku Gothic ProN W3" panose="020B0300000000000000" pitchFamily="34" charset="-128"/>
            </a:endParaRPr>
          </a:p>
          <a:p>
            <a:pPr marL="0" indent="0" algn="r" rtl="0">
              <a:spcBef>
                <a:spcPts val="0"/>
              </a:spcBef>
              <a:spcAft>
                <a:spcPts val="0"/>
              </a:spcAft>
              <a:buNone/>
            </a:pP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平山 賢哉</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山本 美恵子</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山崎 和広</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木村 知史</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肌色と似合うリップカラーの色彩調和に関する研究</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endParaRPr lang="ja-JP" altLang="en-US" sz="1400">
              <a:effectLst/>
              <a:latin typeface="Hiragino Kaku Gothic ProN W3" panose="020B0300000000000000" pitchFamily="34" charset="-128"/>
              <a:ea typeface="Hiragino Kaku Gothic ProN W3" panose="020B0300000000000000" pitchFamily="34" charset="-128"/>
            </a:endParaRPr>
          </a:p>
          <a:p>
            <a:pPr marL="0" indent="0" algn="r" rtl="0">
              <a:spcBef>
                <a:spcPts val="0"/>
              </a:spcBef>
              <a:spcAft>
                <a:spcPts val="0"/>
              </a:spcAft>
              <a:buNone/>
            </a:pP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日本化粧品技術者会誌</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32</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巻</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2</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号</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1998</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年</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P.170-177</a:t>
            </a:r>
            <a:endParaRPr lang="en" altLang="ja-JP" sz="1400" dirty="0">
              <a:effectLst/>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757850"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sz="3000"/>
              <a:t>関連研究① </a:t>
            </a:r>
            <a:r>
              <a:rPr lang="en-US" altLang="ja-JP" sz="3000" dirty="0"/>
              <a:t>『</a:t>
            </a:r>
            <a:r>
              <a:rPr lang="ja-JP" altLang="en-US" sz="3000"/>
              <a:t>肌色と似合うリップカラーの色彩調和に関する研究</a:t>
            </a:r>
            <a:r>
              <a:rPr lang="en-US" altLang="ja-JP" sz="3000" dirty="0"/>
              <a:t>』</a:t>
            </a:r>
            <a:endParaRPr lang="ja-JP" altLang="en-US" sz="3000"/>
          </a:p>
        </p:txBody>
      </p:sp>
      <p:sp>
        <p:nvSpPr>
          <p:cNvPr id="2" name="スライド番号プレースホルダー 1">
            <a:extLst>
              <a:ext uri="{FF2B5EF4-FFF2-40B4-BE49-F238E27FC236}">
                <a16:creationId xmlns:a16="http://schemas.microsoft.com/office/drawing/2014/main" id="{523D6EFD-631E-D162-5BDA-76F92696EBDA}"/>
              </a:ext>
            </a:extLst>
          </p:cNvPr>
          <p:cNvSpPr>
            <a:spLocks noGrp="1"/>
          </p:cNvSpPr>
          <p:nvPr>
            <p:ph type="sldNum" sz="quarter" idx="12"/>
          </p:nvPr>
        </p:nvSpPr>
        <p:spPr/>
        <p:txBody>
          <a:bodyPr/>
          <a:lstStyle/>
          <a:p>
            <a:fld id="{2E72E7BF-67A1-9A45-B859-E63ACEF18531}" type="slidenum">
              <a:rPr kumimoji="1" lang="ja-JP" altLang="en-US" smtClean="0"/>
              <a:t>6</a:t>
            </a:fld>
            <a:endParaRPr kumimoji="1" lang="ja-JP" altLang="en-US"/>
          </a:p>
        </p:txBody>
      </p:sp>
    </p:spTree>
    <p:extLst>
      <p:ext uri="{BB962C8B-B14F-4D97-AF65-F5344CB8AC3E}">
        <p14:creationId xmlns:p14="http://schemas.microsoft.com/office/powerpoint/2010/main" val="3708408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顔の形状特徴とヘアスタイルの関係を機械学習モデルに学習させることにより、システム利用者の顔に最も似合うヘアスタイルを提案</a:t>
            </a:r>
            <a:endParaRPr lang="en-US" altLang="ja-JP" dirty="0">
              <a:latin typeface="Hiragino Kaku Gothic ProN W3" panose="020B0300000000000000" pitchFamily="34" charset="-128"/>
              <a:ea typeface="Hiragino Kaku Gothic ProN W3" panose="020B0300000000000000" pitchFamily="34" charset="-128"/>
            </a:endParaRPr>
          </a:p>
          <a:p>
            <a:pPr marL="0" indent="0" fontAlgn="base">
              <a:buNone/>
            </a:pPr>
            <a:endParaRPr lang="ja-JP" altLang="en-US">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参考にした点</a:t>
            </a:r>
            <a:r>
              <a:rPr lang="en-US" altLang="ja-JP" dirty="0">
                <a:latin typeface="Hiragino Kaku Gothic ProN W3" panose="020B0300000000000000" pitchFamily="34" charset="-128"/>
                <a:ea typeface="Hiragino Kaku Gothic ProN W3" panose="020B0300000000000000" pitchFamily="34" charset="-128"/>
              </a:rPr>
              <a:t>→</a:t>
            </a:r>
            <a:r>
              <a:rPr lang="ja-JP" altLang="en-US">
                <a:latin typeface="Hiragino Kaku Gothic ProN W3" panose="020B0300000000000000" pitchFamily="34" charset="-128"/>
                <a:ea typeface="Hiragino Kaku Gothic ProN W3" panose="020B0300000000000000" pitchFamily="34" charset="-128"/>
              </a:rPr>
              <a:t>「似合う」の定義</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ヘアスタイルの成功例の定義＝ヘアカタログに載っているようなプロのヘアスタイリストが提案する髪型</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機械学習の教師データとして、ヘアカタログの写真を使用</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endParaRPr lang="ja-JP" altLang="en-US" sz="200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本研究ではこれを参考にし、美容情報サイトに載っているプロのメイクアップアーティストが行ったメイクアップを成功例と見なし、機械学習の教師データとした</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リップカラーが似合っていない例は学習させていない</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endParaRPr lang="en-US" altLang="ja-JP" sz="2000" dirty="0">
              <a:latin typeface="Hiragino Kaku Gothic ProN W3" panose="020B0300000000000000" pitchFamily="34" charset="-128"/>
              <a:ea typeface="Hiragino Kaku Gothic ProN W3" panose="020B0300000000000000" pitchFamily="34" charset="-128"/>
            </a:endParaRPr>
          </a:p>
          <a:p>
            <a:pPr marL="0" indent="0" fontAlgn="base">
              <a:buNone/>
            </a:pPr>
            <a:endParaRPr lang="en-US" altLang="ja-JP" dirty="0">
              <a:latin typeface="Hiragino Kaku Gothic ProN W3" panose="020B0300000000000000" pitchFamily="34" charset="-128"/>
              <a:ea typeface="Hiragino Kaku Gothic ProN W3" panose="020B0300000000000000" pitchFamily="34" charset="-128"/>
            </a:endParaRPr>
          </a:p>
          <a:p>
            <a:pPr marL="0" indent="0" fontAlgn="base">
              <a:buNone/>
            </a:pPr>
            <a:endParaRPr lang="en-US" altLang="ja-JP" dirty="0">
              <a:latin typeface="Hiragino Kaku Gothic ProN W3" panose="020B0300000000000000" pitchFamily="34" charset="-128"/>
              <a:ea typeface="Hiragino Kaku Gothic ProN W3" panose="020B0300000000000000" pitchFamily="34" charset="-128"/>
            </a:endParaRPr>
          </a:p>
          <a:p>
            <a:pPr marL="0" indent="0" algn="r" rtl="0">
              <a:spcBef>
                <a:spcPts val="0"/>
              </a:spcBef>
              <a:spcAft>
                <a:spcPts val="0"/>
              </a:spcAft>
              <a:buNone/>
            </a:pP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渡辺 眞子</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YANG Wei, MAO </a:t>
            </a:r>
            <a:r>
              <a:rPr lang="en" altLang="ja-JP" sz="1400" u="none" strike="noStrike" dirty="0" err="1">
                <a:solidFill>
                  <a:srgbClr val="666666"/>
                </a:solidFill>
                <a:effectLst/>
                <a:latin typeface="Hiragino Kaku Gothic ProN W3" panose="020B0300000000000000" pitchFamily="34" charset="-128"/>
                <a:ea typeface="Hiragino Kaku Gothic ProN W3" panose="020B0300000000000000" pitchFamily="34" charset="-128"/>
              </a:rPr>
              <a:t>Xiaoyang</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豊浦正広</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例に基づくヘアスタイルアドバイザ</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芸術科学会論文誌</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2010</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年</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6</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月</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P.195-204</a:t>
            </a:r>
            <a:endParaRPr lang="en" altLang="ja-JP" sz="1400" dirty="0">
              <a:effectLst/>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757850"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sz="3000"/>
              <a:t>関連研究</a:t>
            </a:r>
            <a:r>
              <a:rPr lang="en-US" altLang="ja-JP" sz="3000" dirty="0"/>
              <a:t>②</a:t>
            </a:r>
            <a:r>
              <a:rPr lang="ja-JP" altLang="en-US" sz="3000"/>
              <a:t> </a:t>
            </a:r>
            <a:r>
              <a:rPr lang="en-US" altLang="ja-JP" sz="3000" dirty="0"/>
              <a:t>『</a:t>
            </a:r>
            <a:r>
              <a:rPr lang="ja-JP" altLang="en-US" sz="3000"/>
              <a:t>例に基づくヘアスタイルアドバイザ</a:t>
            </a:r>
            <a:r>
              <a:rPr lang="en-US" altLang="ja-JP" sz="3000" dirty="0"/>
              <a:t>』</a:t>
            </a:r>
            <a:endParaRPr lang="ja-JP" altLang="en-US" sz="3000"/>
          </a:p>
        </p:txBody>
      </p:sp>
      <p:sp>
        <p:nvSpPr>
          <p:cNvPr id="2" name="スライド番号プレースホルダー 1">
            <a:extLst>
              <a:ext uri="{FF2B5EF4-FFF2-40B4-BE49-F238E27FC236}">
                <a16:creationId xmlns:a16="http://schemas.microsoft.com/office/drawing/2014/main" id="{3B3D4FEA-A19F-2FAA-B879-1A330AE3ADE9}"/>
              </a:ext>
            </a:extLst>
          </p:cNvPr>
          <p:cNvSpPr>
            <a:spLocks noGrp="1"/>
          </p:cNvSpPr>
          <p:nvPr>
            <p:ph type="sldNum" sz="quarter" idx="12"/>
          </p:nvPr>
        </p:nvSpPr>
        <p:spPr/>
        <p:txBody>
          <a:bodyPr/>
          <a:lstStyle/>
          <a:p>
            <a:fld id="{2E72E7BF-67A1-9A45-B859-E63ACEF18531}" type="slidenum">
              <a:rPr kumimoji="1" lang="ja-JP" altLang="en-US" smtClean="0"/>
              <a:t>7</a:t>
            </a:fld>
            <a:endParaRPr kumimoji="1" lang="ja-JP" altLang="en-US"/>
          </a:p>
        </p:txBody>
      </p:sp>
    </p:spTree>
    <p:extLst>
      <p:ext uri="{BB962C8B-B14F-4D97-AF65-F5344CB8AC3E}">
        <p14:creationId xmlns:p14="http://schemas.microsoft.com/office/powerpoint/2010/main" val="4270228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348060"/>
            <a:ext cx="11039913" cy="686592"/>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a:latin typeface="Hiragino Kaku Gothic ProN W3" panose="020B0300000000000000" pitchFamily="34" charset="-128"/>
                <a:ea typeface="Hiragino Kaku Gothic ProN W3" panose="020B0300000000000000" pitchFamily="34" charset="-128"/>
              </a:rPr>
              <a:t>機械学習を使って、ユーザーに似合うリップカラーを推定、提示するシステム</a:t>
            </a:r>
            <a:endParaRPr lang="en-US" altLang="ja-JP" dirty="0">
              <a:latin typeface="Hiragino Kaku Gothic ProN W3" panose="020B0300000000000000" pitchFamily="34" charset="-128"/>
              <a:ea typeface="Hiragino Kaku Gothic ProN W3" panose="020B0300000000000000" pitchFamily="34" charset="-128"/>
            </a:endParaRPr>
          </a:p>
          <a:p>
            <a:endParaRPr lang="en-US" altLang="ja-JP" dirty="0"/>
          </a:p>
          <a:p>
            <a:endParaRPr lang="ja-JP" altLang="en-US"/>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システムの概要</a:t>
            </a:r>
          </a:p>
        </p:txBody>
      </p:sp>
      <p:sp>
        <p:nvSpPr>
          <p:cNvPr id="3" name="正方形/長方形 2">
            <a:extLst>
              <a:ext uri="{FF2B5EF4-FFF2-40B4-BE49-F238E27FC236}">
                <a16:creationId xmlns:a16="http://schemas.microsoft.com/office/drawing/2014/main" id="{3DBF45C6-D291-47D3-A61D-7DD64B4F27E5}"/>
              </a:ext>
            </a:extLst>
          </p:cNvPr>
          <p:cNvSpPr/>
          <p:nvPr/>
        </p:nvSpPr>
        <p:spPr>
          <a:xfrm>
            <a:off x="5622973" y="4801639"/>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機械学習</a:t>
            </a:r>
            <a:endParaRPr kumimoji="1" lang="en-US" altLang="ja-JP" dirty="0"/>
          </a:p>
          <a:p>
            <a:pPr algn="ctr"/>
            <a:r>
              <a:rPr kumimoji="1" lang="ja-JP" altLang="en-US"/>
              <a:t>モデル</a:t>
            </a:r>
          </a:p>
        </p:txBody>
      </p:sp>
      <p:sp>
        <p:nvSpPr>
          <p:cNvPr id="8" name="正方形/長方形 7">
            <a:extLst>
              <a:ext uri="{FF2B5EF4-FFF2-40B4-BE49-F238E27FC236}">
                <a16:creationId xmlns:a16="http://schemas.microsoft.com/office/drawing/2014/main" id="{AAA2F6BA-C655-5B59-6792-3E6CA58B80EE}"/>
              </a:ext>
            </a:extLst>
          </p:cNvPr>
          <p:cNvSpPr/>
          <p:nvPr/>
        </p:nvSpPr>
        <p:spPr>
          <a:xfrm>
            <a:off x="2735030" y="2227850"/>
            <a:ext cx="2118731" cy="1056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学習データ</a:t>
            </a:r>
          </a:p>
        </p:txBody>
      </p:sp>
      <p:cxnSp>
        <p:nvCxnSpPr>
          <p:cNvPr id="10" name="直線矢印コネクタ 9">
            <a:extLst>
              <a:ext uri="{FF2B5EF4-FFF2-40B4-BE49-F238E27FC236}">
                <a16:creationId xmlns:a16="http://schemas.microsoft.com/office/drawing/2014/main" id="{115C9D9E-C004-1503-9DCC-5552EB84358C}"/>
              </a:ext>
            </a:extLst>
          </p:cNvPr>
          <p:cNvCxnSpPr/>
          <p:nvPr/>
        </p:nvCxnSpPr>
        <p:spPr>
          <a:xfrm>
            <a:off x="2725214" y="5494080"/>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D8039561-BF70-8E02-8A1B-40033D6BA3C4}"/>
              </a:ext>
            </a:extLst>
          </p:cNvPr>
          <p:cNvCxnSpPr/>
          <p:nvPr/>
        </p:nvCxnSpPr>
        <p:spPr>
          <a:xfrm>
            <a:off x="7954012" y="5519374"/>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3" name="図 12">
            <a:extLst>
              <a:ext uri="{FF2B5EF4-FFF2-40B4-BE49-F238E27FC236}">
                <a16:creationId xmlns:a16="http://schemas.microsoft.com/office/drawing/2014/main" id="{D1B4C338-9EB2-BCC7-D87E-CEDB19ACF15E}"/>
              </a:ext>
            </a:extLst>
          </p:cNvPr>
          <p:cNvPicPr>
            <a:picLocks noChangeAspect="1"/>
          </p:cNvPicPr>
          <p:nvPr/>
        </p:nvPicPr>
        <p:blipFill rotWithShape="1">
          <a:blip r:embed="rId3"/>
          <a:srcRect t="15706" b="9732"/>
          <a:stretch/>
        </p:blipFill>
        <p:spPr>
          <a:xfrm>
            <a:off x="1700499" y="4782323"/>
            <a:ext cx="832836" cy="1455234"/>
          </a:xfrm>
          <a:prstGeom prst="rect">
            <a:avLst/>
          </a:prstGeom>
        </p:spPr>
      </p:pic>
      <p:sp>
        <p:nvSpPr>
          <p:cNvPr id="15" name="テキスト ボックス 14">
            <a:extLst>
              <a:ext uri="{FF2B5EF4-FFF2-40B4-BE49-F238E27FC236}">
                <a16:creationId xmlns:a16="http://schemas.microsoft.com/office/drawing/2014/main" id="{DC9C57B9-AC76-95E1-9C8D-FEA60F12F168}"/>
              </a:ext>
            </a:extLst>
          </p:cNvPr>
          <p:cNvSpPr txBox="1"/>
          <p:nvPr/>
        </p:nvSpPr>
        <p:spPr>
          <a:xfrm>
            <a:off x="8815797" y="5434966"/>
            <a:ext cx="1051034" cy="738664"/>
          </a:xfrm>
          <a:prstGeom prst="rect">
            <a:avLst/>
          </a:prstGeom>
          <a:noFill/>
        </p:spPr>
        <p:txBody>
          <a:bodyPr wrap="square" rtlCol="0">
            <a:spAutoFit/>
          </a:bodyPr>
          <a:lstStyle/>
          <a:p>
            <a:r>
              <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rPr>
              <a:t>R : 243</a:t>
            </a:r>
          </a:p>
          <a:p>
            <a:r>
              <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rPr>
              <a:t>G : 132</a:t>
            </a:r>
          </a:p>
          <a:p>
            <a:r>
              <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rPr>
              <a:t>B : 128</a:t>
            </a:r>
            <a:endParaRPr kumimoji="1" lang="ja-JP" altLang="en-US" sz="1400">
              <a:solidFill>
                <a:schemeClr val="tx2"/>
              </a:solidFill>
              <a:latin typeface="Hiragino Kaku Gothic ProN W3" panose="020B0300000000000000" pitchFamily="34" charset="-128"/>
              <a:ea typeface="Hiragino Kaku Gothic ProN W3" panose="020B0300000000000000" pitchFamily="34" charset="-128"/>
            </a:endParaRPr>
          </a:p>
        </p:txBody>
      </p:sp>
      <p:pic>
        <p:nvPicPr>
          <p:cNvPr id="16" name="図 15">
            <a:extLst>
              <a:ext uri="{FF2B5EF4-FFF2-40B4-BE49-F238E27FC236}">
                <a16:creationId xmlns:a16="http://schemas.microsoft.com/office/drawing/2014/main" id="{B278FE40-EDCC-1D2F-C945-FC6833F51B12}"/>
              </a:ext>
            </a:extLst>
          </p:cNvPr>
          <p:cNvPicPr>
            <a:picLocks noChangeAspect="1"/>
          </p:cNvPicPr>
          <p:nvPr/>
        </p:nvPicPr>
        <p:blipFill>
          <a:blip r:embed="rId4"/>
          <a:stretch>
            <a:fillRect/>
          </a:stretch>
        </p:blipFill>
        <p:spPr>
          <a:xfrm>
            <a:off x="2887223" y="3020289"/>
            <a:ext cx="1095476" cy="1095476"/>
          </a:xfrm>
          <a:prstGeom prst="rect">
            <a:avLst/>
          </a:prstGeom>
        </p:spPr>
      </p:pic>
      <p:sp>
        <p:nvSpPr>
          <p:cNvPr id="17" name="正方形/長方形 16">
            <a:extLst>
              <a:ext uri="{FF2B5EF4-FFF2-40B4-BE49-F238E27FC236}">
                <a16:creationId xmlns:a16="http://schemas.microsoft.com/office/drawing/2014/main" id="{635E616B-1BEC-31B7-7261-D92B731CC4B8}"/>
              </a:ext>
            </a:extLst>
          </p:cNvPr>
          <p:cNvSpPr/>
          <p:nvPr/>
        </p:nvSpPr>
        <p:spPr>
          <a:xfrm>
            <a:off x="4061231" y="3020289"/>
            <a:ext cx="704193" cy="675728"/>
          </a:xfrm>
          <a:prstGeom prst="rect">
            <a:avLst/>
          </a:prstGeom>
          <a:solidFill>
            <a:srgbClr val="E6886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1531592A-6DC6-E7B3-2D48-1DDE04FD3347}"/>
              </a:ext>
            </a:extLst>
          </p:cNvPr>
          <p:cNvSpPr/>
          <p:nvPr/>
        </p:nvSpPr>
        <p:spPr>
          <a:xfrm>
            <a:off x="8893306" y="4801156"/>
            <a:ext cx="541282" cy="546467"/>
          </a:xfrm>
          <a:prstGeom prst="rect">
            <a:avLst/>
          </a:prstGeom>
          <a:solidFill>
            <a:srgbClr val="F384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図 20">
            <a:extLst>
              <a:ext uri="{FF2B5EF4-FFF2-40B4-BE49-F238E27FC236}">
                <a16:creationId xmlns:a16="http://schemas.microsoft.com/office/drawing/2014/main" id="{150AD31F-F647-5E37-F436-6F4B0E245A11}"/>
              </a:ext>
            </a:extLst>
          </p:cNvPr>
          <p:cNvPicPr>
            <a:picLocks noChangeAspect="1"/>
          </p:cNvPicPr>
          <p:nvPr/>
        </p:nvPicPr>
        <p:blipFill>
          <a:blip r:embed="rId5"/>
          <a:stretch>
            <a:fillRect/>
          </a:stretch>
        </p:blipFill>
        <p:spPr>
          <a:xfrm>
            <a:off x="3530374" y="5074390"/>
            <a:ext cx="1018506" cy="1013939"/>
          </a:xfrm>
          <a:prstGeom prst="rect">
            <a:avLst/>
          </a:prstGeom>
        </p:spPr>
      </p:pic>
      <p:sp>
        <p:nvSpPr>
          <p:cNvPr id="22" name="正方形/長方形 21">
            <a:extLst>
              <a:ext uri="{FF2B5EF4-FFF2-40B4-BE49-F238E27FC236}">
                <a16:creationId xmlns:a16="http://schemas.microsoft.com/office/drawing/2014/main" id="{C5FA9371-DE50-A825-911E-637A2B0C2216}"/>
              </a:ext>
            </a:extLst>
          </p:cNvPr>
          <p:cNvSpPr/>
          <p:nvPr/>
        </p:nvSpPr>
        <p:spPr>
          <a:xfrm>
            <a:off x="6095999" y="2028086"/>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機械学習</a:t>
            </a:r>
            <a:endParaRPr kumimoji="1" lang="en-US" altLang="ja-JP" dirty="0"/>
          </a:p>
          <a:p>
            <a:pPr algn="ctr"/>
            <a:r>
              <a:rPr kumimoji="1" lang="ja-JP" altLang="en-US"/>
              <a:t>モデル</a:t>
            </a:r>
          </a:p>
        </p:txBody>
      </p:sp>
      <p:cxnSp>
        <p:nvCxnSpPr>
          <p:cNvPr id="23" name="直線矢印コネクタ 22">
            <a:extLst>
              <a:ext uri="{FF2B5EF4-FFF2-40B4-BE49-F238E27FC236}">
                <a16:creationId xmlns:a16="http://schemas.microsoft.com/office/drawing/2014/main" id="{97CB155A-81BA-0424-8586-45F18F0ADB9C}"/>
              </a:ext>
            </a:extLst>
          </p:cNvPr>
          <p:cNvCxnSpPr/>
          <p:nvPr/>
        </p:nvCxnSpPr>
        <p:spPr>
          <a:xfrm>
            <a:off x="5182384" y="2755703"/>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テキスト ボックス 23">
            <a:extLst>
              <a:ext uri="{FF2B5EF4-FFF2-40B4-BE49-F238E27FC236}">
                <a16:creationId xmlns:a16="http://schemas.microsoft.com/office/drawing/2014/main" id="{67BEC282-5101-8710-6A67-FDF177CA8063}"/>
              </a:ext>
            </a:extLst>
          </p:cNvPr>
          <p:cNvSpPr txBox="1"/>
          <p:nvPr/>
        </p:nvSpPr>
        <p:spPr>
          <a:xfrm>
            <a:off x="1231588" y="6383603"/>
            <a:ext cx="1770657" cy="307777"/>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ユーザの顔写真</a:t>
            </a:r>
          </a:p>
        </p:txBody>
      </p:sp>
      <p:sp>
        <p:nvSpPr>
          <p:cNvPr id="25" name="テキスト ボックス 24">
            <a:extLst>
              <a:ext uri="{FF2B5EF4-FFF2-40B4-BE49-F238E27FC236}">
                <a16:creationId xmlns:a16="http://schemas.microsoft.com/office/drawing/2014/main" id="{E1954476-AC69-0AA2-AFB3-709BD6681A3D}"/>
              </a:ext>
            </a:extLst>
          </p:cNvPr>
          <p:cNvSpPr txBox="1"/>
          <p:nvPr/>
        </p:nvSpPr>
        <p:spPr>
          <a:xfrm>
            <a:off x="3373334" y="6247582"/>
            <a:ext cx="1339850" cy="307777"/>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顔写真の加工</a:t>
            </a:r>
          </a:p>
        </p:txBody>
      </p:sp>
      <p:sp>
        <p:nvSpPr>
          <p:cNvPr id="26" name="テキスト ボックス 25">
            <a:extLst>
              <a:ext uri="{FF2B5EF4-FFF2-40B4-BE49-F238E27FC236}">
                <a16:creationId xmlns:a16="http://schemas.microsoft.com/office/drawing/2014/main" id="{23D395B8-2003-C2F1-6383-30F72A188C33}"/>
              </a:ext>
            </a:extLst>
          </p:cNvPr>
          <p:cNvSpPr txBox="1"/>
          <p:nvPr/>
        </p:nvSpPr>
        <p:spPr>
          <a:xfrm>
            <a:off x="6012413" y="6371021"/>
            <a:ext cx="1339850" cy="307777"/>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色の推定</a:t>
            </a:r>
          </a:p>
        </p:txBody>
      </p:sp>
      <p:sp>
        <p:nvSpPr>
          <p:cNvPr id="27" name="テキスト ボックス 26">
            <a:extLst>
              <a:ext uri="{FF2B5EF4-FFF2-40B4-BE49-F238E27FC236}">
                <a16:creationId xmlns:a16="http://schemas.microsoft.com/office/drawing/2014/main" id="{1406F915-71E1-6165-E3F1-DCEB3551A47E}"/>
              </a:ext>
            </a:extLst>
          </p:cNvPr>
          <p:cNvSpPr txBox="1"/>
          <p:nvPr/>
        </p:nvSpPr>
        <p:spPr>
          <a:xfrm>
            <a:off x="8084249" y="6256873"/>
            <a:ext cx="2278182" cy="523220"/>
          </a:xfrm>
          <a:prstGeom prst="rect">
            <a:avLst/>
          </a:prstGeom>
          <a:noFill/>
        </p:spPr>
        <p:txBody>
          <a:bodyPr wrap="square" rtlCol="0">
            <a:spAutoFit/>
          </a:bodyPr>
          <a:lstStyle/>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ユーザに似合う</a:t>
            </a:r>
            <a:endPar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endParaRPr>
          </a:p>
          <a:p>
            <a:pPr algn="ctr"/>
            <a:r>
              <a:rPr kumimoji="1" lang="ja-JP" altLang="en-US" sz="1400">
                <a:solidFill>
                  <a:schemeClr val="tx2"/>
                </a:solidFill>
                <a:latin typeface="Hiragino Kaku Gothic ProN W3" panose="020B0300000000000000" pitchFamily="34" charset="-128"/>
                <a:ea typeface="Hiragino Kaku Gothic ProN W3" panose="020B0300000000000000" pitchFamily="34" charset="-128"/>
              </a:rPr>
              <a:t>リップカラーの提示</a:t>
            </a:r>
          </a:p>
        </p:txBody>
      </p:sp>
      <p:cxnSp>
        <p:nvCxnSpPr>
          <p:cNvPr id="28" name="直線矢印コネクタ 27">
            <a:extLst>
              <a:ext uri="{FF2B5EF4-FFF2-40B4-BE49-F238E27FC236}">
                <a16:creationId xmlns:a16="http://schemas.microsoft.com/office/drawing/2014/main" id="{CAC2F491-97F5-1DB5-39A6-4A15AFED21B8}"/>
              </a:ext>
            </a:extLst>
          </p:cNvPr>
          <p:cNvCxnSpPr/>
          <p:nvPr/>
        </p:nvCxnSpPr>
        <p:spPr>
          <a:xfrm>
            <a:off x="4834914" y="5529256"/>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8508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spcBef>
                <a:spcPts val="0"/>
              </a:spcBef>
              <a:spcAft>
                <a:spcPts val="1200"/>
              </a:spcAft>
              <a:buFont typeface="Arial" panose="020B0604020202020204" pitchFamily="34" charset="0"/>
              <a:buChar char="•"/>
            </a:pP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本研究では、「リップメイクの正解＝プロのメイクアップアーティストが</a:t>
            </a:r>
            <a:r>
              <a:rPr lang="ja-JP" altLang="en-US">
                <a:solidFill>
                  <a:srgbClr val="695D46"/>
                </a:solidFill>
                <a:latin typeface="Hiragino Kaku Gothic ProN W3" panose="020B0300000000000000" pitchFamily="34" charset="-128"/>
                <a:ea typeface="Hiragino Kaku Gothic ProN W3" panose="020B0300000000000000" pitchFamily="34" charset="-128"/>
              </a:rPr>
              <a:t>行った</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メイク」と定義し、機械学習の教師データとして使用</a:t>
            </a:r>
            <a:endParaRPr lang="en" altLang="ja-JP"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en"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『MAQUIA ONLINE』</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という、美容雑誌</a:t>
            </a:r>
            <a:r>
              <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a:t>
            </a:r>
            <a:r>
              <a:rPr lang="en"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MAQUIA』</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の公式</a:t>
            </a:r>
            <a:r>
              <a:rPr lang="en"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Web</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サイトからメイクアップ後の顔画像</a:t>
            </a:r>
            <a:r>
              <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2,400</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枚をスクレイピング</a:t>
            </a: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marL="502920" lvl="1" indent="0" algn="r" fontAlgn="base">
              <a:spcBef>
                <a:spcPts val="0"/>
              </a:spcBef>
              <a:spcAft>
                <a:spcPts val="1200"/>
              </a:spcAft>
              <a:buNone/>
            </a:pPr>
            <a:r>
              <a:rPr lang="ja-JP" altLang="en-US" sz="1400" u="none" strike="noStrike">
                <a:solidFill>
                  <a:srgbClr val="695D46"/>
                </a:solidFill>
                <a:effectLst/>
                <a:latin typeface="Hiragino Kaku Gothic ProN W3" panose="020B0300000000000000" pitchFamily="34" charset="-128"/>
                <a:ea typeface="Hiragino Kaku Gothic ProN W3" panose="020B0300000000000000" pitchFamily="34" charset="-128"/>
              </a:rPr>
              <a:t>引用元：集英社</a:t>
            </a:r>
            <a:r>
              <a:rPr lang="en-US" altLang="ja-JP" sz="1400" u="none" strike="noStrike" dirty="0">
                <a:solidFill>
                  <a:srgbClr val="695D46"/>
                </a:solidFill>
                <a:effectLst/>
                <a:latin typeface="Hiragino Kaku Gothic ProN W3" panose="020B0300000000000000" pitchFamily="34" charset="-128"/>
                <a:ea typeface="Hiragino Kaku Gothic ProN W3" panose="020B0300000000000000" pitchFamily="34" charset="-128"/>
              </a:rPr>
              <a:t> 『MAQUIA </a:t>
            </a:r>
            <a:r>
              <a:rPr lang="en-US" altLang="ja-JP" sz="1400" u="none" strike="noStrike" dirty="0" err="1">
                <a:solidFill>
                  <a:srgbClr val="695D46"/>
                </a:solidFill>
                <a:effectLst/>
                <a:latin typeface="Hiragino Kaku Gothic ProN W3" panose="020B0300000000000000" pitchFamily="34" charset="-128"/>
                <a:ea typeface="Hiragino Kaku Gothic ProN W3" panose="020B0300000000000000" pitchFamily="34" charset="-128"/>
              </a:rPr>
              <a:t>ONLINE』https</a:t>
            </a:r>
            <a:r>
              <a:rPr lang="en-US" altLang="ja-JP" sz="1400" u="none" strike="noStrike" dirty="0">
                <a:solidFill>
                  <a:srgbClr val="695D46"/>
                </a:solidFill>
                <a:effectLst/>
                <a:latin typeface="Hiragino Kaku Gothic ProN W3" panose="020B0300000000000000" pitchFamily="34" charset="-128"/>
                <a:ea typeface="Hiragino Kaku Gothic ProN W3" panose="020B0300000000000000" pitchFamily="34" charset="-128"/>
              </a:rPr>
              <a:t>://</a:t>
            </a:r>
            <a:r>
              <a:rPr lang="en-US" altLang="ja-JP" sz="1400" u="none" strike="noStrike" dirty="0" err="1">
                <a:solidFill>
                  <a:srgbClr val="695D46"/>
                </a:solidFill>
                <a:effectLst/>
                <a:latin typeface="Hiragino Kaku Gothic ProN W3" panose="020B0300000000000000" pitchFamily="34" charset="-128"/>
                <a:ea typeface="Hiragino Kaku Gothic ProN W3" panose="020B0300000000000000" pitchFamily="34" charset="-128"/>
              </a:rPr>
              <a:t>maquia.hpplus.jp</a:t>
            </a:r>
            <a:r>
              <a:rPr lang="en-US" altLang="ja-JP" sz="1400" u="none" strike="noStrike" dirty="0">
                <a:solidFill>
                  <a:srgbClr val="695D46"/>
                </a:solidFill>
                <a:effectLst/>
                <a:latin typeface="Hiragino Kaku Gothic ProN W3" panose="020B0300000000000000" pitchFamily="34" charset="-128"/>
                <a:ea typeface="Hiragino Kaku Gothic ProN W3" panose="020B0300000000000000" pitchFamily="34" charset="-128"/>
              </a:rPr>
              <a:t>/makeup/</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8502199"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システムの概要：学習データについて</a:t>
            </a:r>
          </a:p>
        </p:txBody>
      </p:sp>
      <p:pic>
        <p:nvPicPr>
          <p:cNvPr id="3" name="図 2">
            <a:extLst>
              <a:ext uri="{FF2B5EF4-FFF2-40B4-BE49-F238E27FC236}">
                <a16:creationId xmlns:a16="http://schemas.microsoft.com/office/drawing/2014/main" id="{0ABD5F24-D64A-6F81-6406-1E35CC157588}"/>
              </a:ext>
            </a:extLst>
          </p:cNvPr>
          <p:cNvPicPr>
            <a:picLocks noChangeAspect="1"/>
          </p:cNvPicPr>
          <p:nvPr/>
        </p:nvPicPr>
        <p:blipFill>
          <a:blip r:embed="rId2"/>
          <a:stretch>
            <a:fillRect/>
          </a:stretch>
        </p:blipFill>
        <p:spPr>
          <a:xfrm>
            <a:off x="3017263" y="2942897"/>
            <a:ext cx="2404939" cy="3141936"/>
          </a:xfrm>
          <a:prstGeom prst="rect">
            <a:avLst/>
          </a:prstGeom>
        </p:spPr>
      </p:pic>
      <p:pic>
        <p:nvPicPr>
          <p:cNvPr id="8" name="図 7">
            <a:extLst>
              <a:ext uri="{FF2B5EF4-FFF2-40B4-BE49-F238E27FC236}">
                <a16:creationId xmlns:a16="http://schemas.microsoft.com/office/drawing/2014/main" id="{C5666779-5F91-3D7B-7131-039C89CC1730}"/>
              </a:ext>
            </a:extLst>
          </p:cNvPr>
          <p:cNvPicPr>
            <a:picLocks noChangeAspect="1"/>
          </p:cNvPicPr>
          <p:nvPr/>
        </p:nvPicPr>
        <p:blipFill>
          <a:blip r:embed="rId3"/>
          <a:stretch>
            <a:fillRect/>
          </a:stretch>
        </p:blipFill>
        <p:spPr>
          <a:xfrm>
            <a:off x="6096000" y="2942897"/>
            <a:ext cx="2404939" cy="3141936"/>
          </a:xfrm>
          <a:prstGeom prst="rect">
            <a:avLst/>
          </a:prstGeom>
        </p:spPr>
      </p:pic>
      <p:sp>
        <p:nvSpPr>
          <p:cNvPr id="9" name="スライド番号プレースホルダー 8">
            <a:extLst>
              <a:ext uri="{FF2B5EF4-FFF2-40B4-BE49-F238E27FC236}">
                <a16:creationId xmlns:a16="http://schemas.microsoft.com/office/drawing/2014/main" id="{F147E981-FBA3-3499-7703-A0F1D50AF5FB}"/>
              </a:ext>
            </a:extLst>
          </p:cNvPr>
          <p:cNvSpPr>
            <a:spLocks noGrp="1"/>
          </p:cNvSpPr>
          <p:nvPr>
            <p:ph type="sldNum" sz="quarter" idx="12"/>
          </p:nvPr>
        </p:nvSpPr>
        <p:spPr/>
        <p:txBody>
          <a:bodyPr/>
          <a:lstStyle/>
          <a:p>
            <a:fld id="{2E72E7BF-67A1-9A45-B859-E63ACEF18531}" type="slidenum">
              <a:rPr kumimoji="1" lang="ja-JP" altLang="en-US" smtClean="0"/>
              <a:t>9</a:t>
            </a:fld>
            <a:endParaRPr kumimoji="1" lang="ja-JP" altLang="en-US"/>
          </a:p>
        </p:txBody>
      </p:sp>
    </p:spTree>
    <p:extLst>
      <p:ext uri="{BB962C8B-B14F-4D97-AF65-F5344CB8AC3E}">
        <p14:creationId xmlns:p14="http://schemas.microsoft.com/office/powerpoint/2010/main" val="1382549501"/>
      </p:ext>
    </p:extLst>
  </p:cSld>
  <p:clrMapOvr>
    <a:masterClrMapping/>
  </p:clrMapOvr>
</p:sld>
</file>

<file path=ppt/theme/theme1.xml><?xml version="1.0" encoding="utf-8"?>
<a:theme xmlns:a="http://schemas.openxmlformats.org/drawingml/2006/main" name="フレーム">
  <a:themeElements>
    <a:clrScheme name="フレーム">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フレーム">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フレーム">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{ACC4A286-30E4-7949-9B3C-10491F263C2D}tf10001124</Template>
  <TotalTime>17644</TotalTime>
  <Words>2102</Words>
  <Application>Microsoft Macintosh PowerPoint</Application>
  <PresentationFormat>ワイド画面</PresentationFormat>
  <Paragraphs>285</Paragraphs>
  <Slides>22</Slides>
  <Notes>7</Notes>
  <HiddenSlides>2</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Hiragino Kaku Gothic ProN W3</vt:lpstr>
      <vt:lpstr>游ゴシック</vt:lpstr>
      <vt:lpstr>Arial</vt:lpstr>
      <vt:lpstr>Cambria Math</vt:lpstr>
      <vt:lpstr>Corbel</vt:lpstr>
      <vt:lpstr>Wingdings 2</vt:lpstr>
      <vt:lpstr>フレーム</vt:lpstr>
      <vt:lpstr>機械学習を用いた 似合うリップカラーに 関する研究</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廣瀬 由佳</dc:creator>
  <cp:lastModifiedBy>廣瀬 由佳</cp:lastModifiedBy>
  <cp:revision>32</cp:revision>
  <cp:lastPrinted>2024-02-02T00:18:56Z</cp:lastPrinted>
  <dcterms:created xsi:type="dcterms:W3CDTF">2022-08-07T13:09:30Z</dcterms:created>
  <dcterms:modified xsi:type="dcterms:W3CDTF">2024-02-05T02:45:03Z</dcterms:modified>
</cp:coreProperties>
</file>