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8" r:id="rId3"/>
    <p:sldId id="259" r:id="rId4"/>
    <p:sldId id="267" r:id="rId5"/>
    <p:sldId id="271" r:id="rId6"/>
    <p:sldId id="263" r:id="rId7"/>
    <p:sldId id="264" r:id="rId8"/>
    <p:sldId id="260" r:id="rId9"/>
    <p:sldId id="266" r:id="rId10"/>
    <p:sldId id="279" r:id="rId11"/>
    <p:sldId id="280" r:id="rId12"/>
    <p:sldId id="268" r:id="rId13"/>
    <p:sldId id="281" r:id="rId14"/>
    <p:sldId id="269" r:id="rId15"/>
    <p:sldId id="272" r:id="rId16"/>
    <p:sldId id="273" r:id="rId17"/>
    <p:sldId id="282" r:id="rId18"/>
    <p:sldId id="274" r:id="rId19"/>
    <p:sldId id="270" r:id="rId20"/>
    <p:sldId id="275" r:id="rId21"/>
    <p:sldId id="276" r:id="rId22"/>
    <p:sldId id="277" r:id="rId23"/>
    <p:sldId id="278" r:id="rId24"/>
    <p:sldId id="261" r:id="rId25"/>
    <p:sldId id="26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8480"/>
    <a:srgbClr val="E44551"/>
    <a:srgbClr val="E67A5C"/>
    <a:srgbClr val="D77572"/>
    <a:srgbClr val="E6886E"/>
    <a:srgbClr val="D07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3"/>
    <p:restoredTop sz="94648"/>
  </p:normalViewPr>
  <p:slideViewPr>
    <p:cSldViewPr snapToGrid="0">
      <p:cViewPr varScale="1">
        <p:scale>
          <a:sx n="121" d="100"/>
          <a:sy n="121" d="100"/>
        </p:scale>
        <p:origin x="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156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35307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4272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a:defRPr sz="2000"/>
            </a:lvl1pPr>
            <a:lvl2pPr>
              <a:defRPr sz="2000"/>
            </a:lvl2pPr>
            <a:lvl3pPr>
              <a:defRPr sz="2000"/>
            </a:lvl3pPr>
            <a:lvl4pPr>
              <a:defRPr sz="2000"/>
            </a:lvl4pPr>
            <a:lvl5pPr>
              <a:defRPr sz="200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2482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0478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normAutofit/>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5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7202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1078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4586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10489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2390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334229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7.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tpress.ne.jp/news/175815"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rtimes.jp/main/html/rd/p/000000900.000005794.html"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9C8C-C2CD-94BA-E59C-8551E0024E0C}"/>
              </a:ext>
            </a:extLst>
          </p:cNvPr>
          <p:cNvSpPr>
            <a:spLocks noGrp="1"/>
          </p:cNvSpPr>
          <p:nvPr>
            <p:ph type="ctrTitle"/>
          </p:nvPr>
        </p:nvSpPr>
        <p:spPr/>
        <p:txBody>
          <a:bodyPr>
            <a:normAutofit/>
          </a:bodyPr>
          <a:lstStyle/>
          <a:p>
            <a:r>
              <a:rPr kumimoji="1" lang="ja-JP" altLang="en-US" sz="5400"/>
              <a:t>機械学習を用いた</a:t>
            </a:r>
            <a:br>
              <a:rPr kumimoji="1" lang="en-US" altLang="ja-JP" sz="5400" dirty="0"/>
            </a:br>
            <a:r>
              <a:rPr kumimoji="1" lang="ja-JP" altLang="en-US" sz="5400"/>
              <a:t>似合うリップカラーに</a:t>
            </a:r>
            <a:br>
              <a:rPr kumimoji="1" lang="en-US" altLang="ja-JP" sz="5400" dirty="0"/>
            </a:br>
            <a:r>
              <a:rPr kumimoji="1" lang="ja-JP" altLang="en-US" sz="5400"/>
              <a:t>関する研究</a:t>
            </a:r>
          </a:p>
        </p:txBody>
      </p:sp>
      <p:sp>
        <p:nvSpPr>
          <p:cNvPr id="3" name="字幕 2">
            <a:extLst>
              <a:ext uri="{FF2B5EF4-FFF2-40B4-BE49-F238E27FC236}">
                <a16:creationId xmlns:a16="http://schemas.microsoft.com/office/drawing/2014/main" id="{17B3790E-7FC5-1B4C-8839-E382857564BD}"/>
              </a:ext>
            </a:extLst>
          </p:cNvPr>
          <p:cNvSpPr>
            <a:spLocks noGrp="1"/>
          </p:cNvSpPr>
          <p:nvPr>
            <p:ph type="subTitle" idx="1"/>
          </p:nvPr>
        </p:nvSpPr>
        <p:spPr>
          <a:xfrm>
            <a:off x="676269" y="4726003"/>
            <a:ext cx="7315200" cy="914400"/>
          </a:xfrm>
        </p:spPr>
        <p:txBody>
          <a:bodyPr/>
          <a:lstStyle/>
          <a:p>
            <a:pPr algn="r"/>
            <a:r>
              <a:rPr kumimoji="1" lang="ja-JP" altLang="en-US"/>
              <a:t>村尾ゼミ　廣瀬</a:t>
            </a:r>
            <a:r>
              <a:rPr kumimoji="1" lang="en-US" altLang="ja-JP" dirty="0"/>
              <a:t> </a:t>
            </a:r>
            <a:r>
              <a:rPr kumimoji="1" lang="ja-JP" altLang="en-US"/>
              <a:t>由佳</a:t>
            </a:r>
          </a:p>
        </p:txBody>
      </p:sp>
    </p:spTree>
    <p:extLst>
      <p:ext uri="{BB962C8B-B14F-4D97-AF65-F5344CB8AC3E}">
        <p14:creationId xmlns:p14="http://schemas.microsoft.com/office/powerpoint/2010/main" val="39949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学習データの入力部分（顔画像データ）の加工</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OpenCV, </a:t>
            </a:r>
            <a:r>
              <a:rPr lang="en-US" altLang="ja-JP" sz="2000" dirty="0" err="1">
                <a:solidFill>
                  <a:srgbClr val="695D46"/>
                </a:solidFill>
                <a:latin typeface="Hiragino Kaku Gothic ProN W3" panose="020B0300000000000000" pitchFamily="34" charset="-128"/>
                <a:ea typeface="Hiragino Kaku Gothic ProN W3" panose="020B0300000000000000" pitchFamily="34" charset="-128"/>
              </a:rPr>
              <a:t>dlib</a:t>
            </a:r>
            <a:r>
              <a:rPr lang="ja-JP" altLang="en-US" sz="2000">
                <a:solidFill>
                  <a:srgbClr val="695D46"/>
                </a:solidFill>
                <a:latin typeface="Hiragino Kaku Gothic ProN W3" panose="020B0300000000000000" pitchFamily="34" charset="-128"/>
                <a:ea typeface="Hiragino Kaku Gothic ProN W3" panose="020B0300000000000000" pitchFamily="34" charset="-128"/>
              </a:rPr>
              <a:t>（画像処理のためのライブラリ）を使用</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顔領域の拡大、唇領域の切り取りを行った</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05773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システムの概要：学習データについて（入力）</a:t>
            </a:r>
          </a:p>
        </p:txBody>
      </p:sp>
      <p:pic>
        <p:nvPicPr>
          <p:cNvPr id="3" name="図 2">
            <a:extLst>
              <a:ext uri="{FF2B5EF4-FFF2-40B4-BE49-F238E27FC236}">
                <a16:creationId xmlns:a16="http://schemas.microsoft.com/office/drawing/2014/main" id="{8C09751B-9E8E-E46F-A560-8A6F46957EC4}"/>
              </a:ext>
            </a:extLst>
          </p:cNvPr>
          <p:cNvPicPr>
            <a:picLocks noChangeAspect="1"/>
          </p:cNvPicPr>
          <p:nvPr/>
        </p:nvPicPr>
        <p:blipFill>
          <a:blip r:embed="rId2"/>
          <a:stretch>
            <a:fillRect/>
          </a:stretch>
        </p:blipFill>
        <p:spPr>
          <a:xfrm>
            <a:off x="8142457" y="3607676"/>
            <a:ext cx="1955800" cy="1955800"/>
          </a:xfrm>
          <a:prstGeom prst="rect">
            <a:avLst/>
          </a:prstGeom>
        </p:spPr>
      </p:pic>
      <p:pic>
        <p:nvPicPr>
          <p:cNvPr id="9" name="図 8">
            <a:extLst>
              <a:ext uri="{FF2B5EF4-FFF2-40B4-BE49-F238E27FC236}">
                <a16:creationId xmlns:a16="http://schemas.microsoft.com/office/drawing/2014/main" id="{4012FB34-88DC-C3C8-50FE-B35FE5CCDCD3}"/>
              </a:ext>
            </a:extLst>
          </p:cNvPr>
          <p:cNvPicPr>
            <a:picLocks noChangeAspect="1"/>
          </p:cNvPicPr>
          <p:nvPr/>
        </p:nvPicPr>
        <p:blipFill>
          <a:blip r:embed="rId3"/>
          <a:stretch>
            <a:fillRect/>
          </a:stretch>
        </p:blipFill>
        <p:spPr>
          <a:xfrm>
            <a:off x="1644602" y="3014608"/>
            <a:ext cx="2404939" cy="3141936"/>
          </a:xfrm>
          <a:prstGeom prst="rect">
            <a:avLst/>
          </a:prstGeom>
        </p:spPr>
      </p:pic>
      <p:pic>
        <p:nvPicPr>
          <p:cNvPr id="11" name="図 10">
            <a:extLst>
              <a:ext uri="{FF2B5EF4-FFF2-40B4-BE49-F238E27FC236}">
                <a16:creationId xmlns:a16="http://schemas.microsoft.com/office/drawing/2014/main" id="{B7C59908-0AA4-A8D7-2F47-7D0537310FD9}"/>
              </a:ext>
            </a:extLst>
          </p:cNvPr>
          <p:cNvPicPr>
            <a:picLocks noChangeAspect="1"/>
          </p:cNvPicPr>
          <p:nvPr/>
        </p:nvPicPr>
        <p:blipFill>
          <a:blip r:embed="rId4"/>
          <a:stretch>
            <a:fillRect/>
          </a:stretch>
        </p:blipFill>
        <p:spPr>
          <a:xfrm>
            <a:off x="5118099" y="3607676"/>
            <a:ext cx="1955800" cy="1955800"/>
          </a:xfrm>
          <a:prstGeom prst="rect">
            <a:avLst/>
          </a:prstGeom>
        </p:spPr>
      </p:pic>
      <p:cxnSp>
        <p:nvCxnSpPr>
          <p:cNvPr id="12" name="直線矢印コネクタ 11">
            <a:extLst>
              <a:ext uri="{FF2B5EF4-FFF2-40B4-BE49-F238E27FC236}">
                <a16:creationId xmlns:a16="http://schemas.microsoft.com/office/drawing/2014/main" id="{E6ACECB0-333C-C316-6D5A-5781BFCD7AF5}"/>
              </a:ext>
            </a:extLst>
          </p:cNvPr>
          <p:cNvCxnSpPr/>
          <p:nvPr/>
        </p:nvCxnSpPr>
        <p:spPr>
          <a:xfrm>
            <a:off x="4340389" y="4553612"/>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1683E13A-45E2-DF2A-9B82-952BCEE622F6}"/>
              </a:ext>
            </a:extLst>
          </p:cNvPr>
          <p:cNvCxnSpPr/>
          <p:nvPr/>
        </p:nvCxnSpPr>
        <p:spPr>
          <a:xfrm>
            <a:off x="7346346" y="4556244"/>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865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学習データの出力</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顔写真から、以下の手順でリップカラーを計算した</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en-US" altLang="ja-JP" sz="1800" dirty="0" err="1">
                <a:solidFill>
                  <a:srgbClr val="695D46"/>
                </a:solidFill>
                <a:latin typeface="Hiragino Kaku Gothic ProN W3" panose="020B0300000000000000" pitchFamily="34" charset="-128"/>
                <a:ea typeface="Hiragino Kaku Gothic ProN W3" panose="020B0300000000000000" pitchFamily="34" charset="-128"/>
              </a:rPr>
              <a:t>dlib</a:t>
            </a:r>
            <a:r>
              <a:rPr lang="ja-JP" altLang="en-US" sz="1800">
                <a:solidFill>
                  <a:srgbClr val="695D46"/>
                </a:solidFill>
                <a:latin typeface="Hiragino Kaku Gothic ProN W3" panose="020B0300000000000000" pitchFamily="34" charset="-128"/>
                <a:ea typeface="Hiragino Kaku Gothic ProN W3" panose="020B0300000000000000" pitchFamily="34" charset="-128"/>
              </a:rPr>
              <a:t>で顔のランドマーク検出</a:t>
            </a: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ja-JP" altLang="en-US" sz="1800">
                <a:solidFill>
                  <a:srgbClr val="695D46"/>
                </a:solidFill>
                <a:latin typeface="Hiragino Kaku Gothic ProN W3" panose="020B0300000000000000" pitchFamily="34" charset="-128"/>
                <a:ea typeface="Hiragino Kaku Gothic ProN W3" panose="020B0300000000000000" pitchFamily="34" charset="-128"/>
              </a:rPr>
              <a:t>下唇の中心</a:t>
            </a:r>
            <a:r>
              <a:rPr lang="en-US" altLang="ja-JP" sz="1800" dirty="0">
                <a:solidFill>
                  <a:srgbClr val="695D46"/>
                </a:solidFill>
                <a:latin typeface="Hiragino Kaku Gothic ProN W3" panose="020B0300000000000000" pitchFamily="34" charset="-128"/>
                <a:ea typeface="Hiragino Kaku Gothic ProN W3" panose="020B0300000000000000" pitchFamily="34" charset="-128"/>
              </a:rPr>
              <a:t>6</a:t>
            </a:r>
            <a:r>
              <a:rPr lang="ja-JP" altLang="en-US" sz="1800">
                <a:solidFill>
                  <a:srgbClr val="695D46"/>
                </a:solidFill>
                <a:latin typeface="Hiragino Kaku Gothic ProN W3" panose="020B0300000000000000" pitchFamily="34" charset="-128"/>
                <a:ea typeface="Hiragino Kaku Gothic ProN W3" panose="020B0300000000000000" pitchFamily="34" charset="-128"/>
              </a:rPr>
              <a:t>点の座標で画像を切り取り</a:t>
            </a: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ja-JP" altLang="en-US" sz="1800">
                <a:solidFill>
                  <a:srgbClr val="695D46"/>
                </a:solidFill>
                <a:latin typeface="Hiragino Kaku Gothic ProN W3" panose="020B0300000000000000" pitchFamily="34" charset="-128"/>
                <a:ea typeface="Hiragino Kaku Gothic ProN W3" panose="020B0300000000000000" pitchFamily="34" charset="-128"/>
              </a:rPr>
              <a:t>座標内のピクセルの</a:t>
            </a:r>
            <a:r>
              <a:rPr lang="en-US" altLang="ja-JP" sz="1800" dirty="0">
                <a:solidFill>
                  <a:srgbClr val="695D46"/>
                </a:solidFill>
                <a:latin typeface="Hiragino Kaku Gothic ProN W3" panose="020B0300000000000000" pitchFamily="34" charset="-128"/>
                <a:ea typeface="Hiragino Kaku Gothic ProN W3" panose="020B0300000000000000" pitchFamily="34" charset="-128"/>
              </a:rPr>
              <a:t>RGB</a:t>
            </a:r>
            <a:r>
              <a:rPr lang="ja-JP" altLang="en-US" sz="1800">
                <a:solidFill>
                  <a:srgbClr val="695D46"/>
                </a:solidFill>
                <a:latin typeface="Hiragino Kaku Gothic ProN W3" panose="020B0300000000000000" pitchFamily="34" charset="-128"/>
                <a:ea typeface="Hiragino Kaku Gothic ProN W3" panose="020B0300000000000000" pitchFamily="34" charset="-128"/>
              </a:rPr>
              <a:t>の平均値を計算</a:t>
            </a: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173344"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システムの概要：学習データについて（出力）</a:t>
            </a:r>
          </a:p>
        </p:txBody>
      </p:sp>
      <p:pic>
        <p:nvPicPr>
          <p:cNvPr id="3" name="図 2">
            <a:extLst>
              <a:ext uri="{FF2B5EF4-FFF2-40B4-BE49-F238E27FC236}">
                <a16:creationId xmlns:a16="http://schemas.microsoft.com/office/drawing/2014/main" id="{86BE7482-04A7-BF5F-C6E6-852F24C2FC04}"/>
              </a:ext>
            </a:extLst>
          </p:cNvPr>
          <p:cNvPicPr>
            <a:picLocks noChangeAspect="1"/>
          </p:cNvPicPr>
          <p:nvPr/>
        </p:nvPicPr>
        <p:blipFill>
          <a:blip r:embed="rId2"/>
          <a:stretch>
            <a:fillRect/>
          </a:stretch>
        </p:blipFill>
        <p:spPr>
          <a:xfrm>
            <a:off x="1960691" y="4034497"/>
            <a:ext cx="1955800" cy="1955800"/>
          </a:xfrm>
          <a:prstGeom prst="rect">
            <a:avLst/>
          </a:prstGeom>
        </p:spPr>
      </p:pic>
      <p:sp>
        <p:nvSpPr>
          <p:cNvPr id="15" name="正方形/長方形 14">
            <a:extLst>
              <a:ext uri="{FF2B5EF4-FFF2-40B4-BE49-F238E27FC236}">
                <a16:creationId xmlns:a16="http://schemas.microsoft.com/office/drawing/2014/main" id="{74915D7E-8641-2D0E-0AE5-BD3891853391}"/>
              </a:ext>
            </a:extLst>
          </p:cNvPr>
          <p:cNvSpPr/>
          <p:nvPr/>
        </p:nvSpPr>
        <p:spPr>
          <a:xfrm>
            <a:off x="8275507" y="4460373"/>
            <a:ext cx="1175079" cy="1169207"/>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6EC713DD-6CA6-31CC-E13B-95A9F8B7E6D1}"/>
              </a:ext>
            </a:extLst>
          </p:cNvPr>
          <p:cNvPicPr>
            <a:picLocks noChangeAspect="1"/>
          </p:cNvPicPr>
          <p:nvPr/>
        </p:nvPicPr>
        <p:blipFill>
          <a:blip r:embed="rId3"/>
          <a:stretch>
            <a:fillRect/>
          </a:stretch>
        </p:blipFill>
        <p:spPr>
          <a:xfrm>
            <a:off x="5118099" y="4034497"/>
            <a:ext cx="1955800" cy="1955800"/>
          </a:xfrm>
          <a:prstGeom prst="rect">
            <a:avLst/>
          </a:prstGeom>
        </p:spPr>
      </p:pic>
      <p:cxnSp>
        <p:nvCxnSpPr>
          <p:cNvPr id="23" name="直線矢印コネクタ 22">
            <a:extLst>
              <a:ext uri="{FF2B5EF4-FFF2-40B4-BE49-F238E27FC236}">
                <a16:creationId xmlns:a16="http://schemas.microsoft.com/office/drawing/2014/main" id="{D1AD610C-4655-59CC-F8EA-A9D249FF3B6B}"/>
              </a:ext>
            </a:extLst>
          </p:cNvPr>
          <p:cNvCxnSpPr/>
          <p:nvPr/>
        </p:nvCxnSpPr>
        <p:spPr>
          <a:xfrm>
            <a:off x="4266817" y="508964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DB557AA-8180-439E-A72E-E29B51C1E7A1}"/>
              </a:ext>
            </a:extLst>
          </p:cNvPr>
          <p:cNvCxnSpPr/>
          <p:nvPr/>
        </p:nvCxnSpPr>
        <p:spPr>
          <a:xfrm>
            <a:off x="7393644" y="504498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315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使用した技術：</a:t>
            </a:r>
            <a:r>
              <a:rPr lang="en-US" altLang="ja-JP" dirty="0"/>
              <a:t>CNN</a:t>
            </a:r>
            <a:r>
              <a:rPr lang="ja-JP" altLang="en-US"/>
              <a:t>（</a:t>
            </a:r>
            <a:r>
              <a:rPr lang="en-US" altLang="ja-JP" dirty="0"/>
              <a:t>Convolutional Neural Network</a:t>
            </a:r>
            <a:r>
              <a:rPr lang="ja-JP" altLang="en-US"/>
              <a:t>）</a:t>
            </a:r>
          </a:p>
        </p:txBody>
      </p:sp>
      <p:sp>
        <p:nvSpPr>
          <p:cNvPr id="2" name="コンテンツ プレースホルダー 2">
            <a:extLst>
              <a:ext uri="{FF2B5EF4-FFF2-40B4-BE49-F238E27FC236}">
                <a16:creationId xmlns:a16="http://schemas.microsoft.com/office/drawing/2014/main" id="{2A8B6722-9453-DAB6-414A-529561B63BDB}"/>
              </a:ext>
            </a:extLst>
          </p:cNvPr>
          <p:cNvSpPr txBox="1">
            <a:spLocks/>
          </p:cNvSpPr>
          <p:nvPr/>
        </p:nvSpPr>
        <p:spPr>
          <a:xfrm>
            <a:off x="728443" y="15845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en" altLang="ja-JP" dirty="0">
                <a:solidFill>
                  <a:srgbClr val="695D46"/>
                </a:solidFill>
                <a:latin typeface="Hiragino Kaku Gothic ProN W3" panose="020B0300000000000000" pitchFamily="34" charset="-128"/>
                <a:ea typeface="Hiragino Kaku Gothic ProN W3" panose="020B0300000000000000" pitchFamily="34" charset="-128"/>
              </a:rPr>
              <a:t>CNN</a:t>
            </a:r>
            <a:r>
              <a:rPr lang="ja-JP" altLang="en-US">
                <a:solidFill>
                  <a:srgbClr val="695D46"/>
                </a:solidFill>
                <a:latin typeface="Hiragino Kaku Gothic ProN W3" panose="020B0300000000000000" pitchFamily="34" charset="-128"/>
                <a:ea typeface="Hiragino Kaku Gothic ProN W3" panose="020B0300000000000000" pitchFamily="34" charset="-128"/>
              </a:rPr>
              <a:t>（</a:t>
            </a:r>
            <a:r>
              <a:rPr lang="en" altLang="ja-JP" dirty="0">
                <a:solidFill>
                  <a:srgbClr val="695D46"/>
                </a:solidFill>
                <a:latin typeface="Hiragino Kaku Gothic ProN W3" panose="020B0300000000000000" pitchFamily="34" charset="-128"/>
                <a:ea typeface="Hiragino Kaku Gothic ProN W3" panose="020B0300000000000000" pitchFamily="34" charset="-128"/>
              </a:rPr>
              <a:t>Convolutional Neural Network</a:t>
            </a:r>
            <a:r>
              <a:rPr lang="ja-JP" altLang="en-US">
                <a:solidFill>
                  <a:srgbClr val="695D46"/>
                </a:solidFill>
                <a:latin typeface="Hiragino Kaku Gothic ProN W3" panose="020B0300000000000000" pitchFamily="34" charset="-128"/>
                <a:ea typeface="Hiragino Kaku Gothic ProN W3" panose="020B0300000000000000" pitchFamily="34" charset="-128"/>
              </a:rPr>
              <a:t>）</a:t>
            </a: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カテゴリ分けや物体認識など、画像処理の分野で高いパフォーマンスを発揮している</a:t>
            </a: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marL="0" indent="0" fontAlgn="base">
              <a:spcBef>
                <a:spcPts val="0"/>
              </a:spcBef>
              <a:spcAft>
                <a:spcPts val="1200"/>
              </a:spcAft>
              <a:buNone/>
            </a:pP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例）</a:t>
            </a:r>
            <a:endParaRPr lang="en-US" altLang="ja-JP"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画像の説明文を自動生成する（</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Google</a:t>
            </a:r>
            <a:r>
              <a:rPr lang="ja-JP" altLang="en-US" sz="2000">
                <a:solidFill>
                  <a:srgbClr val="695D46"/>
                </a:solidFill>
                <a:latin typeface="Hiragino Kaku Gothic ProN W3" panose="020B0300000000000000" pitchFamily="34" charset="-128"/>
                <a:ea typeface="Hiragino Kaku Gothic ProN W3" panose="020B0300000000000000" pitchFamily="34" charset="-128"/>
              </a:rPr>
              <a:t>）</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ドライブレコーダーの動画から道路の欠陥などを検出する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レントゲンから病状を診断する</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ja-JP" altLang="en-US" sz="200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endParaRPr lang="en-US" altLang="ja-JP" sz="1800" dirty="0">
              <a:solidFill>
                <a:srgbClr val="695D46"/>
              </a:solidFill>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68606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機械学習モデルの作成</a:t>
            </a:r>
          </a:p>
        </p:txBody>
      </p:sp>
      <p:sp>
        <p:nvSpPr>
          <p:cNvPr id="2" name="コンテンツ プレースホルダー 2">
            <a:extLst>
              <a:ext uri="{FF2B5EF4-FFF2-40B4-BE49-F238E27FC236}">
                <a16:creationId xmlns:a16="http://schemas.microsoft.com/office/drawing/2014/main" id="{24645129-3E8F-E201-13EC-816286AC9781}"/>
              </a:ext>
            </a:extLst>
          </p:cNvPr>
          <p:cNvSpPr txBox="1">
            <a:spLocks/>
          </p:cNvSpPr>
          <p:nvPr/>
        </p:nvSpPr>
        <p:spPr>
          <a:xfrm>
            <a:off x="728443" y="15845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学習データ</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ja-JP" altLang="en-US" sz="2000">
                <a:solidFill>
                  <a:srgbClr val="695D46"/>
                </a:solidFill>
                <a:latin typeface="Hiragino Kaku Gothic ProN W3" panose="020B0300000000000000" pitchFamily="34" charset="-128"/>
                <a:ea typeface="Hiragino Kaku Gothic ProN W3" panose="020B0300000000000000" pitchFamily="34" charset="-128"/>
              </a:rPr>
              <a:t>スクレイピングした画像データ</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2,400</a:t>
            </a:r>
            <a:r>
              <a:rPr lang="ja-JP" altLang="en-US" sz="2000">
                <a:solidFill>
                  <a:srgbClr val="695D46"/>
                </a:solidFill>
                <a:latin typeface="Hiragino Kaku Gothic ProN W3" panose="020B0300000000000000" pitchFamily="34" charset="-128"/>
                <a:ea typeface="Hiragino Kaku Gothic ProN W3" panose="020B0300000000000000" pitchFamily="34" charset="-128"/>
              </a:rPr>
              <a:t>枚のうち、リップカラーの抽出などのデータ加工が可能だった</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1,099</a:t>
            </a:r>
            <a:r>
              <a:rPr lang="ja-JP" altLang="en-US" sz="2000">
                <a:solidFill>
                  <a:srgbClr val="695D46"/>
                </a:solidFill>
                <a:latin typeface="Hiragino Kaku Gothic ProN W3" panose="020B0300000000000000" pitchFamily="34" charset="-128"/>
                <a:ea typeface="Hiragino Kaku Gothic ProN W3" panose="020B0300000000000000" pitchFamily="34" charset="-128"/>
              </a:rPr>
              <a:t>件</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8</a:t>
            </a:r>
            <a:r>
              <a:rPr lang="ja-JP" altLang="en-US" sz="2000">
                <a:solidFill>
                  <a:srgbClr val="695D46"/>
                </a:solidFill>
                <a:latin typeface="Hiragino Kaku Gothic ProN W3" panose="020B0300000000000000" pitchFamily="34" charset="-128"/>
                <a:ea typeface="Hiragino Kaku Gothic ProN W3" panose="020B0300000000000000" pitchFamily="34" charset="-128"/>
              </a:rPr>
              <a:t>割の〇〇件を教示データ、</a:t>
            </a:r>
            <a:r>
              <a:rPr lang="en-US" altLang="ja-JP" sz="2000" dirty="0">
                <a:solidFill>
                  <a:srgbClr val="695D46"/>
                </a:solidFill>
                <a:latin typeface="Hiragino Kaku Gothic ProN W3" panose="020B0300000000000000" pitchFamily="34" charset="-128"/>
                <a:ea typeface="Hiragino Kaku Gothic ProN W3" panose="020B0300000000000000" pitchFamily="34" charset="-128"/>
              </a:rPr>
              <a:t>2</a:t>
            </a:r>
            <a:r>
              <a:rPr lang="ja-JP" altLang="en-US" sz="2000">
                <a:solidFill>
                  <a:srgbClr val="695D46"/>
                </a:solidFill>
                <a:latin typeface="Hiragino Kaku Gothic ProN W3" panose="020B0300000000000000" pitchFamily="34" charset="-128"/>
                <a:ea typeface="Hiragino Kaku Gothic ProN W3" panose="020B0300000000000000" pitchFamily="34" charset="-128"/>
              </a:rPr>
              <a:t>割の〇〇件をテストデータとした</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2"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fontAlgn="base">
              <a:spcBef>
                <a:spcPts val="0"/>
              </a:spcBef>
              <a:spcAft>
                <a:spcPts val="1200"/>
              </a:spcAft>
              <a:buFont typeface="Arial" panose="020B0604020202020204" pitchFamily="34" charset="0"/>
              <a:buChar char="•"/>
            </a:pPr>
            <a:r>
              <a:rPr lang="ja-JP" altLang="en-US">
                <a:solidFill>
                  <a:srgbClr val="695D46"/>
                </a:solidFill>
                <a:latin typeface="Hiragino Kaku Gothic ProN W3" panose="020B0300000000000000" pitchFamily="34" charset="-128"/>
                <a:ea typeface="Hiragino Kaku Gothic ProN W3" panose="020B0300000000000000" pitchFamily="34" charset="-128"/>
              </a:rPr>
              <a:t>バッチサイズ</a:t>
            </a:r>
            <a:r>
              <a:rPr lang="en-US" altLang="ja-JP" dirty="0">
                <a:solidFill>
                  <a:srgbClr val="695D46"/>
                </a:solidFill>
                <a:latin typeface="Hiragino Kaku Gothic ProN W3" panose="020B0300000000000000" pitchFamily="34" charset="-128"/>
                <a:ea typeface="Hiragino Kaku Gothic ProN W3" panose="020B0300000000000000" pitchFamily="34" charset="-128"/>
              </a:rPr>
              <a:t>32</a:t>
            </a:r>
            <a:r>
              <a:rPr lang="ja-JP" altLang="en-US">
                <a:solidFill>
                  <a:srgbClr val="695D46"/>
                </a:solidFill>
                <a:latin typeface="Hiragino Kaku Gothic ProN W3" panose="020B0300000000000000" pitchFamily="34" charset="-128"/>
                <a:ea typeface="Hiragino Kaku Gothic ProN W3" panose="020B0300000000000000" pitchFamily="34" charset="-128"/>
              </a:rPr>
              <a:t>、エポック数</a:t>
            </a:r>
            <a:r>
              <a:rPr lang="en-US" altLang="ja-JP" dirty="0">
                <a:solidFill>
                  <a:srgbClr val="695D46"/>
                </a:solidFill>
                <a:latin typeface="Hiragino Kaku Gothic ProN W3" panose="020B0300000000000000" pitchFamily="34" charset="-128"/>
                <a:ea typeface="Hiragino Kaku Gothic ProN W3" panose="020B0300000000000000" pitchFamily="34" charset="-128"/>
              </a:rPr>
              <a:t>100</a:t>
            </a:r>
          </a:p>
          <a:p>
            <a:pPr lvl="1" fontAlgn="base">
              <a:spcBef>
                <a:spcPts val="0"/>
              </a:spcBef>
              <a:spcAft>
                <a:spcPts val="1200"/>
              </a:spcAft>
              <a:buFont typeface="Arial" panose="020B0604020202020204" pitchFamily="34" charset="0"/>
              <a:buChar char="•"/>
            </a:pPr>
            <a:endParaRPr lang="en-US" altLang="ja-JP" sz="22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77337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実験と結果：実験内容</a:t>
            </a:r>
          </a:p>
        </p:txBody>
      </p:sp>
    </p:spTree>
    <p:extLst>
      <p:ext uri="{BB962C8B-B14F-4D97-AF65-F5344CB8AC3E}">
        <p14:creationId xmlns:p14="http://schemas.microsoft.com/office/powerpoint/2010/main" val="368463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教師データに使用した</a:t>
            </a:r>
            <a:r>
              <a:rPr lang="en"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から、未学習のメイクアップ画像を</a:t>
            </a:r>
            <a:r>
              <a:rPr lang="en-US" altLang="ja-JP" dirty="0">
                <a:latin typeface="Hiragino Kaku Gothic ProN W3" panose="020B0300000000000000" pitchFamily="34" charset="-128"/>
                <a:ea typeface="Hiragino Kaku Gothic ProN W3" panose="020B0300000000000000" pitchFamily="34" charset="-128"/>
              </a:rPr>
              <a:t>10</a:t>
            </a:r>
            <a:r>
              <a:rPr lang="ja-JP" altLang="en-US">
                <a:latin typeface="Hiragino Kaku Gothic ProN W3" panose="020B0300000000000000" pitchFamily="34" charset="-128"/>
                <a:ea typeface="Hiragino Kaku Gothic ProN W3" panose="020B0300000000000000" pitchFamily="34" charset="-128"/>
              </a:rPr>
              <a:t>件選んだ</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そしてその画像を使用し、作成した機械学習モデルで実際にリップカラーの推定を行った</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結果</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どの画像についても、抽出したリップカラーよりも暗く、くすんだカラーが推定結果となった。画像によっては暗すぎる、くすみすぎている色が推定されることもあった。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しかし色の系統（ピンク系、オレンジ系など）は同じであることが多かった。</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①MAQUIA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pic>
        <p:nvPicPr>
          <p:cNvPr id="3" name="図 2">
            <a:extLst>
              <a:ext uri="{FF2B5EF4-FFF2-40B4-BE49-F238E27FC236}">
                <a16:creationId xmlns:a16="http://schemas.microsoft.com/office/drawing/2014/main" id="{E85BB489-D980-EE2D-5ADB-3B7F32CDE9BF}"/>
              </a:ext>
            </a:extLst>
          </p:cNvPr>
          <p:cNvPicPr>
            <a:picLocks noChangeAspect="1"/>
          </p:cNvPicPr>
          <p:nvPr/>
        </p:nvPicPr>
        <p:blipFill>
          <a:blip r:embed="rId2"/>
          <a:stretch>
            <a:fillRect/>
          </a:stretch>
        </p:blipFill>
        <p:spPr>
          <a:xfrm>
            <a:off x="2061780" y="4873953"/>
            <a:ext cx="786524" cy="786524"/>
          </a:xfrm>
          <a:prstGeom prst="rect">
            <a:avLst/>
          </a:prstGeom>
        </p:spPr>
      </p:pic>
      <p:pic>
        <p:nvPicPr>
          <p:cNvPr id="8" name="図 7">
            <a:extLst>
              <a:ext uri="{FF2B5EF4-FFF2-40B4-BE49-F238E27FC236}">
                <a16:creationId xmlns:a16="http://schemas.microsoft.com/office/drawing/2014/main" id="{E812D0EE-3DD4-DC7C-6AE8-374821E46658}"/>
              </a:ext>
            </a:extLst>
          </p:cNvPr>
          <p:cNvPicPr>
            <a:picLocks noChangeAspect="1"/>
          </p:cNvPicPr>
          <p:nvPr/>
        </p:nvPicPr>
        <p:blipFill>
          <a:blip r:embed="rId3"/>
          <a:stretch>
            <a:fillRect/>
          </a:stretch>
        </p:blipFill>
        <p:spPr>
          <a:xfrm>
            <a:off x="3245507" y="4949715"/>
            <a:ext cx="635000" cy="635000"/>
          </a:xfrm>
          <a:prstGeom prst="rect">
            <a:avLst/>
          </a:prstGeom>
        </p:spPr>
      </p:pic>
      <p:pic>
        <p:nvPicPr>
          <p:cNvPr id="10" name="図 9">
            <a:extLst>
              <a:ext uri="{FF2B5EF4-FFF2-40B4-BE49-F238E27FC236}">
                <a16:creationId xmlns:a16="http://schemas.microsoft.com/office/drawing/2014/main" id="{B774EA16-5904-0D36-C01F-21B2EF135F72}"/>
              </a:ext>
            </a:extLst>
          </p:cNvPr>
          <p:cNvPicPr>
            <a:picLocks noChangeAspect="1"/>
          </p:cNvPicPr>
          <p:nvPr/>
        </p:nvPicPr>
        <p:blipFill>
          <a:blip r:embed="rId4"/>
          <a:stretch>
            <a:fillRect/>
          </a:stretch>
        </p:blipFill>
        <p:spPr>
          <a:xfrm>
            <a:off x="4180928" y="4949715"/>
            <a:ext cx="635000" cy="635000"/>
          </a:xfrm>
          <a:prstGeom prst="rect">
            <a:avLst/>
          </a:prstGeom>
        </p:spPr>
      </p:pic>
      <p:pic>
        <p:nvPicPr>
          <p:cNvPr id="12" name="図 11">
            <a:extLst>
              <a:ext uri="{FF2B5EF4-FFF2-40B4-BE49-F238E27FC236}">
                <a16:creationId xmlns:a16="http://schemas.microsoft.com/office/drawing/2014/main" id="{0FF2BAD7-7778-6939-DD8E-83079CDCBBAC}"/>
              </a:ext>
            </a:extLst>
          </p:cNvPr>
          <p:cNvPicPr>
            <a:picLocks noChangeAspect="1"/>
          </p:cNvPicPr>
          <p:nvPr/>
        </p:nvPicPr>
        <p:blipFill>
          <a:blip r:embed="rId5"/>
          <a:stretch>
            <a:fillRect/>
          </a:stretch>
        </p:blipFill>
        <p:spPr>
          <a:xfrm>
            <a:off x="6465014" y="4235450"/>
            <a:ext cx="977900" cy="977900"/>
          </a:xfrm>
          <a:prstGeom prst="rect">
            <a:avLst/>
          </a:prstGeom>
        </p:spPr>
      </p:pic>
      <p:pic>
        <p:nvPicPr>
          <p:cNvPr id="16" name="図 15">
            <a:extLst>
              <a:ext uri="{FF2B5EF4-FFF2-40B4-BE49-F238E27FC236}">
                <a16:creationId xmlns:a16="http://schemas.microsoft.com/office/drawing/2014/main" id="{83B22EE4-8C15-3D8A-83FE-E3AF7E6112AD}"/>
              </a:ext>
            </a:extLst>
          </p:cNvPr>
          <p:cNvPicPr>
            <a:picLocks noChangeAspect="1"/>
          </p:cNvPicPr>
          <p:nvPr/>
        </p:nvPicPr>
        <p:blipFill>
          <a:blip r:embed="rId6"/>
          <a:stretch>
            <a:fillRect/>
          </a:stretch>
        </p:blipFill>
        <p:spPr>
          <a:xfrm>
            <a:off x="8722985" y="4406900"/>
            <a:ext cx="635000" cy="635000"/>
          </a:xfrm>
          <a:prstGeom prst="rect">
            <a:avLst/>
          </a:prstGeom>
        </p:spPr>
      </p:pic>
      <p:sp>
        <p:nvSpPr>
          <p:cNvPr id="17" name="正方形/長方形 16">
            <a:extLst>
              <a:ext uri="{FF2B5EF4-FFF2-40B4-BE49-F238E27FC236}">
                <a16:creationId xmlns:a16="http://schemas.microsoft.com/office/drawing/2014/main" id="{684028A3-1B82-F3E2-BA0E-959F36CFD4CD}"/>
              </a:ext>
            </a:extLst>
          </p:cNvPr>
          <p:cNvSpPr/>
          <p:nvPr/>
        </p:nvSpPr>
        <p:spPr>
          <a:xfrm>
            <a:off x="7705562" y="4406900"/>
            <a:ext cx="635000" cy="635000"/>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544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en-US" altLang="ja-JP" dirty="0">
                <a:latin typeface="Hiragino Kaku Gothic ProN W3" panose="020B0300000000000000" pitchFamily="34" charset="-128"/>
                <a:ea typeface="Hiragino Kaku Gothic ProN W3" panose="020B0300000000000000" pitchFamily="34" charset="-128"/>
              </a:rPr>
              <a:t>『</a:t>
            </a:r>
            <a:r>
              <a:rPr lang="en-US" altLang="ja-JP" dirty="0" err="1">
                <a:latin typeface="Hiragino Kaku Gothic ProN W3" panose="020B0300000000000000" pitchFamily="34" charset="-128"/>
                <a:ea typeface="Hiragino Kaku Gothic ProN W3" panose="020B0300000000000000" pitchFamily="34" charset="-128"/>
              </a:rPr>
              <a:t>popteen</a:t>
            </a:r>
            <a:r>
              <a:rPr lang="en-US" altLang="ja-JP" dirty="0">
                <a:latin typeface="Hiragino Kaku Gothic ProN W3" panose="020B0300000000000000" pitchFamily="34" charset="-128"/>
                <a:ea typeface="Hiragino Kaku Gothic ProN W3" panose="020B0300000000000000" pitchFamily="34" charset="-128"/>
              </a:rPr>
              <a:t> Media』</a:t>
            </a:r>
            <a:r>
              <a:rPr lang="ja-JP" altLang="en-US">
                <a:latin typeface="Hiragino Kaku Gothic ProN W3" panose="020B0300000000000000" pitchFamily="34" charset="-128"/>
                <a:ea typeface="Hiragino Kaku Gothic ProN W3" panose="020B0300000000000000" pitchFamily="34" charset="-128"/>
              </a:rPr>
              <a:t>というファッション媒体のメイクアップ画像を使用して実験を行った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『MAQUIA』</a:t>
            </a:r>
            <a:r>
              <a:rPr lang="ja-JP" altLang="en-US" sz="2000">
                <a:latin typeface="Hiragino Kaku Gothic ProN W3" panose="020B0300000000000000" pitchFamily="34" charset="-128"/>
                <a:ea typeface="Hiragino Kaku Gothic ProN W3" panose="020B0300000000000000" pitchFamily="34" charset="-128"/>
              </a:rPr>
              <a:t>は</a:t>
            </a:r>
            <a:r>
              <a:rPr lang="en-US" altLang="ja-JP" sz="2000" dirty="0">
                <a:latin typeface="Hiragino Kaku Gothic ProN W3" panose="020B0300000000000000" pitchFamily="34" charset="-128"/>
                <a:ea typeface="Hiragino Kaku Gothic ProN W3" panose="020B0300000000000000" pitchFamily="34" charset="-128"/>
              </a:rPr>
              <a:t>20</a:t>
            </a:r>
            <a:r>
              <a:rPr lang="ja-JP" altLang="en-US" sz="2000">
                <a:latin typeface="Hiragino Kaku Gothic ProN W3" panose="020B0300000000000000" pitchFamily="34" charset="-128"/>
                <a:ea typeface="Hiragino Kaku Gothic ProN W3" panose="020B0300000000000000" pitchFamily="34" charset="-128"/>
              </a:rPr>
              <a:t>代後半</a:t>
            </a:r>
            <a:r>
              <a:rPr lang="en-US" altLang="ja-JP" sz="2000" dirty="0">
                <a:latin typeface="Hiragino Kaku Gothic ProN W3" panose="020B0300000000000000" pitchFamily="34" charset="-128"/>
                <a:ea typeface="Hiragino Kaku Gothic ProN W3" panose="020B0300000000000000" pitchFamily="34" charset="-128"/>
              </a:rPr>
              <a:t>〜30</a:t>
            </a:r>
            <a:r>
              <a:rPr lang="ja-JP" altLang="en-US" sz="2000">
                <a:latin typeface="Hiragino Kaku Gothic ProN W3" panose="020B0300000000000000" pitchFamily="34" charset="-128"/>
                <a:ea typeface="Hiragino Kaku Gothic ProN W3" panose="020B0300000000000000" pitchFamily="34" charset="-128"/>
              </a:rPr>
              <a:t>代をメインターゲットにした媒体であるのに対し、</a:t>
            </a:r>
            <a:r>
              <a:rPr lang="en-US" altLang="ja-JP" sz="2000" dirty="0">
                <a:latin typeface="Hiragino Kaku Gothic ProN W3" panose="020B0300000000000000" pitchFamily="34" charset="-128"/>
                <a:ea typeface="Hiragino Kaku Gothic ProN W3" panose="020B0300000000000000" pitchFamily="34" charset="-128"/>
              </a:rPr>
              <a:t>『</a:t>
            </a:r>
            <a:r>
              <a:rPr lang="en-US" altLang="ja-JP" sz="2000" dirty="0" err="1">
                <a:latin typeface="Hiragino Kaku Gothic ProN W3" panose="020B0300000000000000" pitchFamily="34" charset="-128"/>
                <a:ea typeface="Hiragino Kaku Gothic ProN W3" panose="020B0300000000000000" pitchFamily="34" charset="-128"/>
              </a:rPr>
              <a:t>popteen</a:t>
            </a:r>
            <a:r>
              <a:rPr lang="en-US" altLang="ja-JP" sz="2000" dirty="0">
                <a:latin typeface="Hiragino Kaku Gothic ProN W3" panose="020B0300000000000000" pitchFamily="34" charset="-128"/>
                <a:ea typeface="Hiragino Kaku Gothic ProN W3" panose="020B0300000000000000" pitchFamily="34" charset="-128"/>
              </a:rPr>
              <a:t> Media』</a:t>
            </a:r>
            <a:r>
              <a:rPr lang="ja-JP" altLang="en-US" sz="2000">
                <a:latin typeface="Hiragino Kaku Gothic ProN W3" panose="020B0300000000000000" pitchFamily="34" charset="-128"/>
                <a:ea typeface="Hiragino Kaku Gothic ProN W3" panose="020B0300000000000000" pitchFamily="34" charset="-128"/>
              </a:rPr>
              <a:t>はティーンエイジャーをターゲットとしたメディア </a:t>
            </a:r>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「学習データの画像のモデルと、推定したい顔画像の人物の年齢が離れていた場合、リップカラーの推定が上手くできないのではないか」という仮説を検証するために実験を行った</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実験手順</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en-US" altLang="ja-JP" sz="2000" dirty="0">
                <a:latin typeface="Hiragino Kaku Gothic ProN W3" panose="020B0300000000000000" pitchFamily="34" charset="-128"/>
                <a:ea typeface="Hiragino Kaku Gothic ProN W3" panose="020B0300000000000000" pitchFamily="34" charset="-128"/>
              </a:rPr>
              <a:t>『</a:t>
            </a:r>
            <a:r>
              <a:rPr lang="en-US" altLang="ja-JP" sz="2000" dirty="0" err="1">
                <a:latin typeface="Hiragino Kaku Gothic ProN W3" panose="020B0300000000000000" pitchFamily="34" charset="-128"/>
                <a:ea typeface="Hiragino Kaku Gothic ProN W3" panose="020B0300000000000000" pitchFamily="34" charset="-128"/>
              </a:rPr>
              <a:t>popteen</a:t>
            </a:r>
            <a:r>
              <a:rPr lang="en-US" altLang="ja-JP" sz="2000" dirty="0">
                <a:latin typeface="Hiragino Kaku Gothic ProN W3" panose="020B0300000000000000" pitchFamily="34" charset="-128"/>
                <a:ea typeface="Hiragino Kaku Gothic ProN W3" panose="020B0300000000000000" pitchFamily="34" charset="-128"/>
              </a:rPr>
              <a:t> Media』</a:t>
            </a:r>
            <a:r>
              <a:rPr lang="ja-JP" altLang="en-US" sz="2000">
                <a:latin typeface="Hiragino Kaku Gothic ProN W3" panose="020B0300000000000000" pitchFamily="34" charset="-128"/>
                <a:ea typeface="Hiragino Kaku Gothic ProN W3" panose="020B0300000000000000" pitchFamily="34" charset="-128"/>
              </a:rPr>
              <a:t>からメイクアップ画像を</a:t>
            </a:r>
            <a:r>
              <a:rPr lang="en-US" altLang="ja-JP" sz="2000" dirty="0">
                <a:latin typeface="Hiragino Kaku Gothic ProN W3" panose="020B0300000000000000" pitchFamily="34" charset="-128"/>
                <a:ea typeface="Hiragino Kaku Gothic ProN W3" panose="020B0300000000000000" pitchFamily="34" charset="-128"/>
              </a:rPr>
              <a:t>10</a:t>
            </a:r>
            <a:r>
              <a:rPr lang="ja-JP" altLang="en-US" sz="2000">
                <a:latin typeface="Hiragino Kaku Gothic ProN W3" panose="020B0300000000000000" pitchFamily="34" charset="-128"/>
                <a:ea typeface="Hiragino Kaku Gothic ProN W3" panose="020B0300000000000000" pitchFamily="34" charset="-128"/>
              </a:rPr>
              <a:t>件選び、機械学習モデルでリップカラーの推定を行った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①で行った</a:t>
            </a:r>
            <a:r>
              <a:rPr lang="en-US" altLang="ja-JP" sz="2000" dirty="0">
                <a:latin typeface="Hiragino Kaku Gothic ProN W3" panose="020B0300000000000000" pitchFamily="34" charset="-128"/>
                <a:ea typeface="Hiragino Kaku Gothic ProN W3" panose="020B0300000000000000" pitchFamily="34" charset="-128"/>
              </a:rPr>
              <a:t>MAQUIA</a:t>
            </a:r>
            <a:r>
              <a:rPr lang="ja-JP" altLang="en-US" sz="2000">
                <a:latin typeface="Hiragino Kaku Gothic ProN W3" panose="020B0300000000000000" pitchFamily="34" charset="-128"/>
                <a:ea typeface="Hiragino Kaku Gothic ProN W3" panose="020B0300000000000000" pitchFamily="34" charset="-128"/>
              </a:rPr>
              <a:t>の画像を使用した実験と比較して、どちらの方が元の画像に近いリップカラーが推定できているかを比較した</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リップカラーの比較は、元画像のリップカラーと推定したリップカラーのコサイン類似度を計算することで行った</a:t>
            </a:r>
            <a:endParaRPr lang="en-US" altLang="ja-JP" sz="1800"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12600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実験結果</a:t>
            </a:r>
            <a:endParaRPr lang="en-US" altLang="ja-JP"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386028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あああ</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③</a:t>
            </a: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214627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今後の課題・展望</a:t>
            </a:r>
          </a:p>
        </p:txBody>
      </p:sp>
    </p:spTree>
    <p:extLst>
      <p:ext uri="{BB962C8B-B14F-4D97-AF65-F5344CB8AC3E}">
        <p14:creationId xmlns:p14="http://schemas.microsoft.com/office/powerpoint/2010/main" val="260610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sz="2400">
                <a:latin typeface="Hiragino Kaku Gothic ProN W3" panose="020B0300000000000000" pitchFamily="34" charset="-128"/>
                <a:ea typeface="Hiragino Kaku Gothic ProN W3" panose="020B0300000000000000" pitchFamily="34" charset="-128"/>
              </a:rPr>
              <a:t>研究の目的と背景</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関連システム</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関連研究</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システムの概要</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使用した技術</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実験と結果</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今後の課題・展望</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目次</a:t>
            </a:r>
          </a:p>
        </p:txBody>
      </p:sp>
    </p:spTree>
    <p:extLst>
      <p:ext uri="{BB962C8B-B14F-4D97-AF65-F5344CB8AC3E}">
        <p14:creationId xmlns:p14="http://schemas.microsoft.com/office/powerpoint/2010/main" val="267546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あああ</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215385"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①</a:t>
            </a:r>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spTree>
    <p:extLst>
      <p:ext uri="{BB962C8B-B14F-4D97-AF65-F5344CB8AC3E}">
        <p14:creationId xmlns:p14="http://schemas.microsoft.com/office/powerpoint/2010/main" val="281034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あああ</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01568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②</a:t>
            </a:r>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spTree>
    <p:extLst>
      <p:ext uri="{BB962C8B-B14F-4D97-AF65-F5344CB8AC3E}">
        <p14:creationId xmlns:p14="http://schemas.microsoft.com/office/powerpoint/2010/main" val="824329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あああ</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③</a:t>
            </a:r>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340542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あああ</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93908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④</a:t>
            </a:r>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a:p>
            <a:endParaRPr lang="ja-JP" altLang="en-US"/>
          </a:p>
        </p:txBody>
      </p:sp>
    </p:spTree>
    <p:extLst>
      <p:ext uri="{BB962C8B-B14F-4D97-AF65-F5344CB8AC3E}">
        <p14:creationId xmlns:p14="http://schemas.microsoft.com/office/powerpoint/2010/main" val="2819782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107709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卒業論文との差別化を図るために、修士論文で力を入れたい部分</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機械学習の精度向上</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81566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84854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55257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54327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38687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F6B24F-290A-A6E8-2F2B-EB48AA99DEE9}"/>
              </a:ext>
            </a:extLst>
          </p:cNvPr>
          <p:cNvSpPr/>
          <p:nvPr/>
        </p:nvSpPr>
        <p:spPr>
          <a:xfrm>
            <a:off x="5441795" y="3179004"/>
            <a:ext cx="1271239" cy="69137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6B1522D3-7D81-7ED7-5405-7379EDF9FB39}"/>
              </a:ext>
            </a:extLst>
          </p:cNvPr>
          <p:cNvSpPr/>
          <p:nvPr/>
        </p:nvSpPr>
        <p:spPr>
          <a:xfrm>
            <a:off x="8107037" y="2933678"/>
            <a:ext cx="1873405" cy="117273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8055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5287"/>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316216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機械学習の精度向上</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卒業研究時点では</a:t>
            </a:r>
            <a:r>
              <a:rPr lang="en-US" altLang="ja-JP" sz="2000" dirty="0">
                <a:latin typeface="Hiragino Kaku Gothic ProN W3" panose="020B0300000000000000" pitchFamily="34" charset="-128"/>
                <a:ea typeface="Hiragino Kaku Gothic ProN W3" panose="020B0300000000000000" pitchFamily="34" charset="-128"/>
              </a:rPr>
              <a:t>SVM</a:t>
            </a:r>
            <a:r>
              <a:rPr lang="ja-JP" altLang="en-US" sz="2000">
                <a:latin typeface="Hiragino Kaku Gothic ProN W3" panose="020B0300000000000000" pitchFamily="34" charset="-128"/>
                <a:ea typeface="Hiragino Kaku Gothic ProN W3" panose="020B0300000000000000" pitchFamily="34" charset="-128"/>
              </a:rPr>
              <a:t>（サポートベクター回帰）をアルゴリズムとして採用していたが、ディープラーニングに変更</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課題点</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ディープラーニング自体の理解、機械学習の入力の種類の検討（カラーコード</a:t>
            </a:r>
            <a:r>
              <a:rPr lang="en-US" altLang="ja-JP" sz="2000" dirty="0">
                <a:latin typeface="Hiragino Kaku Gothic ProN W3" panose="020B0300000000000000" pitchFamily="34" charset="-128"/>
                <a:ea typeface="Hiragino Kaku Gothic ProN W3" panose="020B0300000000000000" pitchFamily="34" charset="-128"/>
              </a:rPr>
              <a:t>or</a:t>
            </a:r>
            <a:r>
              <a:rPr lang="ja-JP" altLang="en-US" sz="2000">
                <a:latin typeface="Hiragino Kaku Gothic ProN W3" panose="020B0300000000000000" pitchFamily="34" charset="-128"/>
                <a:ea typeface="Hiragino Kaku Gothic ProN W3" panose="020B0300000000000000" pitchFamily="34" charset="-128"/>
              </a:rPr>
              <a:t>画像）</a:t>
            </a:r>
            <a:endParaRPr lang="en-US" altLang="ja-JP" sz="2000"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被験者実験</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シチュエーション別などによる複数のリップカラーの提示、楽天</a:t>
            </a:r>
            <a:r>
              <a:rPr lang="en-US" altLang="ja-JP" sz="2000" dirty="0">
                <a:latin typeface="Hiragino Kaku Gothic ProN W3" panose="020B0300000000000000" pitchFamily="34" charset="-128"/>
                <a:ea typeface="Hiragino Kaku Gothic ProN W3" panose="020B0300000000000000" pitchFamily="34" charset="-128"/>
              </a:rPr>
              <a:t>API</a:t>
            </a:r>
            <a:r>
              <a:rPr lang="ja-JP" altLang="en-US" sz="2000">
                <a:latin typeface="Hiragino Kaku Gothic ProN W3" panose="020B0300000000000000" pitchFamily="34" charset="-128"/>
                <a:ea typeface="Hiragino Kaku Gothic ProN W3" panose="020B0300000000000000" pitchFamily="34" charset="-128"/>
              </a:rPr>
              <a:t>による商品の提案</a:t>
            </a:r>
            <a:endParaRPr lang="en-US" altLang="ja-JP" sz="2000" dirty="0">
              <a:latin typeface="Hiragino Kaku Gothic ProN W3" panose="020B0300000000000000" pitchFamily="34" charset="-128"/>
              <a:ea typeface="Hiragino Kaku Gothic ProN W3" panose="020B0300000000000000" pitchFamily="34" charset="-128"/>
            </a:endParaRPr>
          </a:p>
          <a:p>
            <a:pPr lvl="1"/>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Tree>
    <p:extLst>
      <p:ext uri="{BB962C8B-B14F-4D97-AF65-F5344CB8AC3E}">
        <p14:creationId xmlns:p14="http://schemas.microsoft.com/office/powerpoint/2010/main" val="172243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研究の目的と背景</a:t>
            </a:r>
          </a:p>
        </p:txBody>
      </p:sp>
    </p:spTree>
    <p:extLst>
      <p:ext uri="{BB962C8B-B14F-4D97-AF65-F5344CB8AC3E}">
        <p14:creationId xmlns:p14="http://schemas.microsoft.com/office/powerpoint/2010/main" val="7442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6599827"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関連システム①　</a:t>
            </a:r>
            <a:r>
              <a:rPr lang="en-US" altLang="ja-JP" dirty="0"/>
              <a:t>JINS BRAIN</a:t>
            </a:r>
            <a:endParaRPr lang="ja-JP" altLang="en-US"/>
          </a:p>
        </p:txBody>
      </p:sp>
      <p:pic>
        <p:nvPicPr>
          <p:cNvPr id="1026" name="Picture 2" descr="「JINS BRAIN」">
            <a:extLst>
              <a:ext uri="{FF2B5EF4-FFF2-40B4-BE49-F238E27FC236}">
                <a16:creationId xmlns:a16="http://schemas.microsoft.com/office/drawing/2014/main" id="{876A5EA2-9FBE-ADC5-4E8B-E7E4BE76A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80" y="1660416"/>
            <a:ext cx="6091565" cy="4057212"/>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2F40507-44B5-DE6D-7788-D0A129F24CCD}"/>
              </a:ext>
            </a:extLst>
          </p:cNvPr>
          <p:cNvSpPr txBox="1"/>
          <p:nvPr/>
        </p:nvSpPr>
        <p:spPr>
          <a:xfrm>
            <a:off x="5055476" y="6000859"/>
            <a:ext cx="6316717" cy="400110"/>
          </a:xfrm>
          <a:prstGeom prst="rect">
            <a:avLst/>
          </a:prstGeom>
          <a:noFill/>
        </p:spPr>
        <p:txBody>
          <a:bodyPr wrap="square">
            <a:spAutoFit/>
          </a:bodyPr>
          <a:lstStyle/>
          <a:p>
            <a:pPr marL="502920" lvl="1" algn="r" fontAlgn="base">
              <a:spcAft>
                <a:spcPts val="1200"/>
              </a:spcAft>
            </a:pPr>
            <a:r>
              <a:rPr lang="ja-JP" altLang="en-US" sz="10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err="1">
                <a:solidFill>
                  <a:srgbClr val="695D46"/>
                </a:solidFill>
                <a:latin typeface="Hiragino Kaku Gothic ProN W3" panose="020B0300000000000000" pitchFamily="34" charset="-128"/>
                <a:ea typeface="Hiragino Kaku Gothic ProN W3" panose="020B0300000000000000" pitchFamily="34" charset="-128"/>
              </a:rPr>
              <a:t>Press『AI</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を駆使したメガネの次世代型ショールーミング店舗 「</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JINS BRAIN Lab.</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エキュート上野店」</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2019</a:t>
            </a:r>
            <a:r>
              <a:rPr lang="ja-JP" altLang="en-US" sz="1000">
                <a:solidFill>
                  <a:srgbClr val="695D46"/>
                </a:solidFill>
                <a:latin typeface="Hiragino Kaku Gothic ProN W3" panose="020B0300000000000000" pitchFamily="34" charset="-128"/>
                <a:ea typeface="Hiragino Kaku Gothic ProN W3" panose="020B0300000000000000" pitchFamily="34" charset="-128"/>
              </a:rPr>
              <a:t>年</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1</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月</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25</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日</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金</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オープン</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hlinkClick r:id="rId3"/>
              </a:rPr>
              <a:t>https://www.atpress.ne.jp/news/175815</a:t>
            </a:r>
            <a:endParaRPr lang="en-US" altLang="ja-JP" sz="1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p:txBody>
      </p:sp>
      <p:sp>
        <p:nvSpPr>
          <p:cNvPr id="4" name="コンテンツ プレースホルダー 2">
            <a:extLst>
              <a:ext uri="{FF2B5EF4-FFF2-40B4-BE49-F238E27FC236}">
                <a16:creationId xmlns:a16="http://schemas.microsoft.com/office/drawing/2014/main" id="{DAB0C320-EDCE-D72F-8296-0EA72B726E91}"/>
              </a:ext>
            </a:extLst>
          </p:cNvPr>
          <p:cNvSpPr txBox="1">
            <a:spLocks/>
          </p:cNvSpPr>
          <p:nvPr/>
        </p:nvSpPr>
        <p:spPr>
          <a:xfrm>
            <a:off x="7168056" y="1584540"/>
            <a:ext cx="4708635"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株式会社</a:t>
            </a:r>
            <a:r>
              <a:rPr lang="en" altLang="ja-JP" dirty="0">
                <a:latin typeface="Hiragino Kaku Gothic ProN W3" panose="020B0300000000000000" pitchFamily="34" charset="-128"/>
                <a:ea typeface="Hiragino Kaku Gothic ProN W3" panose="020B0300000000000000" pitchFamily="34" charset="-128"/>
              </a:rPr>
              <a:t>JINS</a:t>
            </a:r>
            <a:r>
              <a:rPr lang="ja-JP" altLang="en-US">
                <a:latin typeface="Hiragino Kaku Gothic ProN W3" panose="020B0300000000000000" pitchFamily="34" charset="-128"/>
                <a:ea typeface="Hiragino Kaku Gothic ProN W3" panose="020B0300000000000000" pitchFamily="34" charset="-128"/>
              </a:rPr>
              <a:t>ホールディングスが提供するメガネの試着システム </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メガネを試着した状態で、スマホのカメラもしくは店舗に設置されている専用機器で顔写真を撮影すると、</a:t>
            </a:r>
            <a:r>
              <a:rPr lang="en" altLang="ja-JP" dirty="0">
                <a:latin typeface="Hiragino Kaku Gothic ProN W3" panose="020B0300000000000000" pitchFamily="34" charset="-128"/>
                <a:ea typeface="Hiragino Kaku Gothic ProN W3" panose="020B0300000000000000" pitchFamily="34" charset="-128"/>
              </a:rPr>
              <a:t>AI</a:t>
            </a:r>
            <a:r>
              <a:rPr lang="ja-JP" altLang="en-US">
                <a:latin typeface="Hiragino Kaku Gothic ProN W3" panose="020B0300000000000000" pitchFamily="34" charset="-128"/>
                <a:ea typeface="Hiragino Kaku Gothic ProN W3" panose="020B0300000000000000" pitchFamily="34" charset="-128"/>
              </a:rPr>
              <a:t>がそのメガネの「似合い度」を判定するというもの</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店舗在庫の中からメガネを「似合い度順」でレコメンドする機能もある</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本研究は</a:t>
            </a:r>
            <a:r>
              <a:rPr lang="en-US" altLang="ja-JP" dirty="0">
                <a:latin typeface="Hiragino Kaku Gothic ProN W3" panose="020B0300000000000000" pitchFamily="34" charset="-128"/>
                <a:ea typeface="Hiragino Kaku Gothic ProN W3" panose="020B0300000000000000" pitchFamily="34" charset="-128"/>
              </a:rPr>
              <a:t>JINS BRAIN</a:t>
            </a:r>
            <a:r>
              <a:rPr lang="ja-JP" altLang="en-US">
                <a:latin typeface="Hiragino Kaku Gothic ProN W3" panose="020B0300000000000000" pitchFamily="34" charset="-128"/>
                <a:ea typeface="Hiragino Kaku Gothic ProN W3" panose="020B0300000000000000" pitchFamily="34" charset="-128"/>
              </a:rPr>
              <a:t>の「似合っているかどうかを人工知能に判定させる」というところから着想を得ている </a:t>
            </a:r>
          </a:p>
        </p:txBody>
      </p:sp>
    </p:spTree>
    <p:extLst>
      <p:ext uri="{BB962C8B-B14F-4D97-AF65-F5344CB8AC3E}">
        <p14:creationId xmlns:p14="http://schemas.microsoft.com/office/powerpoint/2010/main" val="69489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920639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関連システム②　</a:t>
            </a:r>
            <a:r>
              <a:rPr lang="en-US" altLang="ja-JP" dirty="0"/>
              <a:t>AR</a:t>
            </a:r>
            <a:r>
              <a:rPr lang="ja-JP" altLang="en-US"/>
              <a:t>タッチアップシステム</a:t>
            </a:r>
          </a:p>
        </p:txBody>
      </p:sp>
      <p:sp>
        <p:nvSpPr>
          <p:cNvPr id="2" name="コンテンツ プレースホルダー 2">
            <a:extLst>
              <a:ext uri="{FF2B5EF4-FFF2-40B4-BE49-F238E27FC236}">
                <a16:creationId xmlns:a16="http://schemas.microsoft.com/office/drawing/2014/main" id="{C05379BC-BEA7-6292-0F1D-810173FF1F53}"/>
              </a:ext>
            </a:extLst>
          </p:cNvPr>
          <p:cNvSpPr txBox="1">
            <a:spLocks/>
          </p:cNvSpPr>
          <p:nvPr/>
        </p:nvSpPr>
        <p:spPr>
          <a:xfrm>
            <a:off x="5328745" y="1584540"/>
            <a:ext cx="6439611"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タッチアップ＝化粧品を実際に肌に乗せて試し、発色や似合うかどうかを確かめること。百貨店の化粧品フロアでは接客の一環として行われることもある</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＝拡張現実。カメラなどのデバイスを使用し、現実世界にデジタル情報を重ねて表示する技術</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タッチアップシステム＝スマートフォンや専用デバイスを使用し、自身の顔で化粧品を試した際のイメージ画像を生成することで、実際に化粧品を顔に乗せることなく使用イメージを確認できるシステム</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コロナ禍で非対面、非接触が推奨されたことをきっかけに発展した</a:t>
            </a:r>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使用イメージを確認することはできるが、似合っているかどうかの判定まで踏み込んではいない</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2050" name="Picture 2">
            <a:extLst>
              <a:ext uri="{FF2B5EF4-FFF2-40B4-BE49-F238E27FC236}">
                <a16:creationId xmlns:a16="http://schemas.microsoft.com/office/drawing/2014/main" id="{1A18143A-8C82-C8B7-2698-E3C98B5B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65" y="2505763"/>
            <a:ext cx="3958840" cy="1846474"/>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57670B7-473A-CBB3-D477-6754D317F0A4}"/>
              </a:ext>
            </a:extLst>
          </p:cNvPr>
          <p:cNvSpPr txBox="1"/>
          <p:nvPr/>
        </p:nvSpPr>
        <p:spPr>
          <a:xfrm>
            <a:off x="4046484" y="6152670"/>
            <a:ext cx="7826976" cy="400110"/>
          </a:xfrm>
          <a:prstGeom prst="rect">
            <a:avLst/>
          </a:prstGeom>
          <a:noFill/>
        </p:spPr>
        <p:txBody>
          <a:bodyPr wrap="square">
            <a:spAutoFit/>
          </a:bodyPr>
          <a:lstStyle/>
          <a:p>
            <a:pPr marL="0" indent="0" algn="r">
              <a:spcBef>
                <a:spcPts val="0"/>
              </a:spcBef>
              <a:buNone/>
            </a:pP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出典：</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PR TIMES『</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資生堂、「ワタシプラス カラーシミュレーション」を　</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28</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日（水）リニューアル</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hlinkClick r:id="rId3"/>
              </a:rPr>
              <a:t>https://prtimes.jp/main/html/rd/p/000000900.000005794.html</a:t>
            </a:r>
            <a:endParaRPr lang="en" altLang="ja-JP" sz="1000" dirty="0">
              <a:effectLst/>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9661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肌色はリップカラーが似合うかどうかの判定にどう影響しているかを明らかにするための研究</a:t>
            </a:r>
          </a:p>
          <a:p>
            <a:pPr lvl="1" fontAlgn="base"/>
            <a:r>
              <a:rPr lang="en-US" altLang="ja-JP" sz="2000" dirty="0">
                <a:latin typeface="Hiragino Kaku Gothic ProN W3" panose="020B0300000000000000" pitchFamily="34" charset="-128"/>
                <a:ea typeface="Hiragino Kaku Gothic ProN W3" panose="020B0300000000000000" pitchFamily="34" charset="-128"/>
              </a:rPr>
              <a:t>1</a:t>
            </a:r>
            <a:r>
              <a:rPr lang="ja-JP" altLang="en-US" sz="2000">
                <a:latin typeface="Hiragino Kaku Gothic ProN W3" panose="020B0300000000000000" pitchFamily="34" charset="-128"/>
                <a:ea typeface="Hiragino Kaku Gothic ProN W3" panose="020B0300000000000000" pitchFamily="34" charset="-128"/>
              </a:rPr>
              <a:t>人の女性の顔をベースとして、肌色</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色</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リップカラー</a:t>
            </a:r>
            <a:r>
              <a:rPr lang="en-US" altLang="ja-JP" sz="2000" dirty="0">
                <a:latin typeface="Hiragino Kaku Gothic ProN W3" panose="020B0300000000000000" pitchFamily="34" charset="-128"/>
                <a:ea typeface="Hiragino Kaku Gothic ProN W3" panose="020B0300000000000000" pitchFamily="34" charset="-128"/>
              </a:rPr>
              <a:t>17</a:t>
            </a:r>
            <a:r>
              <a:rPr lang="ja-JP" altLang="en-US" sz="2000">
                <a:latin typeface="Hiragino Kaku Gothic ProN W3" panose="020B0300000000000000" pitchFamily="34" charset="-128"/>
                <a:ea typeface="Hiragino Kaku Gothic ProN W3" panose="020B0300000000000000" pitchFamily="34" charset="-128"/>
              </a:rPr>
              <a:t>色の合計</a:t>
            </a:r>
            <a:r>
              <a:rPr lang="en-US" altLang="ja-JP" sz="2000" dirty="0">
                <a:latin typeface="Hiragino Kaku Gothic ProN W3" panose="020B0300000000000000" pitchFamily="34" charset="-128"/>
                <a:ea typeface="Hiragino Kaku Gothic ProN W3" panose="020B0300000000000000" pitchFamily="34" charset="-128"/>
              </a:rPr>
              <a:t>85</a:t>
            </a:r>
            <a:r>
              <a:rPr lang="ja-JP" altLang="en-US" sz="2000">
                <a:latin typeface="Hiragino Kaku Gothic ProN W3" panose="020B0300000000000000" pitchFamily="34" charset="-128"/>
                <a:ea typeface="Hiragino Kaku Gothic ProN W3" panose="020B0300000000000000" pitchFamily="34" charset="-128"/>
              </a:rPr>
              <a:t>種類の顔写真を作成</a:t>
            </a:r>
          </a:p>
          <a:p>
            <a:pPr lvl="1" fontAlgn="base"/>
            <a:r>
              <a:rPr lang="ja-JP" altLang="en-US" sz="2000">
                <a:latin typeface="Hiragino Kaku Gothic ProN W3" panose="020B0300000000000000" pitchFamily="34" charset="-128"/>
                <a:ea typeface="Hiragino Kaku Gothic ProN W3" panose="020B0300000000000000" pitchFamily="34" charset="-128"/>
              </a:rPr>
              <a:t>それらを被験者に見せて、リップカラーが似合っているかどうかのアンケート調査を実施</a:t>
            </a:r>
          </a:p>
          <a:p>
            <a:pPr lvl="1" fontAlgn="base"/>
            <a:r>
              <a:rPr lang="ja-JP" altLang="en-US" sz="2000">
                <a:latin typeface="Hiragino Kaku Gothic ProN W3" panose="020B0300000000000000" pitchFamily="34" charset="-128"/>
                <a:ea typeface="Hiragino Kaku Gothic ProN W3" panose="020B0300000000000000" pitchFamily="34" charset="-128"/>
              </a:rPr>
              <a:t>得られた結果を色彩調和論の観点から分析し、肌色と似合うリップカラーの関係性を明らかにしようとした</a:t>
            </a:r>
          </a:p>
          <a:p>
            <a:pPr lvl="1" fontAlgn="base"/>
            <a:r>
              <a:rPr lang="ja-JP" altLang="en-US" sz="2000">
                <a:latin typeface="Hiragino Kaku Gothic ProN W3" panose="020B0300000000000000" pitchFamily="34" charset="-128"/>
                <a:ea typeface="Hiragino Kaku Gothic ProN W3" panose="020B0300000000000000" pitchFamily="34" charset="-128"/>
              </a:rPr>
              <a:t>実験の結果</a:t>
            </a:r>
          </a:p>
          <a:p>
            <a:pPr lvl="2" fontAlgn="base"/>
            <a:r>
              <a:rPr lang="ja-JP" altLang="en-US" sz="2000">
                <a:latin typeface="Hiragino Kaku Gothic ProN W3" panose="020B0300000000000000" pitchFamily="34" charset="-128"/>
                <a:ea typeface="Hiragino Kaku Gothic ProN W3" panose="020B0300000000000000" pitchFamily="34" charset="-128"/>
              </a:rPr>
              <a:t>肌色と似合うリップカラーにはある程度の関係性がある（リップカラーと肌色の明度差、色相差、彩度差の順で影響）</a:t>
            </a:r>
          </a:p>
          <a:p>
            <a:pPr fontAlgn="base"/>
            <a:r>
              <a:rPr lang="ja-JP" altLang="en-US">
                <a:latin typeface="Hiragino Kaku Gothic ProN W3" panose="020B0300000000000000" pitchFamily="34" charset="-128"/>
                <a:ea typeface="Hiragino Kaku Gothic ProN W3" panose="020B0300000000000000" pitchFamily="34" charset="-128"/>
              </a:rPr>
              <a:t>本研究では、肌色とリップカラーの関係性だけでなく、顔周辺の総合的な印象（髪色、瞳の色、顔のパーツの形や大きさ）から似合うリップカラーを推定することを目指し、顔写真から似合うリップカラーを推定するシステムを開発した</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平山 賢哉</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山本 美恵子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山崎 和広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木村 知史</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肌色と似合うリップカラーの色彩調和に関する研究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endParaRPr lang="ja-JP" altLang="en-US" sz="1400">
              <a:effectLst/>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日本化粧品技術者会誌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32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巻</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号</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1998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P.170-177</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関連研究① </a:t>
            </a:r>
            <a:r>
              <a:rPr lang="en-US" altLang="ja-JP" sz="3000" dirty="0"/>
              <a:t>『</a:t>
            </a:r>
            <a:r>
              <a:rPr lang="ja-JP" altLang="en-US" sz="3000"/>
              <a:t>肌色と似合うリップカラーの色彩調和に関する研究</a:t>
            </a:r>
            <a:r>
              <a:rPr lang="en-US" altLang="ja-JP" sz="3000" dirty="0"/>
              <a:t>』</a:t>
            </a:r>
            <a:endParaRPr lang="ja-JP" altLang="en-US" sz="3000"/>
          </a:p>
        </p:txBody>
      </p:sp>
    </p:spTree>
    <p:extLst>
      <p:ext uri="{BB962C8B-B14F-4D97-AF65-F5344CB8AC3E}">
        <p14:creationId xmlns:p14="http://schemas.microsoft.com/office/powerpoint/2010/main" val="370840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顔の形状特徴とヘアスタイルの関係を機械学習モデルに学習させることにより、システム利用者の顔に最も似合うヘアスタイルを提案</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参考にした点</a:t>
            </a:r>
            <a:r>
              <a:rPr lang="en-US" altLang="ja-JP" dirty="0">
                <a:latin typeface="Hiragino Kaku Gothic ProN W3" panose="020B0300000000000000" pitchFamily="34" charset="-128"/>
                <a:ea typeface="Hiragino Kaku Gothic ProN W3" panose="020B0300000000000000" pitchFamily="34" charset="-128"/>
              </a:rPr>
              <a:t>→</a:t>
            </a:r>
            <a:r>
              <a:rPr lang="ja-JP" altLang="en-US">
                <a:latin typeface="Hiragino Kaku Gothic ProN W3" panose="020B0300000000000000" pitchFamily="34" charset="-128"/>
                <a:ea typeface="Hiragino Kaku Gothic ProN W3" panose="020B0300000000000000" pitchFamily="34" charset="-128"/>
              </a:rPr>
              <a:t>「似合う」の定義</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ヘアスタイルの成功例の定義＝ヘアカタログに載っているようなプロのヘアスタイリストが提案する髪型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機械学習の教師データとして、ヘアカタログの写真を使用</a:t>
            </a:r>
          </a:p>
          <a:p>
            <a:pPr fontAlgn="base"/>
            <a:r>
              <a:rPr lang="ja-JP" altLang="en-US">
                <a:latin typeface="Hiragino Kaku Gothic ProN W3" panose="020B0300000000000000" pitchFamily="34" charset="-128"/>
                <a:ea typeface="Hiragino Kaku Gothic ProN W3" panose="020B0300000000000000" pitchFamily="34" charset="-128"/>
              </a:rPr>
              <a:t>本研究ではこれを参考にし、美容情報サイトに載っているプロのメイクアップアーティストが行ったメイクアップを成功例と見なし、機械学習の教師データとした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リップカラーが似合っていない例は学習させていない</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渡辺 眞子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YANG Wei, MAO </a:t>
            </a:r>
            <a:r>
              <a:rPr lang="en" altLang="ja-JP" sz="1400" u="none" strike="noStrike" dirty="0" err="1">
                <a:solidFill>
                  <a:srgbClr val="666666"/>
                </a:solidFill>
                <a:effectLst/>
                <a:latin typeface="Hiragino Kaku Gothic ProN W3" panose="020B0300000000000000" pitchFamily="34" charset="-128"/>
                <a:ea typeface="Hiragino Kaku Gothic ProN W3" panose="020B0300000000000000" pitchFamily="34" charset="-128"/>
              </a:rPr>
              <a:t>Xiaoyang</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豊浦正広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例に基づくヘアスタイルアドバイザ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芸術科学会論文誌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2010</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P.195-204</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a:t>
            </a:r>
            <a:r>
              <a:rPr lang="en-US" altLang="ja-JP" sz="3000" dirty="0"/>
              <a:t>②</a:t>
            </a:r>
            <a:r>
              <a:rPr lang="ja-JP" altLang="en-US" sz="3000"/>
              <a:t> </a:t>
            </a:r>
            <a:r>
              <a:rPr lang="en-US" altLang="ja-JP" sz="3000" dirty="0"/>
              <a:t>『</a:t>
            </a:r>
            <a:r>
              <a:rPr lang="ja-JP" altLang="en-US" sz="3000"/>
              <a:t>例に基づくヘアスタイルアドバイザ</a:t>
            </a:r>
            <a:r>
              <a:rPr lang="en-US" altLang="ja-JP" sz="3000" dirty="0"/>
              <a:t>』</a:t>
            </a:r>
            <a:endParaRPr lang="ja-JP" altLang="en-US" sz="3000"/>
          </a:p>
        </p:txBody>
      </p:sp>
    </p:spTree>
    <p:extLst>
      <p:ext uri="{BB962C8B-B14F-4D97-AF65-F5344CB8AC3E}">
        <p14:creationId xmlns:p14="http://schemas.microsoft.com/office/powerpoint/2010/main" val="427022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348060"/>
            <a:ext cx="11039913" cy="68659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研究の目的：機械学習を使って、ユーザーに似合うリップカラーを推定、提示する</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p>
          <a:p>
            <a:endParaRPr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1976174"/>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1976174"/>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1976174"/>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399977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2703791"/>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2694498"/>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3538098"/>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図 12">
            <a:extLst>
              <a:ext uri="{FF2B5EF4-FFF2-40B4-BE49-F238E27FC236}">
                <a16:creationId xmlns:a16="http://schemas.microsoft.com/office/drawing/2014/main" id="{D1B4C338-9EB2-BCC7-D87E-CEDB19ACF15E}"/>
              </a:ext>
            </a:extLst>
          </p:cNvPr>
          <p:cNvPicPr>
            <a:picLocks noChangeAspect="1"/>
          </p:cNvPicPr>
          <p:nvPr/>
        </p:nvPicPr>
        <p:blipFill rotWithShape="1">
          <a:blip r:embed="rId2"/>
          <a:srcRect t="15706" b="9732"/>
          <a:stretch/>
        </p:blipFill>
        <p:spPr>
          <a:xfrm>
            <a:off x="1066483" y="1976174"/>
            <a:ext cx="832836" cy="1455234"/>
          </a:xfrm>
          <a:prstGeom prst="rect">
            <a:avLst/>
          </a:prstGeom>
        </p:spPr>
      </p:pic>
      <p:sp>
        <p:nvSpPr>
          <p:cNvPr id="15" name="テキスト ボックス 14">
            <a:extLst>
              <a:ext uri="{FF2B5EF4-FFF2-40B4-BE49-F238E27FC236}">
                <a16:creationId xmlns:a16="http://schemas.microsoft.com/office/drawing/2014/main" id="{DC9C57B9-AC76-95E1-9C8D-FEA60F12F168}"/>
              </a:ext>
            </a:extLst>
          </p:cNvPr>
          <p:cNvSpPr txBox="1"/>
          <p:nvPr/>
        </p:nvSpPr>
        <p:spPr>
          <a:xfrm>
            <a:off x="10240740" y="2692744"/>
            <a:ext cx="1051034" cy="738664"/>
          </a:xfrm>
          <a:prstGeom prst="rect">
            <a:avLst/>
          </a:prstGeom>
          <a:noFill/>
        </p:spPr>
        <p:txBody>
          <a:bodyPr wrap="square" rtlCol="0">
            <a:spAutoFit/>
          </a:bodyPr>
          <a:lstStyle/>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R : 243</a:t>
            </a:r>
          </a:p>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G : 132</a:t>
            </a:r>
          </a:p>
          <a:p>
            <a:r>
              <a:rPr kumimoji="1" lang="en-US" altLang="ja-JP" sz="1400" dirty="0">
                <a:solidFill>
                  <a:schemeClr val="tx2"/>
                </a:solidFill>
                <a:latin typeface="Hiragino Kaku Gothic ProN W3" panose="020B0300000000000000" pitchFamily="34" charset="-128"/>
                <a:ea typeface="Hiragino Kaku Gothic ProN W3" panose="020B0300000000000000" pitchFamily="34" charset="-128"/>
              </a:rPr>
              <a:t>B : 128</a:t>
            </a:r>
            <a:endParaRPr kumimoji="1" lang="ja-JP" altLang="en-US" sz="1400">
              <a:solidFill>
                <a:schemeClr val="tx2"/>
              </a:solidFill>
              <a:latin typeface="Hiragino Kaku Gothic ProN W3" panose="020B0300000000000000" pitchFamily="34" charset="-128"/>
              <a:ea typeface="Hiragino Kaku Gothic ProN W3" panose="020B0300000000000000" pitchFamily="34" charset="-128"/>
            </a:endParaRPr>
          </a:p>
        </p:txBody>
      </p:sp>
      <p:pic>
        <p:nvPicPr>
          <p:cNvPr id="16" name="図 15">
            <a:extLst>
              <a:ext uri="{FF2B5EF4-FFF2-40B4-BE49-F238E27FC236}">
                <a16:creationId xmlns:a16="http://schemas.microsoft.com/office/drawing/2014/main" id="{B278FE40-EDCC-1D2F-C945-FC6833F51B12}"/>
              </a:ext>
            </a:extLst>
          </p:cNvPr>
          <p:cNvPicPr>
            <a:picLocks noChangeAspect="1"/>
          </p:cNvPicPr>
          <p:nvPr/>
        </p:nvPicPr>
        <p:blipFill>
          <a:blip r:embed="rId3"/>
          <a:stretch>
            <a:fillRect/>
          </a:stretch>
        </p:blipFill>
        <p:spPr>
          <a:xfrm>
            <a:off x="5119126" y="5582715"/>
            <a:ext cx="1095476" cy="1095476"/>
          </a:xfrm>
          <a:prstGeom prst="rect">
            <a:avLst/>
          </a:prstGeom>
        </p:spPr>
      </p:pic>
      <p:sp>
        <p:nvSpPr>
          <p:cNvPr id="17" name="正方形/長方形 16">
            <a:extLst>
              <a:ext uri="{FF2B5EF4-FFF2-40B4-BE49-F238E27FC236}">
                <a16:creationId xmlns:a16="http://schemas.microsoft.com/office/drawing/2014/main" id="{635E616B-1BEC-31B7-7261-D92B731CC4B8}"/>
              </a:ext>
            </a:extLst>
          </p:cNvPr>
          <p:cNvSpPr/>
          <p:nvPr/>
        </p:nvSpPr>
        <p:spPr>
          <a:xfrm>
            <a:off x="6367088" y="5792589"/>
            <a:ext cx="704193" cy="675728"/>
          </a:xfrm>
          <a:prstGeom prst="rect">
            <a:avLst/>
          </a:prstGeom>
          <a:solidFill>
            <a:srgbClr val="E688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531592A-6DC6-E7B3-2D48-1DDE04FD3347}"/>
              </a:ext>
            </a:extLst>
          </p:cNvPr>
          <p:cNvSpPr/>
          <p:nvPr/>
        </p:nvSpPr>
        <p:spPr>
          <a:xfrm>
            <a:off x="10318249" y="2058934"/>
            <a:ext cx="541282" cy="546467"/>
          </a:xfrm>
          <a:prstGeom prst="rect">
            <a:avLst/>
          </a:prstGeom>
          <a:solidFill>
            <a:srgbClr val="F384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85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本研究では、「リップメイクの正解＝プロのメイクアップアーティストが施したメイク」と定義し、機械学習の教師データとして使用</a:t>
            </a:r>
            <a:endParaRPr lang="en"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 ONLINE』</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という、美容雑誌</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の公式</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Web</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サイトからメイクアップ後の顔画像</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2,400</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枚をスクレイピング</a:t>
            </a: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marL="502920" lvl="1" indent="0" algn="r" fontAlgn="base">
              <a:spcBef>
                <a:spcPts val="0"/>
              </a:spcBef>
              <a:spcAft>
                <a:spcPts val="1200"/>
              </a:spcAft>
              <a:buNone/>
            </a:pPr>
            <a:r>
              <a:rPr lang="ja-JP" altLang="en-US" sz="14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引用元：集英社</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 『MAQUIA </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ONLINE』https</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maquia.hpplus.jp</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/makeup/</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850219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a:t>
            </a:r>
          </a:p>
        </p:txBody>
      </p:sp>
      <p:pic>
        <p:nvPicPr>
          <p:cNvPr id="3" name="図 2">
            <a:extLst>
              <a:ext uri="{FF2B5EF4-FFF2-40B4-BE49-F238E27FC236}">
                <a16:creationId xmlns:a16="http://schemas.microsoft.com/office/drawing/2014/main" id="{0ABD5F24-D64A-6F81-6406-1E35CC157588}"/>
              </a:ext>
            </a:extLst>
          </p:cNvPr>
          <p:cNvPicPr>
            <a:picLocks noChangeAspect="1"/>
          </p:cNvPicPr>
          <p:nvPr/>
        </p:nvPicPr>
        <p:blipFill>
          <a:blip r:embed="rId2"/>
          <a:stretch>
            <a:fillRect/>
          </a:stretch>
        </p:blipFill>
        <p:spPr>
          <a:xfrm>
            <a:off x="3017263" y="2942897"/>
            <a:ext cx="2404939" cy="3141936"/>
          </a:xfrm>
          <a:prstGeom prst="rect">
            <a:avLst/>
          </a:prstGeom>
        </p:spPr>
      </p:pic>
      <p:pic>
        <p:nvPicPr>
          <p:cNvPr id="8" name="図 7">
            <a:extLst>
              <a:ext uri="{FF2B5EF4-FFF2-40B4-BE49-F238E27FC236}">
                <a16:creationId xmlns:a16="http://schemas.microsoft.com/office/drawing/2014/main" id="{C5666779-5F91-3D7B-7131-039C89CC1730}"/>
              </a:ext>
            </a:extLst>
          </p:cNvPr>
          <p:cNvPicPr>
            <a:picLocks noChangeAspect="1"/>
          </p:cNvPicPr>
          <p:nvPr/>
        </p:nvPicPr>
        <p:blipFill>
          <a:blip r:embed="rId3"/>
          <a:stretch>
            <a:fillRect/>
          </a:stretch>
        </p:blipFill>
        <p:spPr>
          <a:xfrm>
            <a:off x="6096000" y="2942897"/>
            <a:ext cx="2404939" cy="3141936"/>
          </a:xfrm>
          <a:prstGeom prst="rect">
            <a:avLst/>
          </a:prstGeom>
        </p:spPr>
      </p:pic>
    </p:spTree>
    <p:extLst>
      <p:ext uri="{BB962C8B-B14F-4D97-AF65-F5344CB8AC3E}">
        <p14:creationId xmlns:p14="http://schemas.microsoft.com/office/powerpoint/2010/main" val="1382549501"/>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{ACC4A286-30E4-7949-9B3C-10491F263C2D}tf10001124</Template>
  <TotalTime>11067</TotalTime>
  <Words>1792</Words>
  <Application>Microsoft Macintosh PowerPoint</Application>
  <PresentationFormat>ワイド画面</PresentationFormat>
  <Paragraphs>162</Paragraphs>
  <Slides>25</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Hiragino Kaku Gothic ProN W3</vt:lpstr>
      <vt:lpstr>Arial</vt:lpstr>
      <vt:lpstr>Corbel</vt:lpstr>
      <vt:lpstr>Wingdings 2</vt:lpstr>
      <vt:lpstr>フレーム</vt:lpstr>
      <vt:lpstr>機械学習を用いた 似合うリップカラーに 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由佳</dc:creator>
  <cp:lastModifiedBy>廣瀬 由佳</cp:lastModifiedBy>
  <cp:revision>25</cp:revision>
  <dcterms:created xsi:type="dcterms:W3CDTF">2022-08-07T13:09:30Z</dcterms:created>
  <dcterms:modified xsi:type="dcterms:W3CDTF">2024-01-31T13:07:38Z</dcterms:modified>
</cp:coreProperties>
</file>