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2" r:id="rId4"/>
  </p:sldMasterIdLst>
  <p:notesMasterIdLst>
    <p:notesMasterId r:id="rId18"/>
  </p:notesMasterIdLst>
  <p:sldIdLst>
    <p:sldId id="258" r:id="rId5"/>
    <p:sldId id="259" r:id="rId6"/>
    <p:sldId id="256" r:id="rId7"/>
    <p:sldId id="257" r:id="rId8"/>
    <p:sldId id="260" r:id="rId9"/>
    <p:sldId id="261" r:id="rId10"/>
    <p:sldId id="266" r:id="rId11"/>
    <p:sldId id="268" r:id="rId12"/>
    <p:sldId id="267" r:id="rId13"/>
    <p:sldId id="269" r:id="rId14"/>
    <p:sldId id="270" r:id="rId15"/>
    <p:sldId id="272" r:id="rId16"/>
    <p:sldId id="273" r:id="rId17"/>
    <p:sldId id="274"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distiro Wahyu" initials="Y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0" Type="http://schemas.openxmlformats.org/officeDocument/2006/relationships/commentAuthors" Target="commentAuthors.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FE2A9668-BF17-40AE-B6FF-EEE7675A7F1E}"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FE2A9668-BF17-40AE-B6FF-EEE7675A7F1E}"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FE2A9668-BF17-40AE-B6FF-EEE7675A7F1E}"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23" y="2925061"/>
            <a:ext cx="11693355" cy="1259708"/>
          </a:xfrm>
          <a:solidFill>
            <a:srgbClr val="B9975B"/>
          </a:solidFill>
        </p:spPr>
        <p:txBody>
          <a:bodyPr anchor="t"/>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1828800" y="4436879"/>
            <a:ext cx="8534400" cy="838644"/>
          </a:xfrm>
        </p:spPr>
        <p:txBody>
          <a:bodyPr/>
          <a:lstStyle>
            <a:lvl1pPr marL="0" indent="0" algn="ctr">
              <a:buNone/>
              <a:defRPr>
                <a:solidFill>
                  <a:schemeClr val="tx1">
                    <a:tint val="75000"/>
                  </a:schemeClr>
                </a:solidFill>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0975" indent="0" algn="ctr">
              <a:buNone/>
              <a:defRPr>
                <a:solidFill>
                  <a:schemeClr val="tx1">
                    <a:tint val="75000"/>
                  </a:schemeClr>
                </a:solidFill>
              </a:defRPr>
            </a:lvl6pPr>
            <a:lvl7pPr marL="3265170" indent="0" algn="ctr">
              <a:buNone/>
              <a:defRPr>
                <a:solidFill>
                  <a:schemeClr val="tx1">
                    <a:tint val="75000"/>
                  </a:schemeClr>
                </a:solidFill>
              </a:defRPr>
            </a:lvl7pPr>
            <a:lvl8pPr marL="3809365" indent="0" algn="ctr">
              <a:buNone/>
              <a:defRPr>
                <a:solidFill>
                  <a:schemeClr val="tx1">
                    <a:tint val="75000"/>
                  </a:schemeClr>
                </a:solidFill>
              </a:defRPr>
            </a:lvl8pPr>
            <a:lvl9pPr marL="4353560" indent="0" algn="ctr">
              <a:buNone/>
              <a:defRPr>
                <a:solidFill>
                  <a:schemeClr val="tx1">
                    <a:tint val="75000"/>
                  </a:schemeClr>
                </a:solidFill>
              </a:defRPr>
            </a:lvl9pPr>
          </a:lstStyle>
          <a:p>
            <a:r>
              <a:rPr lang="en-US"/>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FB2175-B67D-4091-8A0D-4AD0C6E4C33F}" type="slidenum">
              <a:rPr lang="en-US" smtClean="0"/>
            </a:fld>
            <a:endParaRPr lang="en-US"/>
          </a:p>
        </p:txBody>
      </p:sp>
      <p:pic>
        <p:nvPicPr>
          <p:cNvPr id="7" name="Picture 6" descr="logo Arya Noble - New.png"/>
          <p:cNvPicPr>
            <a:picLocks noChangeAspect="1"/>
          </p:cNvPicPr>
          <p:nvPr userDrawn="1"/>
        </p:nvPicPr>
        <p:blipFill>
          <a:blip r:embed="rId2" cstate="print"/>
          <a:stretch>
            <a:fillRect/>
          </a:stretch>
        </p:blipFill>
        <p:spPr>
          <a:xfrm>
            <a:off x="336860" y="333373"/>
            <a:ext cx="3383495" cy="1903331"/>
          </a:xfrm>
          <a:prstGeom prst="rect">
            <a:avLst/>
          </a:prstGeom>
        </p:spPr>
      </p:pic>
      <p:sp>
        <p:nvSpPr>
          <p:cNvPr id="9" name="Date Placeholder 6"/>
          <p:cNvSpPr>
            <a:spLocks noGrp="1"/>
          </p:cNvSpPr>
          <p:nvPr>
            <p:ph type="dt" sz="half" idx="10"/>
          </p:nvPr>
        </p:nvSpPr>
        <p:spPr>
          <a:xfrm>
            <a:off x="192881" y="6356350"/>
            <a:ext cx="2844800" cy="365125"/>
          </a:xfrm>
          <a:prstGeom prst="rect">
            <a:avLst/>
          </a:prstGeom>
        </p:spPr>
        <p:txBody>
          <a:bodyPr/>
          <a:lstStyle/>
          <a:p>
            <a:fld id="{D81D231C-EC62-44CC-8722-52156E9A8A20}" type="datetimeFigureOut">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showMasterSp="0">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133525" y="2704414"/>
            <a:ext cx="7924056" cy="1447225"/>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a:endParaRPr>
          </a:p>
        </p:txBody>
      </p:sp>
      <p:sp>
        <p:nvSpPr>
          <p:cNvPr id="41" name="PlaceHolder 2"/>
          <p:cNvSpPr>
            <a:spLocks noGrp="1"/>
          </p:cNvSpPr>
          <p:nvPr>
            <p:ph type="subTitle"/>
          </p:nvPr>
        </p:nvSpPr>
        <p:spPr>
          <a:xfrm>
            <a:off x="609321" y="1604509"/>
            <a:ext cx="10972103" cy="3977079"/>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FE2A9668-BF17-40AE-B6FF-EEE7675A7F1E}"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E2A9668-BF17-40AE-B6FF-EEE7675A7F1E}"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FE2A9668-BF17-40AE-B6FF-EEE7675A7F1E}"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FE2A9668-BF17-40AE-B6FF-EEE7675A7F1E}"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FE2A9668-BF17-40AE-B6FF-EEE7675A7F1E}"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A9668-BF17-40AE-B6FF-EEE7675A7F1E}"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2A9668-BF17-40AE-B6FF-EEE7675A7F1E}"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E2A9668-BF17-40AE-B6FF-EEE7675A7F1E}"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E858B2A-3755-4BD9-A540-BDDFC3B0DFEA}" type="slidenum">
              <a:rPr lang="en-ID" smtClean="0"/>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2.jpeg"/><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A9668-BF17-40AE-B6FF-EEE7675A7F1E}"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58B2A-3755-4BD9-A540-BDDFC3B0DFEA}"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9323" y="274638"/>
            <a:ext cx="11693355" cy="719833"/>
          </a:xfrm>
          <a:prstGeom prst="rect">
            <a:avLst/>
          </a:prstGeom>
          <a:solidFill>
            <a:srgbClr val="B9975B"/>
          </a:solidFill>
        </p:spPr>
        <p:txBody>
          <a:bodyPr vert="horz" lIns="36000" tIns="0" rIns="36000" bIns="36000" rtlCol="0" anchor="t">
            <a:noAutofit/>
          </a:bodyPr>
          <a:lstStyle/>
          <a:p>
            <a:r>
              <a:rPr lang="en-US"/>
              <a:t>Click to edit Master title style</a:t>
            </a:r>
            <a:endParaRPr lang="en-US"/>
          </a:p>
        </p:txBody>
      </p:sp>
      <p:sp>
        <p:nvSpPr>
          <p:cNvPr id="3" name="Text Placeholder 2"/>
          <p:cNvSpPr>
            <a:spLocks noGrp="1"/>
          </p:cNvSpPr>
          <p:nvPr>
            <p:ph type="body" idx="1"/>
          </p:nvPr>
        </p:nvSpPr>
        <p:spPr>
          <a:xfrm>
            <a:off x="264870" y="1269261"/>
            <a:ext cx="11662259" cy="4856903"/>
          </a:xfrm>
          <a:prstGeom prst="rect">
            <a:avLst/>
          </a:prstGeom>
        </p:spPr>
        <p:txBody>
          <a:bodyPr vert="horz" lIns="108878" tIns="54439" rIns="108878" bIns="5443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108878" tIns="54439" rIns="108878" bIns="54439"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7559" y="6356350"/>
            <a:ext cx="2844800" cy="365125"/>
          </a:xfrm>
          <a:prstGeom prst="rect">
            <a:avLst/>
          </a:prstGeom>
        </p:spPr>
        <p:txBody>
          <a:bodyPr vert="horz" lIns="108878" tIns="54439" rIns="108878" bIns="54439" rtlCol="0" anchor="ctr"/>
          <a:lstStyle>
            <a:lvl1pPr algn="r">
              <a:defRPr sz="1400">
                <a:solidFill>
                  <a:schemeClr val="tx1">
                    <a:tint val="75000"/>
                  </a:schemeClr>
                </a:solidFill>
              </a:defRPr>
            </a:lvl1pPr>
          </a:lstStyle>
          <a:p>
            <a:fld id="{E2FB2175-B67D-4091-8A0D-4AD0C6E4C33F}" type="slidenum">
              <a:rPr lang="en-US" smtClean="0"/>
            </a:fld>
            <a:endParaRPr lang="en-US"/>
          </a:p>
        </p:txBody>
      </p:sp>
      <p:sp>
        <p:nvSpPr>
          <p:cNvPr id="7" name="Rectangle 6"/>
          <p:cNvSpPr/>
          <p:nvPr userDrawn="1"/>
        </p:nvSpPr>
        <p:spPr>
          <a:xfrm>
            <a:off x="107160" y="109563"/>
            <a:ext cx="11977681" cy="6640462"/>
          </a:xfrm>
          <a:prstGeom prst="rect">
            <a:avLst/>
          </a:prstGeom>
          <a:noFill/>
          <a:ln w="6350">
            <a:solidFill>
              <a:srgbClr val="002D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Date Placeholder 1"/>
          <p:cNvSpPr>
            <a:spLocks noGrp="1"/>
          </p:cNvSpPr>
          <p:nvPr>
            <p:ph type="dt" sz="half" idx="2"/>
          </p:nvPr>
        </p:nvSpPr>
        <p:spPr>
          <a:xfrm>
            <a:off x="264871" y="6356350"/>
            <a:ext cx="2844800" cy="365125"/>
          </a:xfrm>
          <a:prstGeom prst="rect">
            <a:avLst/>
          </a:prstGeom>
        </p:spPr>
        <p:txBody>
          <a:bodyPr/>
          <a:lstStyle>
            <a:lvl1pPr>
              <a:defRPr sz="2000">
                <a:solidFill>
                  <a:srgbClr val="002D72"/>
                </a:solidFill>
              </a:defRPr>
            </a:lvl1pPr>
          </a:lstStyle>
          <a:p>
            <a:r>
              <a:rPr lang="en-US"/>
              <a:t>&lt;Date&gt;</a:t>
            </a:r>
            <a:endParaRPr 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089025" rtl="0" eaLnBrk="1" latinLnBrk="0" hangingPunct="1">
        <a:spcBef>
          <a:spcPct val="0"/>
        </a:spcBef>
        <a:buNone/>
        <a:defRPr sz="3200" b="1" kern="1200">
          <a:solidFill>
            <a:srgbClr val="002D72"/>
          </a:solidFill>
          <a:latin typeface="Telegrafico" pitchFamily="34" charset="0"/>
          <a:ea typeface="+mj-ea"/>
          <a:cs typeface="+mj-cs"/>
        </a:defRPr>
      </a:lvl1pPr>
    </p:titleStyle>
    <p:bodyStyle>
      <a:lvl1pPr marL="408305" indent="-408305" algn="l" defTabSz="1089025" rtl="0" eaLnBrk="1" latinLnBrk="0" hangingPunct="1">
        <a:spcBef>
          <a:spcPct val="20000"/>
        </a:spcBef>
        <a:buFont typeface="Arial" panose="020B0604020202020204" pitchFamily="34" charset="0"/>
        <a:buChar char="•"/>
        <a:defRPr sz="2800" kern="1200">
          <a:solidFill>
            <a:schemeClr val="tx1"/>
          </a:solidFill>
          <a:latin typeface="Source Sans Pro" pitchFamily="34" charset="0"/>
          <a:ea typeface="Source Sans Pro" pitchFamily="34" charset="0"/>
          <a:cs typeface="+mn-cs"/>
        </a:defRPr>
      </a:lvl1pPr>
      <a:lvl2pPr marL="884555" indent="-340360" algn="l" defTabSz="1089025" rtl="0" eaLnBrk="1" latinLnBrk="0" hangingPunct="1">
        <a:spcBef>
          <a:spcPct val="20000"/>
        </a:spcBef>
        <a:buFont typeface="Arial" panose="020B0604020202020204" pitchFamily="34" charset="0"/>
        <a:buChar char="–"/>
        <a:defRPr sz="2400" kern="1200">
          <a:solidFill>
            <a:schemeClr val="tx1"/>
          </a:solidFill>
          <a:latin typeface="Source Sans Pro" pitchFamily="34" charset="0"/>
          <a:ea typeface="Source Sans Pro" pitchFamily="34" charset="0"/>
          <a:cs typeface="+mn-cs"/>
        </a:defRPr>
      </a:lvl2pPr>
      <a:lvl3pPr marL="1360805" indent="-272415" algn="l" defTabSz="1089025" rtl="0" eaLnBrk="1" latinLnBrk="0" hangingPunct="1">
        <a:spcBef>
          <a:spcPct val="20000"/>
        </a:spcBef>
        <a:buFont typeface="Arial" panose="020B0604020202020204" pitchFamily="34" charset="0"/>
        <a:buChar char="•"/>
        <a:defRPr sz="2000" kern="1200">
          <a:solidFill>
            <a:schemeClr val="tx1"/>
          </a:solidFill>
          <a:latin typeface="Source Sans Pro" pitchFamily="34" charset="0"/>
          <a:ea typeface="Source Sans Pro" pitchFamily="34" charset="0"/>
          <a:cs typeface="+mn-cs"/>
        </a:defRPr>
      </a:lvl3pPr>
      <a:lvl4pPr marL="1905635" indent="-272415" algn="l" defTabSz="1089025" rtl="0" eaLnBrk="1" latinLnBrk="0" hangingPunct="1">
        <a:spcBef>
          <a:spcPct val="20000"/>
        </a:spcBef>
        <a:buFont typeface="Arial" panose="020B0604020202020204" pitchFamily="34" charset="0"/>
        <a:buChar char="–"/>
        <a:defRPr sz="1600" kern="1200">
          <a:solidFill>
            <a:schemeClr val="tx1"/>
          </a:solidFill>
          <a:latin typeface="Source Sans Pro" pitchFamily="34" charset="0"/>
          <a:ea typeface="Source Sans Pro" pitchFamily="34" charset="0"/>
          <a:cs typeface="+mn-cs"/>
        </a:defRPr>
      </a:lvl4pPr>
      <a:lvl5pPr marL="2449830" indent="-272415" algn="l" defTabSz="1089025" rtl="0" eaLnBrk="1" latinLnBrk="0" hangingPunct="1">
        <a:spcBef>
          <a:spcPct val="20000"/>
        </a:spcBef>
        <a:buFont typeface="Arial" panose="020B0604020202020204" pitchFamily="34" charset="0"/>
        <a:buChar char="»"/>
        <a:defRPr sz="1600" kern="1200">
          <a:solidFill>
            <a:schemeClr val="tx1"/>
          </a:solidFill>
          <a:latin typeface="Source Sans Pro" pitchFamily="34" charset="0"/>
          <a:ea typeface="Source Sans Pro" pitchFamily="34" charset="0"/>
          <a:cs typeface="+mn-cs"/>
        </a:defRPr>
      </a:lvl5pPr>
      <a:lvl6pPr marL="2994025" indent="-272415" algn="l" defTabSz="108902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8220" indent="-272415" algn="l" defTabSz="108902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3050" indent="-272415" algn="l" defTabSz="108902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7245" indent="-272415" algn="l" defTabSz="108902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89025" rtl="0" eaLnBrk="1" latinLnBrk="0" hangingPunct="1">
        <a:defRPr sz="2100" kern="1200">
          <a:solidFill>
            <a:schemeClr val="tx1"/>
          </a:solidFill>
          <a:latin typeface="+mn-lt"/>
          <a:ea typeface="+mn-ea"/>
          <a:cs typeface="+mn-cs"/>
        </a:defRPr>
      </a:lvl1pPr>
      <a:lvl2pPr marL="544195" algn="l" defTabSz="1089025" rtl="0" eaLnBrk="1" latinLnBrk="0" hangingPunct="1">
        <a:defRPr sz="2100" kern="1200">
          <a:solidFill>
            <a:schemeClr val="tx1"/>
          </a:solidFill>
          <a:latin typeface="+mn-lt"/>
          <a:ea typeface="+mn-ea"/>
          <a:cs typeface="+mn-cs"/>
        </a:defRPr>
      </a:lvl2pPr>
      <a:lvl3pPr marL="1089025" algn="l" defTabSz="1089025" rtl="0" eaLnBrk="1" latinLnBrk="0" hangingPunct="1">
        <a:defRPr sz="2100" kern="1200">
          <a:solidFill>
            <a:schemeClr val="tx1"/>
          </a:solidFill>
          <a:latin typeface="+mn-lt"/>
          <a:ea typeface="+mn-ea"/>
          <a:cs typeface="+mn-cs"/>
        </a:defRPr>
      </a:lvl3pPr>
      <a:lvl4pPr marL="1633220" algn="l" defTabSz="1089025" rtl="0" eaLnBrk="1" latinLnBrk="0" hangingPunct="1">
        <a:defRPr sz="2100" kern="1200">
          <a:solidFill>
            <a:schemeClr val="tx1"/>
          </a:solidFill>
          <a:latin typeface="+mn-lt"/>
          <a:ea typeface="+mn-ea"/>
          <a:cs typeface="+mn-cs"/>
        </a:defRPr>
      </a:lvl4pPr>
      <a:lvl5pPr marL="2177415" algn="l" defTabSz="1089025" rtl="0" eaLnBrk="1" latinLnBrk="0" hangingPunct="1">
        <a:defRPr sz="2100" kern="1200">
          <a:solidFill>
            <a:schemeClr val="tx1"/>
          </a:solidFill>
          <a:latin typeface="+mn-lt"/>
          <a:ea typeface="+mn-ea"/>
          <a:cs typeface="+mn-cs"/>
        </a:defRPr>
      </a:lvl5pPr>
      <a:lvl6pPr marL="2722245" algn="l" defTabSz="1089025" rtl="0" eaLnBrk="1" latinLnBrk="0" hangingPunct="1">
        <a:defRPr sz="2100" kern="1200">
          <a:solidFill>
            <a:schemeClr val="tx1"/>
          </a:solidFill>
          <a:latin typeface="+mn-lt"/>
          <a:ea typeface="+mn-ea"/>
          <a:cs typeface="+mn-cs"/>
        </a:defRPr>
      </a:lvl6pPr>
      <a:lvl7pPr marL="3266440" algn="l" defTabSz="1089025" rtl="0" eaLnBrk="1" latinLnBrk="0" hangingPunct="1">
        <a:defRPr sz="2100" kern="1200">
          <a:solidFill>
            <a:schemeClr val="tx1"/>
          </a:solidFill>
          <a:latin typeface="+mn-lt"/>
          <a:ea typeface="+mn-ea"/>
          <a:cs typeface="+mn-cs"/>
        </a:defRPr>
      </a:lvl7pPr>
      <a:lvl8pPr marL="3810635" algn="l" defTabSz="1089025" rtl="0" eaLnBrk="1" latinLnBrk="0" hangingPunct="1">
        <a:defRPr sz="2100" kern="1200">
          <a:solidFill>
            <a:schemeClr val="tx1"/>
          </a:solidFill>
          <a:latin typeface="+mn-lt"/>
          <a:ea typeface="+mn-ea"/>
          <a:cs typeface="+mn-cs"/>
        </a:defRPr>
      </a:lvl8pPr>
      <a:lvl9pPr marL="4354830" algn="l" defTabSz="1089025"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7" name="Picture 2"/>
          <p:cNvPicPr/>
          <p:nvPr/>
        </p:nvPicPr>
        <p:blipFill>
          <a:blip r:embed="rId2" cstate="print"/>
          <a:srcRect l="65697" t="56313"/>
          <a:stretch>
            <a:fillRect/>
          </a:stretch>
        </p:blipFill>
        <p:spPr>
          <a:xfrm>
            <a:off x="10037066" y="4803448"/>
            <a:ext cx="2154399" cy="2052245"/>
          </a:xfrm>
          <a:prstGeom prst="rect">
            <a:avLst/>
          </a:prstGeom>
          <a:ln>
            <a:noFill/>
          </a:ln>
        </p:spPr>
      </p:pic>
      <p:sp>
        <p:nvSpPr>
          <p:cNvPr id="38" name="PlaceHolder 1"/>
          <p:cNvSpPr>
            <a:spLocks noGrp="1"/>
          </p:cNvSpPr>
          <p:nvPr>
            <p:ph type="title"/>
          </p:nvPr>
        </p:nvSpPr>
        <p:spPr>
          <a:xfrm>
            <a:off x="609321" y="273537"/>
            <a:ext cx="10972103" cy="1144895"/>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a:rPr>
              <a:t>Click to edit the title text format</a:t>
            </a:r>
            <a:endParaRPr lang="en-US" sz="4400" b="0" strike="noStrike" spc="-1">
              <a:solidFill>
                <a:srgbClr val="000000"/>
              </a:solidFill>
              <a:uFill>
                <a:solidFill>
                  <a:srgbClr val="FFFFFF"/>
                </a:solidFill>
              </a:uFill>
              <a:latin typeface="Arial" panose="020B0604020202020204"/>
            </a:endParaRPr>
          </a:p>
        </p:txBody>
      </p:sp>
      <p:sp>
        <p:nvSpPr>
          <p:cNvPr id="39" name="PlaceHolder 2"/>
          <p:cNvSpPr>
            <a:spLocks noGrp="1"/>
          </p:cNvSpPr>
          <p:nvPr>
            <p:ph type="body"/>
          </p:nvPr>
        </p:nvSpPr>
        <p:spPr>
          <a:xfrm>
            <a:off x="609321" y="1604509"/>
            <a:ext cx="10972103" cy="3977079"/>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a:rPr>
              <a:t>Click to edit the outline text format</a:t>
            </a:r>
            <a:endParaRPr lang="en-US" sz="3200" b="0" strike="noStrike" spc="-1">
              <a:solidFill>
                <a:srgbClr val="000000"/>
              </a:solidFill>
              <a:uFill>
                <a:solidFill>
                  <a:srgbClr val="FFFFFF"/>
                </a:solidFill>
              </a:uFill>
              <a:latin typeface="Arial" panose="020B0604020202020204"/>
            </a:endParaRPr>
          </a:p>
          <a:p>
            <a:pPr marL="863600"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a:rPr>
              <a:t>Second Outline Level</a:t>
            </a:r>
            <a:endParaRPr lang="en-US" sz="2800" b="0" strike="noStrike" spc="-1">
              <a:solidFill>
                <a:srgbClr val="000000"/>
              </a:solidFill>
              <a:uFill>
                <a:solidFill>
                  <a:srgbClr val="FFFFFF"/>
                </a:solidFill>
              </a:uFill>
              <a:latin typeface="Arial" panose="020B0604020202020204"/>
            </a:endParaRPr>
          </a:p>
          <a:p>
            <a:pPr marL="1295400" lvl="2" indent="-287655">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a:rPr>
              <a:t>Third Outline Level</a:t>
            </a:r>
            <a:endParaRPr lang="en-US" sz="2400" b="0" strike="noStrike" spc="-1">
              <a:solidFill>
                <a:srgbClr val="000000"/>
              </a:solidFill>
              <a:uFill>
                <a:solidFill>
                  <a:srgbClr val="FFFFFF"/>
                </a:solidFill>
              </a:uFill>
              <a:latin typeface="Arial" panose="020B0604020202020204"/>
            </a:endParaRPr>
          </a:p>
          <a:p>
            <a:pPr marL="1727200"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a:rPr>
              <a:t>Fourth Outline Level</a:t>
            </a:r>
            <a:endParaRPr lang="en-US" sz="2000" b="0" strike="noStrike" spc="-1">
              <a:solidFill>
                <a:srgbClr val="000000"/>
              </a:solidFill>
              <a:uFill>
                <a:solidFill>
                  <a:srgbClr val="FFFFFF"/>
                </a:solidFill>
              </a:uFill>
              <a:latin typeface="Arial" panose="020B0604020202020204"/>
            </a:endParaRPr>
          </a:p>
          <a:p>
            <a:pPr marL="2159635"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Fifth Outline Level</a:t>
            </a:r>
            <a:endParaRPr lang="en-US" sz="2000" b="0" strike="noStrike" spc="-1">
              <a:solidFill>
                <a:srgbClr val="000000"/>
              </a:solidFill>
              <a:uFill>
                <a:solidFill>
                  <a:srgbClr val="FFFFFF"/>
                </a:solidFill>
              </a:uFill>
              <a:latin typeface="Arial" panose="020B0604020202020204"/>
            </a:endParaRPr>
          </a:p>
          <a:p>
            <a:pPr marL="2591435"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Sixth Outline Level</a:t>
            </a:r>
            <a:endParaRPr lang="en-US" sz="2000" b="0" strike="noStrike" spc="-1">
              <a:solidFill>
                <a:srgbClr val="000000"/>
              </a:solidFill>
              <a:uFill>
                <a:solidFill>
                  <a:srgbClr val="FFFFFF"/>
                </a:solidFill>
              </a:uFill>
              <a:latin typeface="Arial" panose="020B0604020202020204"/>
            </a:endParaRPr>
          </a:p>
          <a:p>
            <a:pPr marL="3023235"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a:rPr>
              <a:t>Seventh Outline Level</a:t>
            </a:r>
            <a:endParaRPr lang="en-US" sz="2000" b="0" strike="noStrike" spc="-1">
              <a:solidFill>
                <a:srgbClr val="000000"/>
              </a:solidFill>
              <a:uFill>
                <a:solidFill>
                  <a:srgbClr val="FFFFFF"/>
                </a:solidFill>
              </a:u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hyperlink" Target="https://aryanoble-tst.outsystemsenterprise.com/AN_AUT/"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r>
              <a:rPr lang="en-US" sz="3000" dirty="0"/>
              <a:t>AN E-Authoring</a:t>
            </a:r>
            <a:endParaRPr lang="en-US" sz="3000" dirty="0"/>
          </a:p>
        </p:txBody>
      </p:sp>
      <p:sp>
        <p:nvSpPr>
          <p:cNvPr id="3" name="Subtitle 2"/>
          <p:cNvSpPr>
            <a:spLocks noGrp="1"/>
          </p:cNvSpPr>
          <p:nvPr>
            <p:ph type="subTitle" idx="1"/>
          </p:nvPr>
        </p:nvSpPr>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r>
              <a:rPr lang="en-US" dirty="0"/>
              <a:t>Arya Noble Audit Systems</a:t>
            </a:r>
            <a:endParaRPr lang="en-US" dirty="0"/>
          </a:p>
        </p:txBody>
      </p:sp>
      <p:sp>
        <p:nvSpPr>
          <p:cNvPr id="5" name="Subtitle 2"/>
          <p:cNvSpPr txBox="1"/>
          <p:nvPr/>
        </p:nvSpPr>
        <p:spPr>
          <a:xfrm>
            <a:off x="2667893" y="5104964"/>
            <a:ext cx="6932395" cy="610079"/>
          </a:xfrm>
          <a:prstGeom prst="rect">
            <a:avLst/>
          </a:prstGeom>
        </p:spPr>
        <p:txBody>
          <a:bodyPr vert="horz" lIns="108850" tIns="54425" rIns="108850" bIns="54425"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marL="0" marR="0" lvl="0" indent="0" algn="ctr" defTabSz="1088390" rtl="0" eaLnBrk="1" fontAlgn="auto" latinLnBrk="0" hangingPunct="1">
              <a:lnSpc>
                <a:spcPct val="100000"/>
              </a:lnSpc>
              <a:spcBef>
                <a:spcPct val="20000"/>
              </a:spcBef>
              <a:spcAft>
                <a:spcPts val="0"/>
              </a:spcAft>
              <a:buClrTx/>
              <a:buSzTx/>
              <a:buFont typeface="Arial" panose="020B0604020202020204" pitchFamily="34" charset="0"/>
              <a:buNone/>
              <a:defRPr/>
            </a:pPr>
            <a:r>
              <a:rPr lang="en-US" sz="1800" dirty="0">
                <a:solidFill>
                  <a:schemeClr val="tx1">
                    <a:tint val="75000"/>
                  </a:schemeClr>
                </a:solidFill>
                <a:latin typeface="Source Sans Pro" pitchFamily="34" charset="0"/>
                <a:ea typeface="Source Sans Pro" pitchFamily="34" charset="0"/>
              </a:rPr>
              <a:t>Web Application manual : Admin</a:t>
            </a:r>
            <a:endParaRPr kumimoji="0" lang="en-US" sz="1800" b="0" i="0" u="none" strike="noStrike" kern="1200" cap="none" spc="0" normalizeH="0" baseline="0" noProof="0" dirty="0">
              <a:ln>
                <a:noFill/>
              </a:ln>
              <a:solidFill>
                <a:schemeClr val="tx1">
                  <a:tint val="75000"/>
                </a:schemeClr>
              </a:solidFill>
              <a:effectLst/>
              <a:uLnTx/>
              <a:uFillTx/>
              <a:latin typeface="Source Sans Pro" pitchFamily="34" charset="0"/>
              <a:ea typeface="Source Sans Pro" pitchFamily="34"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693533" y="1071943"/>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Auditor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SIC Detail</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the detail of existing SIC</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188595" y="4606925"/>
            <a:ext cx="5653405" cy="2108835"/>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Detail</a:t>
            </a:r>
            <a:r>
              <a:rPr lang="en-US" kern="0" dirty="0">
                <a:solidFill>
                  <a:sysClr val="windowText" lastClr="000000"/>
                </a:solidFill>
                <a:latin typeface="Times New Roman" panose="02020603050405020304" pitchFamily="18" charset="0"/>
                <a:cs typeface="Times New Roman" panose="02020603050405020304" pitchFamily="18" charset="0"/>
              </a:rPr>
              <a:t>, Audit</a:t>
            </a:r>
            <a:r>
              <a:rPr lang="en-GB" altLang="en-US" kern="0" dirty="0">
                <a:solidFill>
                  <a:sysClr val="windowText" lastClr="000000"/>
                </a:solidFill>
                <a:latin typeface="Times New Roman" panose="02020603050405020304" pitchFamily="18" charset="0"/>
                <a:cs typeface="Times New Roman" panose="02020603050405020304" pitchFamily="18" charset="0"/>
              </a:rPr>
              <a:t>or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submit SIC that been made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If Auditor submit a SIC, there will be email sent to Audit Lead requesting approval.</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922779" y="4382085"/>
            <a:ext cx="2251078" cy="35245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Detail</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127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Detail</a:t>
            </a:r>
            <a:r>
              <a:rPr lang="en-US" sz="2800" b="1" dirty="0">
                <a:solidFill>
                  <a:srgbClr val="002D72"/>
                </a:solidFill>
                <a:latin typeface="Telegrafico"/>
              </a:rPr>
              <a:t> for </a:t>
            </a:r>
            <a:r>
              <a:rPr lang="en-GB" altLang="en-US" sz="2800" b="1" dirty="0">
                <a:solidFill>
                  <a:srgbClr val="002D72"/>
                </a:solidFill>
                <a:latin typeface="Telegrafico"/>
              </a:rPr>
              <a:t>Auditor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sp>
        <p:nvSpPr>
          <p:cNvPr id="9" name="Subtitle 2"/>
          <p:cNvSpPr txBox="1"/>
          <p:nvPr/>
        </p:nvSpPr>
        <p:spPr>
          <a:xfrm>
            <a:off x="8025129" y="6362650"/>
            <a:ext cx="2251078" cy="352457"/>
          </a:xfrm>
          <a:prstGeom prst="rect">
            <a:avLst/>
          </a:prstGeom>
        </p:spPr>
        <p:txBody>
          <a:bodyPr lIns="0" tIns="0" rIns="0" bIns="0" anchor="ctr"/>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Detail</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270" y="673100"/>
            <a:ext cx="6093460" cy="3590290"/>
          </a:xfrm>
          <a:prstGeom prst="rect">
            <a:avLst/>
          </a:prstGeom>
        </p:spPr>
      </p:pic>
      <p:pic>
        <p:nvPicPr>
          <p:cNvPr id="10" name="Picture 9"/>
          <p:cNvPicPr>
            <a:picLocks noChangeAspect="1"/>
          </p:cNvPicPr>
          <p:nvPr/>
        </p:nvPicPr>
        <p:blipFill>
          <a:blip r:embed="rId2"/>
          <a:stretch>
            <a:fillRect/>
          </a:stretch>
        </p:blipFill>
        <p:spPr>
          <a:xfrm>
            <a:off x="6094095" y="2672715"/>
            <a:ext cx="6096635" cy="3599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Auditor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New SIC</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form to fill before showing list of SIC to fill</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New SIC</a:t>
            </a:r>
            <a:r>
              <a:rPr lang="en-US" kern="0" dirty="0">
                <a:solidFill>
                  <a:sysClr val="windowText" lastClr="000000"/>
                </a:solidFill>
                <a:latin typeface="Times New Roman" panose="02020603050405020304" pitchFamily="18" charset="0"/>
                <a:cs typeface="Times New Roman" panose="02020603050405020304" pitchFamily="18" charset="0"/>
              </a:rPr>
              <a:t>, Audit</a:t>
            </a:r>
            <a:r>
              <a:rPr lang="en-GB" altLang="en-US" kern="0" dirty="0">
                <a:solidFill>
                  <a:sysClr val="windowText" lastClr="000000"/>
                </a:solidFill>
                <a:latin typeface="Times New Roman" panose="02020603050405020304" pitchFamily="18" charset="0"/>
                <a:cs typeface="Times New Roman" panose="02020603050405020304" pitchFamily="18" charset="0"/>
              </a:rPr>
              <a:t>or</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can fill the form first for new SIC</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After that Auditor can fill the list of SIC based on their auditing.</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433319" y="4569410"/>
            <a:ext cx="2251078" cy="35245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New SIC</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New SIC</a:t>
            </a:r>
            <a:r>
              <a:rPr lang="en-US" sz="2800" b="1" dirty="0">
                <a:solidFill>
                  <a:srgbClr val="002D72"/>
                </a:solidFill>
                <a:latin typeface="Telegrafico"/>
              </a:rPr>
              <a:t> for </a:t>
            </a:r>
            <a:r>
              <a:rPr lang="en-GB" altLang="en-US" sz="2800" b="1" dirty="0">
                <a:solidFill>
                  <a:srgbClr val="002D72"/>
                </a:solidFill>
                <a:latin typeface="Telegrafico"/>
              </a:rPr>
              <a:t>Auditor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0" y="675005"/>
            <a:ext cx="6763385" cy="38030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 and Auditor</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on report menu, on Rekapitulasi SIC sub menu, SIC Recapitulation</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 and only PCT Type of SIC</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Recaptulation</a:t>
            </a:r>
            <a:r>
              <a:rPr lang="en-US" kern="0" dirty="0">
                <a:solidFill>
                  <a:sysClr val="windowText" lastClr="000000"/>
                </a:solidFill>
                <a:latin typeface="Times New Roman" panose="02020603050405020304" pitchFamily="18" charset="0"/>
                <a:cs typeface="Times New Roman" panose="02020603050405020304" pitchFamily="18" charset="0"/>
              </a:rPr>
              <a: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 and Auditor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all SIC from all schedule of clinic divide by three tab of periode and only PCT Type of SIC</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and Auditor can also Export the SIC Recapitulation into Excell.</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and Auditor can search based on schedule date and Clinic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331595" y="4568825"/>
            <a:ext cx="4134485"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Recapitulation</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 and Auditor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Recapitulation</a:t>
            </a:r>
            <a:r>
              <a:rPr lang="en-US" sz="2800" b="1" dirty="0">
                <a:solidFill>
                  <a:srgbClr val="002D72"/>
                </a:solidFill>
                <a:latin typeface="Telegrafico"/>
              </a:rPr>
              <a:t> for </a:t>
            </a:r>
            <a:r>
              <a:rPr lang="en-GB" altLang="en-US" sz="2800" b="1" dirty="0">
                <a:solidFill>
                  <a:srgbClr val="002D72"/>
                </a:solidFill>
                <a:latin typeface="Telegrafico"/>
              </a:rPr>
              <a:t>Audit Lead and Auditor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0" y="673100"/>
            <a:ext cx="6568440" cy="38030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Supervisor, SIC Recapitulation</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 and only PCT Type of SIC</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50520" y="4921250"/>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Recapitulation</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kern="0" dirty="0">
                <a:solidFill>
                  <a:sysClr val="windowText" lastClr="000000"/>
                </a:solidFill>
                <a:latin typeface="Times New Roman" panose="02020603050405020304" pitchFamily="18" charset="0"/>
                <a:cs typeface="Times New Roman" panose="02020603050405020304" pitchFamily="18" charset="0"/>
              </a:rPr>
              <a:t>Supervisor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SIC only from the clinic they supervised, divide by three tab of periode and only PCT Type of SIC</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also Export the SIC Recapitulation from the clinic they supervised into Excell.</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search based on schedule date and Clinic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800225" y="4568825"/>
            <a:ext cx="3003550"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Recapitulation</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Supervisor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Recapitulation</a:t>
            </a:r>
            <a:r>
              <a:rPr lang="en-US" sz="2800" b="1" dirty="0">
                <a:solidFill>
                  <a:srgbClr val="002D72"/>
                </a:solidFill>
                <a:latin typeface="Telegrafico"/>
              </a:rPr>
              <a:t> for </a:t>
            </a:r>
            <a:r>
              <a:rPr lang="en-GB" altLang="en-US" sz="2800" b="1" dirty="0">
                <a:solidFill>
                  <a:srgbClr val="002D72"/>
                </a:solidFill>
                <a:latin typeface="Telegrafico"/>
              </a:rPr>
              <a:t>Supervisor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1"/>
          <a:stretch>
            <a:fillRect/>
          </a:stretch>
        </p:blipFill>
        <p:spPr>
          <a:xfrm>
            <a:off x="0" y="673100"/>
            <a:ext cx="6603365" cy="3803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Area Manager</a:t>
            </a:r>
            <a:r>
              <a:rPr lang="en-GB" altLang="en-US" dirty="0">
                <a:latin typeface="Times New Roman" panose="02020603050405020304" pitchFamily="18" charset="0"/>
                <a:cs typeface="Times New Roman" panose="02020603050405020304" pitchFamily="18" charset="0"/>
              </a:rPr>
              <a:t>, SIC Recapitulation</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 and only PCT Type of SIC</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50520" y="4921250"/>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Recapitulation</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SIC from all the clinic in the area they manage, divide by three tab of periode and only PCT Type of SIC</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also Export the SIC Recapitulation from the clinic in the area they manage into Excell.</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search based on schedule date and Clinic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658620" y="4568825"/>
            <a:ext cx="3285490"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Recapitulation</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Area Manager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Recapitulation</a:t>
            </a:r>
            <a:r>
              <a:rPr lang="en-US" sz="2800" b="1" dirty="0">
                <a:solidFill>
                  <a:srgbClr val="002D72"/>
                </a:solidFill>
                <a:latin typeface="Telegrafico"/>
              </a:rPr>
              <a:t> for </a:t>
            </a:r>
            <a:r>
              <a:rPr lang="en-GB" altLang="en-US" sz="2800" b="1" dirty="0">
                <a:solidFill>
                  <a:srgbClr val="002D72"/>
                </a:solidFill>
                <a:latin typeface="Telegrafico"/>
              </a:rPr>
              <a:t>Area Manager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0" y="673100"/>
            <a:ext cx="6603365" cy="38036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on transaction menu, on Schedule Master sub menu, Schedule Master</a:t>
            </a:r>
            <a:r>
              <a:rPr lang="en-US" dirty="0">
                <a:latin typeface="Times New Roman" panose="02020603050405020304" pitchFamily="18" charset="0"/>
                <a:cs typeface="Times New Roman" panose="02020603050405020304" pitchFamily="18" charset="0"/>
              </a:rPr>
              <a:t> will shown</a:t>
            </a:r>
            <a:r>
              <a:rPr lang="en-GB" altLang="en-US" dirty="0">
                <a:latin typeface="Times New Roman" panose="02020603050405020304" pitchFamily="18" charset="0"/>
                <a:cs typeface="Times New Roman" panose="02020603050405020304" pitchFamily="18" charset="0"/>
              </a:rPr>
              <a:t> List of auditing Schedule for Auditor. Schedule Master used only for creating auditing Schedule</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 Master</a:t>
            </a:r>
            <a:r>
              <a:rPr lang="en-US" kern="0" dirty="0">
                <a:solidFill>
                  <a:sysClr val="windowText" lastClr="000000"/>
                </a:solidFill>
                <a:latin typeface="Times New Roman" panose="02020603050405020304" pitchFamily="18" charset="0"/>
                <a:cs typeface="Times New Roman" panose="02020603050405020304" pitchFamily="18" charset="0"/>
              </a:rPr>
              <a: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 can see all list of auditing Schedule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create new auditing Schedule for Auditor.</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see the detail of Schedule and edit the Schedule.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delete the Schedule, if there's no SIC or AR in the Schedule.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search based on the PIC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864360" y="4568825"/>
            <a:ext cx="2839085"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 Master</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Schedule Master</a:t>
            </a:r>
            <a:r>
              <a:rPr lang="en-US" sz="2800" b="1" dirty="0">
                <a:solidFill>
                  <a:srgbClr val="002D72"/>
                </a:solidFill>
                <a:latin typeface="Telegrafico"/>
              </a:rPr>
              <a:t> for </a:t>
            </a:r>
            <a:r>
              <a:rPr lang="en-GB" altLang="en-US" sz="2800" b="1" dirty="0">
                <a:solidFill>
                  <a:srgbClr val="002D72"/>
                </a:solidFill>
                <a:latin typeface="Telegrafico"/>
              </a:rPr>
              <a:t>Audit Lead</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1"/>
          <a:stretch>
            <a:fillRect/>
          </a:stretch>
        </p:blipFill>
        <p:spPr>
          <a:xfrm>
            <a:off x="0" y="673100"/>
            <a:ext cx="6567805" cy="3803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new</a:t>
            </a:r>
            <a:r>
              <a:rPr lang="en-GB" altLang="en-US" dirty="0">
                <a:latin typeface="Times New Roman" panose="02020603050405020304" pitchFamily="18" charset="0"/>
                <a:cs typeface="Times New Roman" panose="02020603050405020304" pitchFamily="18" charset="0"/>
              </a:rPr>
              <a:t> Schedule Master</a:t>
            </a:r>
            <a:r>
              <a:rPr lang="en-US" dirty="0">
                <a:latin typeface="Times New Roman" panose="02020603050405020304" pitchFamily="18" charset="0"/>
                <a:cs typeface="Times New Roman" panose="02020603050405020304" pitchFamily="18" charset="0"/>
              </a:rPr>
              <a:t> will shown</a:t>
            </a:r>
            <a:r>
              <a:rPr lang="en-GB" altLang="en-US" dirty="0">
                <a:latin typeface="Times New Roman" panose="02020603050405020304" pitchFamily="18" charset="0"/>
                <a:cs typeface="Times New Roman" panose="02020603050405020304" pitchFamily="18" charset="0"/>
              </a:rPr>
              <a:t> pop up form</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New Schedule Master</a:t>
            </a:r>
            <a:r>
              <a:rPr lang="en-US" kern="0" dirty="0">
                <a:solidFill>
                  <a:sysClr val="windowText" lastClr="000000"/>
                </a:solidFill>
                <a:latin typeface="Times New Roman" panose="02020603050405020304" pitchFamily="18" charset="0"/>
                <a:cs typeface="Times New Roman" panose="02020603050405020304" pitchFamily="18" charset="0"/>
              </a:rPr>
              <a: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 can fill the form for new Schedule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indent="0">
              <a:buNone/>
            </a:pP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637665" y="4568825"/>
            <a:ext cx="3300095"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New Schedule Master</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New Schedule Master</a:t>
            </a:r>
            <a:r>
              <a:rPr lang="en-US" sz="2800" b="1" dirty="0">
                <a:solidFill>
                  <a:srgbClr val="002D72"/>
                </a:solidFill>
                <a:latin typeface="Telegrafico"/>
              </a:rPr>
              <a:t> for </a:t>
            </a:r>
            <a:r>
              <a:rPr lang="en-GB" altLang="en-US" sz="2800" b="1" dirty="0">
                <a:solidFill>
                  <a:srgbClr val="002D72"/>
                </a:solidFill>
                <a:latin typeface="Telegrafico"/>
              </a:rPr>
              <a:t>Audit Lead</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0" y="673100"/>
            <a:ext cx="6575425" cy="38030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Schedule Master</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Detail </a:t>
            </a:r>
            <a:r>
              <a:rPr lang="en-US" dirty="0">
                <a:latin typeface="Times New Roman" panose="02020603050405020304" pitchFamily="18" charset="0"/>
                <a:cs typeface="Times New Roman" panose="02020603050405020304" pitchFamily="18" charset="0"/>
              </a:rPr>
              <a:t>will show</a:t>
            </a:r>
            <a:r>
              <a:rPr lang="en-GB" altLang="en-US" dirty="0">
                <a:latin typeface="Times New Roman" panose="02020603050405020304" pitchFamily="18" charset="0"/>
                <a:cs typeface="Times New Roman" panose="02020603050405020304" pitchFamily="18" charset="0"/>
              </a:rPr>
              <a:t>n</a:t>
            </a:r>
            <a:r>
              <a:rPr lang="en-GB" altLang="en-US" dirty="0">
                <a:latin typeface="Times New Roman" panose="02020603050405020304" pitchFamily="18" charset="0"/>
                <a:cs typeface="Times New Roman" panose="02020603050405020304" pitchFamily="18" charset="0"/>
              </a:rPr>
              <a:t> pop up detail of the Schedule</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 Master</a:t>
            </a:r>
            <a:r>
              <a:rPr lang="en-US" kern="0" dirty="0">
                <a:solidFill>
                  <a:sysClr val="windowText" lastClr="000000"/>
                </a:solidFill>
                <a:latin typeface="Times New Roman" panose="02020603050405020304" pitchFamily="18" charset="0"/>
                <a:cs typeface="Times New Roman" panose="02020603050405020304" pitchFamily="18" charset="0"/>
              </a:rPr>
              <a: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 can see the pop up detail of the selected Schedule and edit the Schedule, if there's something to be fix</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indent="0">
              <a:buNone/>
            </a:pP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637665" y="4568825"/>
            <a:ext cx="3300095"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 Master Detail</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Schedule Master Detail</a:t>
            </a:r>
            <a:r>
              <a:rPr lang="en-US" sz="2800" b="1" dirty="0">
                <a:solidFill>
                  <a:srgbClr val="002D72"/>
                </a:solidFill>
                <a:latin typeface="Telegrafico"/>
              </a:rPr>
              <a:t> for </a:t>
            </a:r>
            <a:r>
              <a:rPr lang="en-GB" altLang="en-US" sz="2800" b="1" dirty="0">
                <a:solidFill>
                  <a:srgbClr val="002D72"/>
                </a:solidFill>
                <a:latin typeface="Telegrafico"/>
              </a:rPr>
              <a:t>Audit Lead</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1"/>
          <a:stretch>
            <a:fillRect/>
          </a:stretch>
        </p:blipFill>
        <p:spPr>
          <a:xfrm>
            <a:off x="635" y="673100"/>
            <a:ext cx="6574790" cy="3803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on transaction menu, on Schedule sub menu, Schedule </a:t>
            </a:r>
            <a:r>
              <a:rPr lang="en-US" dirty="0">
                <a:latin typeface="Times New Roman" panose="02020603050405020304" pitchFamily="18" charset="0"/>
                <a:cs typeface="Times New Roman" panose="02020603050405020304" pitchFamily="18" charset="0"/>
              </a:rPr>
              <a:t>will shown </a:t>
            </a:r>
            <a:r>
              <a:rPr lang="en-GB" altLang="en-US" dirty="0">
                <a:latin typeface="Times New Roman" panose="02020603050405020304" pitchFamily="18" charset="0"/>
                <a:cs typeface="Times New Roman" panose="02020603050405020304" pitchFamily="18" charset="0"/>
              </a:rPr>
              <a:t>all</a:t>
            </a:r>
            <a:r>
              <a:rPr lang="en-GB" altLang="en-US" dirty="0">
                <a:latin typeface="Times New Roman" panose="02020603050405020304" pitchFamily="18" charset="0"/>
                <a:cs typeface="Times New Roman" panose="02020603050405020304" pitchFamily="18" charset="0"/>
              </a:rPr>
              <a:t> List of Schedule. Schedule used for listing all SIC and AR for the Schedule</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a:t>
            </a:r>
            <a:r>
              <a:rPr lang="en-US" kern="0" dirty="0">
                <a:solidFill>
                  <a:sysClr val="windowText" lastClr="000000"/>
                </a:solidFill>
                <a:latin typeface="Times New Roman" panose="02020603050405020304" pitchFamily="18" charset="0"/>
                <a:cs typeface="Times New Roman" panose="02020603050405020304" pitchFamily="18" charset="0"/>
              </a:rPr>
              <a: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 can see all list of Schedule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see the detail of Schedule that contain SIC and AR.</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delete the Schedule, if there's no SIC or AR in the Schedule.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search based on the PIC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192655" y="4568190"/>
            <a:ext cx="2183765"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Schedule</a:t>
            </a:r>
            <a:r>
              <a:rPr lang="en-US" sz="2800" b="1" dirty="0">
                <a:solidFill>
                  <a:srgbClr val="002D72"/>
                </a:solidFill>
                <a:latin typeface="Telegrafico"/>
              </a:rPr>
              <a:t> for </a:t>
            </a:r>
            <a:r>
              <a:rPr lang="en-GB" altLang="en-US" sz="2800" b="1" dirty="0">
                <a:solidFill>
                  <a:srgbClr val="002D72"/>
                </a:solidFill>
                <a:latin typeface="Telegrafico"/>
              </a:rPr>
              <a:t>Audit Lead</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635" y="673100"/>
            <a:ext cx="6567170" cy="38023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Auditor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Schedule </a:t>
            </a:r>
            <a:r>
              <a:rPr lang="en-US" dirty="0">
                <a:latin typeface="Times New Roman" panose="02020603050405020304" pitchFamily="18" charset="0"/>
                <a:cs typeface="Times New Roman" panose="02020603050405020304" pitchFamily="18" charset="0"/>
              </a:rPr>
              <a:t>will shown </a:t>
            </a:r>
            <a:r>
              <a:rPr lang="en-GB" altLang="en-US" dirty="0">
                <a:latin typeface="Times New Roman" panose="02020603050405020304" pitchFamily="18" charset="0"/>
                <a:cs typeface="Times New Roman" panose="02020603050405020304" pitchFamily="18" charset="0"/>
              </a:rPr>
              <a:t>the list that only assigned to them</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a:t>
            </a:r>
            <a:r>
              <a:rPr lang="en-US" kern="0" dirty="0">
                <a:solidFill>
                  <a:sysClr val="windowText" lastClr="000000"/>
                </a:solidFill>
                <a:latin typeface="Times New Roman" panose="02020603050405020304" pitchFamily="18" charset="0"/>
                <a:cs typeface="Times New Roman" panose="02020603050405020304" pitchFamily="18" charset="0"/>
              </a:rPr>
              <a:t>, Audi</a:t>
            </a:r>
            <a:r>
              <a:rPr lang="en-GB" altLang="en-US" kern="0" dirty="0">
                <a:solidFill>
                  <a:sysClr val="windowText" lastClr="000000"/>
                </a:solidFill>
                <a:latin typeface="Times New Roman" panose="02020603050405020304" pitchFamily="18" charset="0"/>
                <a:cs typeface="Times New Roman" panose="02020603050405020304" pitchFamily="18" charset="0"/>
              </a:rPr>
              <a:t>tor</a:t>
            </a:r>
            <a:r>
              <a:rPr lang="en-GB" altLang="en-US" kern="0" dirty="0">
                <a:solidFill>
                  <a:sysClr val="windowText" lastClr="000000"/>
                </a:solidFill>
                <a:latin typeface="Times New Roman" panose="02020603050405020304" pitchFamily="18" charset="0"/>
                <a:cs typeface="Times New Roman" panose="02020603050405020304" pitchFamily="18" charset="0"/>
              </a:rPr>
              <a:t> can see the list that only assigned to them</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Auditor can see the detail of Schedule that contain SIC and AR.</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Auditor can delete the Schedule, if there's no SIC or AR in the Schedule.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Auditor can search based on the PIC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371090" y="4568190"/>
            <a:ext cx="1826260"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Schedule</a:t>
            </a:r>
            <a:r>
              <a:rPr lang="en-US" sz="2800" b="1" dirty="0">
                <a:solidFill>
                  <a:srgbClr val="002D72"/>
                </a:solidFill>
                <a:latin typeface="Telegrafico"/>
              </a:rPr>
              <a:t> for </a:t>
            </a:r>
            <a:r>
              <a:rPr lang="en-GB" altLang="en-US" sz="2800" b="1" dirty="0">
                <a:solidFill>
                  <a:srgbClr val="002D72"/>
                </a:solidFill>
                <a:latin typeface="Telegrafico"/>
              </a:rPr>
              <a:t>Auditor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1"/>
          <a:stretch>
            <a:fillRect/>
          </a:stretch>
        </p:blipFill>
        <p:spPr>
          <a:xfrm>
            <a:off x="0" y="673100"/>
            <a:ext cx="6567805" cy="3802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296650" y="1676856"/>
            <a:ext cx="4570810" cy="4342269"/>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lvl="0"/>
            <a:r>
              <a:rPr lang="en-US" sz="1300" dirty="0"/>
              <a:t>1. How to Login</a:t>
            </a:r>
            <a:endParaRPr lang="en-US" sz="1300" dirty="0"/>
          </a:p>
          <a:p>
            <a:pPr lvl="1"/>
            <a:r>
              <a:rPr lang="en-US" sz="1300" dirty="0"/>
              <a:t>    1.1. Homepage</a:t>
            </a:r>
            <a:endParaRPr lang="en-US" sz="1300" dirty="0"/>
          </a:p>
          <a:p>
            <a:pPr lvl="0"/>
            <a:r>
              <a:rPr lang="en-US" sz="1300" dirty="0"/>
              <a:t>2. Version Header</a:t>
            </a:r>
            <a:endParaRPr lang="en-US" sz="1300" dirty="0"/>
          </a:p>
          <a:p>
            <a:pPr lvl="0"/>
            <a:r>
              <a:rPr lang="en-US" sz="1300" dirty="0"/>
              <a:t>              2.1. Create or Update Content Type</a:t>
            </a:r>
            <a:endParaRPr lang="en-US" sz="1300" dirty="0"/>
          </a:p>
          <a:p>
            <a:pPr lvl="1"/>
            <a:r>
              <a:rPr lang="en-US" sz="1300" dirty="0"/>
              <a:t>    2.2. Create or Update Tags / Doctor Type</a:t>
            </a:r>
            <a:endParaRPr lang="en-US" sz="1300" dirty="0"/>
          </a:p>
          <a:p>
            <a:pPr lvl="1"/>
            <a:r>
              <a:rPr lang="en-US" sz="1300" dirty="0"/>
              <a:t>    2.3. Create or Update Product Category</a:t>
            </a:r>
            <a:endParaRPr lang="en-US" sz="1300" dirty="0"/>
          </a:p>
          <a:p>
            <a:pPr lvl="1"/>
            <a:r>
              <a:rPr lang="en-US" sz="1300" dirty="0"/>
              <a:t>    2.4. Create or Update Treatment Category</a:t>
            </a:r>
            <a:endParaRPr lang="en-US" sz="1300" dirty="0"/>
          </a:p>
          <a:p>
            <a:pPr lvl="0"/>
            <a:r>
              <a:rPr lang="en-US" sz="1300" dirty="0"/>
              <a:t>3. Doctor Profile</a:t>
            </a:r>
            <a:endParaRPr lang="en-US" sz="1300" dirty="0"/>
          </a:p>
          <a:p>
            <a:pPr lvl="1"/>
            <a:r>
              <a:rPr lang="en-US" sz="1300" dirty="0"/>
              <a:t>    3.1. Create Doctor Profile</a:t>
            </a:r>
            <a:endParaRPr lang="en-US" sz="1300" dirty="0"/>
          </a:p>
          <a:p>
            <a:pPr lvl="1"/>
            <a:r>
              <a:rPr lang="en-US" sz="1300" dirty="0"/>
              <a:t>    3.2. Update Doctor Profile</a:t>
            </a:r>
            <a:endParaRPr lang="en-US" sz="1300" dirty="0"/>
          </a:p>
          <a:p>
            <a:pPr lvl="1"/>
            <a:r>
              <a:rPr lang="en-US" sz="1300" dirty="0"/>
              <a:t>    3.3. Upload Doctor Profile Data Through Excel</a:t>
            </a:r>
            <a:endParaRPr lang="en-US" sz="1300" dirty="0"/>
          </a:p>
          <a:p>
            <a:pPr lvl="0"/>
            <a:r>
              <a:rPr lang="en-US" sz="1300" dirty="0"/>
              <a:t>4. Banner Menu and Function</a:t>
            </a:r>
            <a:endParaRPr lang="en-US" sz="1300" dirty="0"/>
          </a:p>
          <a:p>
            <a:pPr lvl="1"/>
            <a:r>
              <a:rPr lang="en-US" sz="1300" dirty="0"/>
              <a:t>    4.1. Create Banner</a:t>
            </a:r>
            <a:endParaRPr lang="en-US" sz="1300" dirty="0"/>
          </a:p>
          <a:p>
            <a:pPr lvl="1"/>
            <a:r>
              <a:rPr lang="en-US" sz="1300" dirty="0"/>
              <a:t>    4.2. Update Banner</a:t>
            </a:r>
            <a:endParaRPr lang="en-US" sz="1300" dirty="0"/>
          </a:p>
          <a:p>
            <a:pPr lvl="0"/>
            <a:r>
              <a:rPr lang="en-US" sz="1300" dirty="0"/>
              <a:t>5. News Menu and Function</a:t>
            </a:r>
            <a:endParaRPr lang="en-US" sz="1300" dirty="0"/>
          </a:p>
          <a:p>
            <a:pPr lvl="1"/>
            <a:r>
              <a:rPr lang="en-US" sz="1300" dirty="0"/>
              <a:t>    5.1. Create or Update News</a:t>
            </a:r>
            <a:endParaRPr lang="en-US" sz="1300" dirty="0"/>
          </a:p>
          <a:p>
            <a:pPr lvl="0"/>
            <a:r>
              <a:rPr lang="en-US" sz="1300" dirty="0"/>
              <a:t>6. Product Menu and Function</a:t>
            </a:r>
            <a:endParaRPr lang="en-US" sz="1300" dirty="0"/>
          </a:p>
          <a:p>
            <a:pPr lvl="1"/>
            <a:r>
              <a:rPr lang="en-US" sz="1300" dirty="0"/>
              <a:t>    6.1. Create or Update Function</a:t>
            </a:r>
            <a:endParaRPr lang="en-US" sz="1300" dirty="0"/>
          </a:p>
          <a:p>
            <a:pPr lvl="0"/>
            <a:r>
              <a:rPr lang="en-US" sz="1300" dirty="0"/>
              <a:t>7. Article</a:t>
            </a:r>
            <a:endParaRPr lang="en-US" sz="1300" dirty="0"/>
          </a:p>
          <a:p>
            <a:pPr lvl="1"/>
            <a:r>
              <a:rPr lang="en-US" sz="1300" dirty="0"/>
              <a:t>    7.1. Create or Update Article</a:t>
            </a:r>
            <a:endParaRPr lang="en-US" sz="1300" dirty="0"/>
          </a:p>
          <a:p>
            <a:pPr lvl="0"/>
            <a:r>
              <a:rPr lang="en-US" sz="1300" dirty="0"/>
              <a:t>8. </a:t>
            </a:r>
            <a:r>
              <a:rPr lang="en-US" sz="1300" dirty="0" err="1"/>
              <a:t>Skinlogy</a:t>
            </a:r>
            <a:endParaRPr lang="en-US" sz="1300" dirty="0"/>
          </a:p>
          <a:p>
            <a:pPr lvl="1"/>
            <a:r>
              <a:rPr lang="en-US" sz="1300" dirty="0"/>
              <a:t>    8.1. Create or Update </a:t>
            </a:r>
            <a:r>
              <a:rPr lang="en-US" sz="1300" dirty="0" err="1"/>
              <a:t>Skinlogy</a:t>
            </a:r>
            <a:endParaRPr lang="en-US" sz="1300" dirty="0"/>
          </a:p>
          <a:p>
            <a:pPr lvl="0"/>
            <a:r>
              <a:rPr lang="en-US" sz="1300" dirty="0"/>
              <a:t>9. Treatment</a:t>
            </a:r>
            <a:endParaRPr lang="en-US" sz="1300" dirty="0"/>
          </a:p>
          <a:p>
            <a:pPr lvl="1"/>
            <a:r>
              <a:rPr lang="en-US" sz="1300" dirty="0"/>
              <a:t>    9.1. Create or Update Treatment</a:t>
            </a:r>
            <a:endParaRPr lang="en-US" sz="1300" dirty="0"/>
          </a:p>
          <a:p>
            <a:pPr lvl="0"/>
            <a:r>
              <a:rPr lang="en-US" sz="1300" dirty="0"/>
              <a:t>10. Frequently Asked Question (FAQ)</a:t>
            </a:r>
            <a:endParaRPr lang="en-US" sz="1300" dirty="0"/>
          </a:p>
          <a:p>
            <a:pPr marL="342900" lvl="2" indent="-342900"/>
            <a:endParaRPr lang="en-US" sz="2000" spc="-1" dirty="0">
              <a:solidFill>
                <a:schemeClr val="tx1"/>
              </a:solidFill>
              <a:uFill>
                <a:solidFill>
                  <a:srgbClr val="FFFFFF"/>
                </a:solidFill>
              </a:uFill>
              <a:latin typeface="Source Sans Pro" pitchFamily="34" charset="0"/>
              <a:ea typeface="Source Sans Pro" pitchFamily="34" charset="0"/>
            </a:endParaRPr>
          </a:p>
        </p:txBody>
      </p:sp>
      <p:sp>
        <p:nvSpPr>
          <p:cNvPr id="4" name="CustomShape 1"/>
          <p:cNvSpPr/>
          <p:nvPr/>
        </p:nvSpPr>
        <p:spPr>
          <a:xfrm>
            <a:off x="0" y="-45415"/>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800" b="1" dirty="0">
                <a:solidFill>
                  <a:srgbClr val="002D72"/>
                </a:solidFill>
                <a:latin typeface="Telegrafico"/>
              </a:rPr>
              <a:t>Table of Contents</a:t>
            </a:r>
            <a:endParaRPr lang="en-US" sz="2800" b="1" strike="noStrike" spc="-1" dirty="0">
              <a:solidFill>
                <a:srgbClr val="002D72"/>
              </a:solidFill>
              <a:uFill>
                <a:solidFill>
                  <a:srgbClr val="FFFFFF"/>
                </a:solidFill>
              </a:uFill>
              <a:latin typeface="Telegrafico"/>
              <a:ea typeface="Source Sans Pro"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Supervisor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Schedule </a:t>
            </a:r>
            <a:r>
              <a:rPr lang="en-US" dirty="0">
                <a:latin typeface="Times New Roman" panose="02020603050405020304" pitchFamily="18" charset="0"/>
                <a:cs typeface="Times New Roman" panose="02020603050405020304" pitchFamily="18" charset="0"/>
              </a:rPr>
              <a:t>will shown </a:t>
            </a:r>
            <a:r>
              <a:rPr lang="en-GB" altLang="en-US" dirty="0">
                <a:latin typeface="Times New Roman" panose="02020603050405020304" pitchFamily="18" charset="0"/>
                <a:cs typeface="Times New Roman" panose="02020603050405020304" pitchFamily="18" charset="0"/>
              </a:rPr>
              <a:t>the list that only from the clinic they supervised</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Supervisor</a:t>
            </a:r>
            <a:r>
              <a:rPr lang="en-GB" altLang="en-US" kern="0" dirty="0">
                <a:solidFill>
                  <a:sysClr val="windowText" lastClr="000000"/>
                </a:solidFill>
                <a:latin typeface="Times New Roman" panose="02020603050405020304" pitchFamily="18" charset="0"/>
                <a:cs typeface="Times New Roman" panose="02020603050405020304" pitchFamily="18" charset="0"/>
              </a:rPr>
              <a:t> can see the list that only from the clinic they supervised.</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Schedule list only appear in Supervisor Schedule menu when AR in Draft Final state by Auditor</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see the detail of Schedule that contain SIC and AR.</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Supervisor can search based on the PIC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214245" y="4568190"/>
            <a:ext cx="2139315"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Superviso</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Schedule</a:t>
            </a:r>
            <a:r>
              <a:rPr lang="en-US" sz="2800" b="1" dirty="0">
                <a:solidFill>
                  <a:srgbClr val="002D72"/>
                </a:solidFill>
                <a:latin typeface="Telegrafico"/>
              </a:rPr>
              <a:t> for </a:t>
            </a:r>
            <a:r>
              <a:rPr lang="en-GB" altLang="en-US" sz="2800" b="1" dirty="0">
                <a:solidFill>
                  <a:srgbClr val="002D72"/>
                </a:solidFill>
                <a:latin typeface="Telegrafico"/>
              </a:rPr>
              <a:t>Supervisor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0" y="673100"/>
            <a:ext cx="6568440" cy="38017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94853" y="163772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Area Manager</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Schedule </a:t>
            </a:r>
            <a:r>
              <a:rPr lang="en-US" dirty="0">
                <a:latin typeface="Times New Roman" panose="02020603050405020304" pitchFamily="18" charset="0"/>
                <a:cs typeface="Times New Roman" panose="02020603050405020304" pitchFamily="18" charset="0"/>
              </a:rPr>
              <a:t>will shown </a:t>
            </a:r>
            <a:r>
              <a:rPr lang="en-GB" altLang="en-US" dirty="0">
                <a:latin typeface="Times New Roman" panose="02020603050405020304" pitchFamily="18" charset="0"/>
                <a:cs typeface="Times New Roman" panose="02020603050405020304" pitchFamily="18" charset="0"/>
              </a:rPr>
              <a:t>the list from all the clinic they manage</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101600"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kern="0" dirty="0">
                <a:solidFill>
                  <a:sysClr val="windowText" lastClr="000000"/>
                </a:solidFill>
                <a:latin typeface="Times New Roman" panose="02020603050405020304" pitchFamily="18" charset="0"/>
                <a:cs typeface="Times New Roman" panose="02020603050405020304" pitchFamily="18" charset="0"/>
              </a:rPr>
              <a:t>Schedule</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see the list from all the clinic they manage.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Schedule list only appear in Area Manager menu when SIC have been approve by Audit Lead and all AR have been close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see the detail of Schedule that contain SIC and AR.</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Area Manager can search based on the PIC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066290" y="4568190"/>
            <a:ext cx="2435860" cy="352425"/>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Schedule</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Area Manager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Schedule</a:t>
            </a:r>
            <a:r>
              <a:rPr lang="en-US" sz="2800" b="1" dirty="0">
                <a:solidFill>
                  <a:srgbClr val="002D72"/>
                </a:solidFill>
                <a:latin typeface="Telegrafico"/>
              </a:rPr>
              <a:t> for </a:t>
            </a:r>
            <a:r>
              <a:rPr lang="en-GB" altLang="en-US" sz="2800" b="1" dirty="0">
                <a:solidFill>
                  <a:srgbClr val="002D72"/>
                </a:solidFill>
                <a:latin typeface="Telegrafico"/>
              </a:rPr>
              <a:t>Area Manager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p:cNvPicPr>
            <a:picLocks noChangeAspect="1"/>
          </p:cNvPicPr>
          <p:nvPr/>
        </p:nvPicPr>
        <p:blipFill>
          <a:blip r:embed="rId1"/>
          <a:stretch>
            <a:fillRect/>
          </a:stretch>
        </p:blipFill>
        <p:spPr>
          <a:xfrm>
            <a:off x="635" y="673100"/>
            <a:ext cx="6567170" cy="38017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62750" y="900068"/>
            <a:ext cx="5276850" cy="3205208"/>
          </a:xfrm>
        </p:spPr>
        <p:txBody>
          <a:bodyPr>
            <a:normAutofit/>
          </a:bodyPr>
          <a:lstStyle/>
          <a:p>
            <a:pPr algn="l"/>
            <a:r>
              <a:rPr lang="en-US" sz="1400" dirty="0"/>
              <a:t>1. Access </a:t>
            </a:r>
            <a:r>
              <a:rPr lang="en-US" sz="1400" dirty="0" err="1"/>
              <a:t>AN_Authoring</a:t>
            </a:r>
            <a:r>
              <a:rPr lang="en-US" sz="1400" dirty="0"/>
              <a:t> with your browser through the link: </a:t>
            </a:r>
            <a:r>
              <a:rPr lang="en-ID" sz="1400" dirty="0">
                <a:hlinkClick r:id="rId1"/>
              </a:rPr>
              <a:t>https://aryanoble-tst.outsystemsenterprise.com/AN_AUT/</a:t>
            </a:r>
            <a:r>
              <a:rPr lang="en-ID" sz="1400" dirty="0"/>
              <a:t> </a:t>
            </a:r>
            <a:br>
              <a:rPr lang="en-ID" sz="1400" dirty="0"/>
            </a:br>
            <a:br>
              <a:rPr lang="en-ID" sz="1400" dirty="0"/>
            </a:br>
            <a:r>
              <a:rPr lang="en-ID" sz="1400" dirty="0"/>
              <a:t>2. The login page will appear as shown in the image on the left</a:t>
            </a:r>
            <a:br>
              <a:rPr lang="en-ID" sz="1400" dirty="0"/>
            </a:br>
            <a:br>
              <a:rPr lang="en-ID" sz="1400" dirty="0"/>
            </a:br>
            <a:r>
              <a:rPr lang="en-ID" sz="1400" dirty="0"/>
              <a:t>3. Input your username and password to login.</a:t>
            </a:r>
            <a:br>
              <a:rPr lang="en-ID" sz="1400" dirty="0"/>
            </a:br>
            <a:br>
              <a:rPr lang="en-ID" sz="1400" dirty="0"/>
            </a:br>
            <a:r>
              <a:rPr lang="en-ID" sz="1400" dirty="0"/>
              <a:t>4. Clicking on the “Remember” checklist below the password to make login easier when you close your browser.</a:t>
            </a:r>
            <a:br>
              <a:rPr lang="en-ID" sz="1400" dirty="0"/>
            </a:br>
            <a:br>
              <a:rPr lang="en-ID" sz="1400" dirty="0"/>
            </a:br>
            <a:br>
              <a:rPr lang="en-ID" sz="1400" dirty="0"/>
            </a:br>
            <a:br>
              <a:rPr lang="en-ID" sz="1400" dirty="0"/>
            </a:br>
            <a:br>
              <a:rPr lang="en-ID" sz="1400" dirty="0"/>
            </a:br>
            <a:endParaRPr lang="en-ID" sz="1400" dirty="0"/>
          </a:p>
        </p:txBody>
      </p:sp>
      <p:sp>
        <p:nvSpPr>
          <p:cNvPr id="3" name="Subtitle 2"/>
          <p:cNvSpPr>
            <a:spLocks noGrp="1"/>
          </p:cNvSpPr>
          <p:nvPr>
            <p:ph type="subTitle" idx="1"/>
          </p:nvPr>
        </p:nvSpPr>
        <p:spPr>
          <a:xfrm>
            <a:off x="0" y="5688873"/>
            <a:ext cx="12039600" cy="900068"/>
          </a:xfrm>
        </p:spPr>
        <p:txBody>
          <a:bodyPr>
            <a:noAutofit/>
          </a:bodyPr>
          <a:lstStyle/>
          <a:p>
            <a:r>
              <a:rPr lang="en-US" sz="2000" dirty="0">
                <a:latin typeface="Source Sans Pro" pitchFamily="34" charset="0"/>
                <a:ea typeface="Source Sans Pro" pitchFamily="34" charset="0"/>
              </a:rPr>
              <a:t>Note : Use username and password from your Arya Noble account. If the password that you submitted is not correct, you can try using “Arya2019” as the password (make sure you type the first a using the upper case letter “A”. If you still fail in logging into AN_AUT, try to contact AN_AUT Team for help.</a:t>
            </a:r>
            <a:endParaRPr lang="en-ID" sz="2000" dirty="0"/>
          </a:p>
        </p:txBody>
      </p:sp>
      <p:pic>
        <p:nvPicPr>
          <p:cNvPr id="5" name="Picture 4" descr="A screenshot of a cell phon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56138"/>
            <a:ext cx="6481955" cy="3646100"/>
          </a:xfrm>
          <a:prstGeom prst="rect">
            <a:avLst/>
          </a:prstGeom>
        </p:spPr>
      </p:pic>
      <p:sp>
        <p:nvSpPr>
          <p:cNvPr id="6" name="CustomShape 1"/>
          <p:cNvSpPr/>
          <p:nvPr/>
        </p:nvSpPr>
        <p:spPr>
          <a:xfrm>
            <a:off x="2694" y="0"/>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800" b="1" dirty="0">
                <a:solidFill>
                  <a:srgbClr val="002D72"/>
                </a:solidFill>
                <a:latin typeface="Telegrafico"/>
              </a:rPr>
              <a:t>Login</a:t>
            </a:r>
            <a:endParaRPr lang="en-US" sz="2800" b="1" strike="noStrike" spc="-1" dirty="0">
              <a:solidFill>
                <a:srgbClr val="002D72"/>
              </a:solidFill>
              <a:uFill>
                <a:solidFill>
                  <a:srgbClr val="FFFFFF"/>
                </a:solidFill>
              </a:uFill>
              <a:latin typeface="Telegrafico"/>
              <a:ea typeface="Source Sans Pro"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6774" y="959730"/>
            <a:ext cx="4162425" cy="3840870"/>
          </a:xfrm>
        </p:spPr>
        <p:txBody>
          <a:bodyPr>
            <a:normAutofit/>
          </a:bodyPr>
          <a:lstStyle/>
          <a:p>
            <a:r>
              <a:rPr lang="en-US" sz="1800" dirty="0">
                <a:latin typeface="Times New Roman" panose="02020603050405020304" pitchFamily="18" charset="0"/>
                <a:cs typeface="Times New Roman" panose="02020603050405020304" pitchFamily="18" charset="0"/>
              </a:rPr>
              <a:t>After successfully logged in, you will redirected to the pages as shown on the left. There will shown 3 menu bar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 Audit Preparation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Transaction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Report</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 the main screen the website will shown your name, Finding &amp; Close, Chart, and List SIC and AR</a:t>
            </a:r>
            <a:br>
              <a:rPr lang="en-US" sz="1800" dirty="0"/>
            </a:br>
            <a:br>
              <a:rPr lang="en-US" sz="1600" dirty="0"/>
            </a:br>
            <a:r>
              <a:rPr lang="en-US" sz="1600" dirty="0"/>
              <a:t>   </a:t>
            </a:r>
            <a:endParaRPr lang="en-ID" sz="1600" dirty="0"/>
          </a:p>
        </p:txBody>
      </p:sp>
      <p:pic>
        <p:nvPicPr>
          <p:cNvPr id="6" name="Content Placeholder 5" descr="A screenshot of a cell phone&#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807965"/>
            <a:ext cx="6604000" cy="4090174"/>
          </a:xfrm>
        </p:spPr>
      </p:pic>
      <p:sp>
        <p:nvSpPr>
          <p:cNvPr id="4" name="CustomShape 1"/>
          <p:cNvSpPr/>
          <p:nvPr/>
        </p:nvSpPr>
        <p:spPr>
          <a:xfrm>
            <a:off x="0" y="-30979"/>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800" b="1" dirty="0">
                <a:solidFill>
                  <a:srgbClr val="002D72"/>
                </a:solidFill>
                <a:latin typeface="Telegrafico"/>
              </a:rPr>
              <a:t>Homepage for Audit Lead</a:t>
            </a:r>
            <a:endParaRPr lang="en-US" sz="2800" b="1" strike="noStrike" spc="-1" dirty="0">
              <a:solidFill>
                <a:srgbClr val="002D72"/>
              </a:solidFill>
              <a:uFill>
                <a:solidFill>
                  <a:srgbClr val="FFFFFF"/>
                </a:solidFill>
              </a:uFill>
              <a:latin typeface="Telegrafico"/>
              <a:ea typeface="Source Sans Pro" pitchFamily="34" charset="0"/>
            </a:endParaRPr>
          </a:p>
        </p:txBody>
      </p:sp>
      <p:sp>
        <p:nvSpPr>
          <p:cNvPr id="7" name="Title 1"/>
          <p:cNvSpPr txBox="1"/>
          <p:nvPr/>
        </p:nvSpPr>
        <p:spPr>
          <a:xfrm>
            <a:off x="213681" y="5388933"/>
            <a:ext cx="11416667" cy="15623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Explanation  for Main Screen : </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Finding and Close : On the main screen will shown findings and audit report which already closed of all clinic. </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Chart : Shown Finding and Close AR based by data from Findings &amp; Close</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List SIC and AR : This Feature shown SIC Need Approval, Final SIC, AR Doing (Need Approval AR by Audit Lead or Auditor) and AR Closed (AR which already approved by Audit Lead or Auditor).</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endParaRPr lang="en-ID" sz="1600" dirty="0">
              <a:latin typeface="Times New Roman" panose="02020603050405020304" pitchFamily="18" charset="0"/>
              <a:cs typeface="Times New Roman" panose="02020603050405020304" pitchFamily="18" charset="0"/>
            </a:endParaRPr>
          </a:p>
        </p:txBody>
      </p:sp>
      <p:sp>
        <p:nvSpPr>
          <p:cNvPr id="8" name="Title 1"/>
          <p:cNvSpPr txBox="1"/>
          <p:nvPr/>
        </p:nvSpPr>
        <p:spPr>
          <a:xfrm>
            <a:off x="1953980" y="4897504"/>
            <a:ext cx="2696039" cy="31144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400" b="1" i="1" dirty="0">
                <a:latin typeface="Times New Roman" panose="02020603050405020304" pitchFamily="18" charset="0"/>
                <a:cs typeface="Times New Roman" panose="02020603050405020304" pitchFamily="18" charset="0"/>
              </a:rPr>
              <a:t>Homepage for Audit Lead</a:t>
            </a:r>
            <a:endParaRPr lang="en-ID" sz="1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Auditor, Homepage will shown Finding &amp; Close, Chart, AR List ( Need Approval ), Closed AR and Transaction Bar</a:t>
            </a:r>
            <a:endParaRPr lang="en-ID"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24577"/>
            <a:ext cx="6569073" cy="4201794"/>
          </a:xfrm>
          <a:prstGeom prst="rect">
            <a:avLst/>
          </a:prstGeom>
        </p:spPr>
      </p:pic>
      <p:sp>
        <p:nvSpPr>
          <p:cNvPr id="6" name="Subtitle 2"/>
          <p:cNvSpPr txBox="1"/>
          <p:nvPr/>
        </p:nvSpPr>
        <p:spPr>
          <a:xfrm>
            <a:off x="339722" y="5371086"/>
            <a:ext cx="9642477" cy="1600138"/>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US" kern="0" dirty="0">
                <a:solidFill>
                  <a:sysClr val="windowText" lastClr="000000"/>
                </a:solidFill>
                <a:latin typeface="Times New Roman" panose="02020603050405020304" pitchFamily="18" charset="0"/>
                <a:cs typeface="Times New Roman" panose="02020603050405020304" pitchFamily="18" charset="0"/>
              </a:rPr>
              <a:t>AR List, Auditor can only approved AR which need approved by Audit Lead or Auditor, on close AR data same as Audit Lead Homepage which shown approved AR from all clinic.</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US" kern="0" dirty="0">
                <a:solidFill>
                  <a:sysClr val="windowText" lastClr="000000"/>
                </a:solidFill>
                <a:latin typeface="Times New Roman" panose="02020603050405020304" pitchFamily="18" charset="0"/>
                <a:cs typeface="Times New Roman" panose="02020603050405020304" pitchFamily="18" charset="0"/>
              </a:rPr>
              <a:t>On </a:t>
            </a:r>
            <a:r>
              <a:rPr lang="en-US" kern="0" dirty="0" err="1">
                <a:solidFill>
                  <a:sysClr val="windowText" lastClr="000000"/>
                </a:solidFill>
                <a:latin typeface="Times New Roman" panose="02020603050405020304" pitchFamily="18" charset="0"/>
                <a:cs typeface="Times New Roman" panose="02020603050405020304" pitchFamily="18" charset="0"/>
              </a:rPr>
              <a:t>MenuBar</a:t>
            </a:r>
            <a:r>
              <a:rPr lang="en-US" kern="0" dirty="0">
                <a:solidFill>
                  <a:sysClr val="windowText" lastClr="000000"/>
                </a:solidFill>
                <a:latin typeface="Times New Roman" panose="02020603050405020304" pitchFamily="18" charset="0"/>
                <a:cs typeface="Times New Roman" panose="02020603050405020304" pitchFamily="18" charset="0"/>
              </a:rPr>
              <a:t>, Auditor can only have transaction bar (this menu we will discuss on Transaction section</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endParaRPr lang="en-ID"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447924" y="4986605"/>
            <a:ext cx="2251078" cy="352457"/>
          </a:xfrm>
          <a:prstGeom prst="rect">
            <a:avLst/>
          </a:prstGeom>
        </p:spPr>
        <p:txBody>
          <a:bodyPr lIns="0" tIns="0" rIns="0" bIns="0" anchor="ctr"/>
          <a:lstStyle/>
          <a:p>
            <a:r>
              <a:rPr lang="en-US" sz="1600" b="1" i="1" kern="0" dirty="0">
                <a:solidFill>
                  <a:sysClr val="windowText" lastClr="000000"/>
                </a:solidFill>
                <a:latin typeface="Times New Roman" panose="02020603050405020304" pitchFamily="18" charset="0"/>
                <a:cs typeface="Times New Roman" panose="02020603050405020304" pitchFamily="18" charset="0"/>
              </a:rPr>
              <a:t>Homepage for auditor</a:t>
            </a:r>
            <a:endParaRPr lang="en-ID"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30979"/>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800" b="1" dirty="0">
                <a:solidFill>
                  <a:srgbClr val="002D72"/>
                </a:solidFill>
                <a:latin typeface="Telegrafico"/>
              </a:rPr>
              <a:t>Homepage for Auditor</a:t>
            </a:r>
            <a:endParaRPr lang="en-US" sz="2800" b="1" strike="noStrike" spc="-1" dirty="0">
              <a:solidFill>
                <a:srgbClr val="002D72"/>
              </a:solidFill>
              <a:uFill>
                <a:solidFill>
                  <a:srgbClr val="FFFFFF"/>
                </a:solidFill>
              </a:uFill>
              <a:latin typeface="Telegrafico"/>
              <a:ea typeface="Source Sans Pro"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731000" y="964758"/>
            <a:ext cx="4704080" cy="1997097"/>
          </a:xfrm>
        </p:spPr>
        <p:txBody>
          <a:bodyPr>
            <a:normAutofit/>
          </a:bodyPr>
          <a:lstStyle/>
          <a:p>
            <a:r>
              <a:rPr lang="en-US" sz="1800" dirty="0">
                <a:solidFill>
                  <a:schemeClr val="tx1"/>
                </a:solidFill>
              </a:rPr>
              <a:t>On role </a:t>
            </a:r>
            <a:r>
              <a:rPr lang="en-US" sz="1800" b="1" dirty="0">
                <a:solidFill>
                  <a:schemeClr val="tx1"/>
                </a:solidFill>
              </a:rPr>
              <a:t>Area Manager</a:t>
            </a:r>
            <a:r>
              <a:rPr lang="en-US" sz="1800" dirty="0">
                <a:solidFill>
                  <a:schemeClr val="tx1"/>
                </a:solidFill>
              </a:rPr>
              <a:t>, homepage will shown Findings and Close, Chart, Transaction Bar and Report Bar. Findings and Close based by data from clinic groups who held by Area Manager.</a:t>
            </a:r>
            <a:endParaRPr lang="en-US" sz="1800" dirty="0">
              <a:solidFill>
                <a:schemeClr val="tx1"/>
              </a:solidFill>
            </a:endParaRPr>
          </a:p>
          <a:p>
            <a:r>
              <a:rPr lang="en-US" sz="1800" dirty="0">
                <a:solidFill>
                  <a:schemeClr val="tx1"/>
                </a:solidFill>
              </a:rPr>
              <a:t>Area Manager have Transaction and Report bar (this bar we will discuss in menu bar section</a:t>
            </a:r>
            <a:endParaRPr lang="en-ID" sz="1800" dirty="0">
              <a:solidFill>
                <a:schemeClr val="tx1"/>
              </a:solidFill>
            </a:endParaRPr>
          </a:p>
        </p:txBody>
      </p:sp>
      <p:sp>
        <p:nvSpPr>
          <p:cNvPr id="4" name="CustomShape 1"/>
          <p:cNvSpPr/>
          <p:nvPr/>
        </p:nvSpPr>
        <p:spPr>
          <a:xfrm>
            <a:off x="0" y="-30979"/>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US" sz="2800" b="1" dirty="0">
                <a:solidFill>
                  <a:srgbClr val="002D72"/>
                </a:solidFill>
                <a:latin typeface="Telegrafico"/>
              </a:rPr>
              <a:t>Homepage for Area Manager and Supervisor</a:t>
            </a:r>
            <a:endParaRPr lang="en-US" sz="2800" b="1" strike="noStrike" spc="-1" dirty="0">
              <a:solidFill>
                <a:srgbClr val="002D72"/>
              </a:solidFill>
              <a:uFill>
                <a:solidFill>
                  <a:srgbClr val="FFFFFF"/>
                </a:solidFill>
              </a:uFill>
              <a:latin typeface="Telegrafico"/>
              <a:ea typeface="Source Sans Pro"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88114"/>
            <a:ext cx="6350000" cy="3111726"/>
          </a:xfrm>
          <a:prstGeom prst="rect">
            <a:avLst/>
          </a:prstGeom>
        </p:spPr>
      </p:pic>
      <p:pic>
        <p:nvPicPr>
          <p:cNvPr id="9" name="Picture 8" descr="A screenshot of a cell phon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6106" y="2912880"/>
            <a:ext cx="6553200" cy="3497580"/>
          </a:xfrm>
          <a:prstGeom prst="rect">
            <a:avLst/>
          </a:prstGeom>
        </p:spPr>
      </p:pic>
      <p:sp>
        <p:nvSpPr>
          <p:cNvPr id="12" name="Text Placeholder 2"/>
          <p:cNvSpPr txBox="1"/>
          <p:nvPr/>
        </p:nvSpPr>
        <p:spPr>
          <a:xfrm>
            <a:off x="46038" y="4193710"/>
            <a:ext cx="5544031" cy="26397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700" dirty="0">
                <a:solidFill>
                  <a:schemeClr val="tx1"/>
                </a:solidFill>
                <a:latin typeface="Times New Roman" panose="02020603050405020304" pitchFamily="18" charset="0"/>
                <a:cs typeface="Times New Roman" panose="02020603050405020304" pitchFamily="18" charset="0"/>
              </a:rPr>
              <a:t>On role </a:t>
            </a:r>
            <a:r>
              <a:rPr lang="en-US" sz="1700" b="1" dirty="0">
                <a:solidFill>
                  <a:schemeClr val="tx1"/>
                </a:solidFill>
                <a:latin typeface="Times New Roman" panose="02020603050405020304" pitchFamily="18" charset="0"/>
                <a:cs typeface="Times New Roman" panose="02020603050405020304" pitchFamily="18" charset="0"/>
              </a:rPr>
              <a:t>Supervisor</a:t>
            </a:r>
            <a:r>
              <a:rPr lang="en-US" sz="1700" dirty="0">
                <a:solidFill>
                  <a:schemeClr val="tx1"/>
                </a:solidFill>
                <a:latin typeface="Times New Roman" panose="02020603050405020304" pitchFamily="18" charset="0"/>
                <a:cs typeface="Times New Roman" panose="02020603050405020304" pitchFamily="18" charset="0"/>
              </a:rPr>
              <a:t>, homepage will shown Findings and Close, Chart, AR Open (AR which already assigned to </a:t>
            </a:r>
            <a:r>
              <a:rPr lang="en-US" sz="1700" b="1" dirty="0">
                <a:solidFill>
                  <a:schemeClr val="tx1"/>
                </a:solidFill>
                <a:latin typeface="Times New Roman" panose="02020603050405020304" pitchFamily="18" charset="0"/>
                <a:cs typeface="Times New Roman" panose="02020603050405020304" pitchFamily="18" charset="0"/>
              </a:rPr>
              <a:t>supervisor</a:t>
            </a:r>
            <a:r>
              <a:rPr lang="en-US" sz="1700" dirty="0">
                <a:solidFill>
                  <a:schemeClr val="tx1"/>
                </a:solidFill>
                <a:latin typeface="Times New Roman" panose="02020603050405020304" pitchFamily="18" charset="0"/>
                <a:cs typeface="Times New Roman" panose="02020603050405020304" pitchFamily="18" charset="0"/>
              </a:rPr>
              <a:t> and need to fixing their findings), AR Doing( current status for AR after submitted by </a:t>
            </a:r>
            <a:r>
              <a:rPr lang="en-US" sz="1700" b="1" dirty="0">
                <a:solidFill>
                  <a:schemeClr val="tx1"/>
                </a:solidFill>
                <a:latin typeface="Times New Roman" panose="02020603050405020304" pitchFamily="18" charset="0"/>
                <a:cs typeface="Times New Roman" panose="02020603050405020304" pitchFamily="18" charset="0"/>
              </a:rPr>
              <a:t>supervisor</a:t>
            </a:r>
            <a:r>
              <a:rPr lang="en-US" sz="1700" dirty="0">
                <a:solidFill>
                  <a:schemeClr val="tx1"/>
                </a:solidFill>
                <a:latin typeface="Times New Roman" panose="02020603050405020304" pitchFamily="18" charset="0"/>
                <a:cs typeface="Times New Roman" panose="02020603050405020304" pitchFamily="18" charset="0"/>
              </a:rPr>
              <a:t>), AR Close (Approved AR from each </a:t>
            </a:r>
            <a:r>
              <a:rPr lang="en-US" sz="1700" b="1" dirty="0">
                <a:solidFill>
                  <a:schemeClr val="tx1"/>
                </a:solidFill>
                <a:latin typeface="Times New Roman" panose="02020603050405020304" pitchFamily="18" charset="0"/>
                <a:cs typeface="Times New Roman" panose="02020603050405020304" pitchFamily="18" charset="0"/>
              </a:rPr>
              <a:t>supervisor clinic</a:t>
            </a:r>
            <a:r>
              <a:rPr lang="en-US" sz="1700" dirty="0">
                <a:solidFill>
                  <a:schemeClr val="tx1"/>
                </a:solidFill>
                <a:latin typeface="Times New Roman" panose="02020603050405020304" pitchFamily="18" charset="0"/>
                <a:cs typeface="Times New Roman" panose="02020603050405020304" pitchFamily="18" charset="0"/>
              </a:rPr>
              <a:t>), Transaction Bar and Report Bar. </a:t>
            </a:r>
            <a:endParaRPr lang="en-US" sz="1700" dirty="0">
              <a:solidFill>
                <a:schemeClr val="tx1"/>
              </a:solidFill>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Findings and Close based by data from their clinic. Supervisor have Transaction and Report bar (this bar we will discuss in menu bar section</a:t>
            </a:r>
            <a:endParaRPr lang="en-ID" sz="1700" dirty="0">
              <a:solidFill>
                <a:schemeClr val="tx1"/>
              </a:solidFill>
              <a:latin typeface="Times New Roman" panose="02020603050405020304" pitchFamily="18" charset="0"/>
              <a:cs typeface="Times New Roman" panose="02020603050405020304" pitchFamily="18" charset="0"/>
            </a:endParaRPr>
          </a:p>
        </p:txBody>
      </p:sp>
      <p:sp>
        <p:nvSpPr>
          <p:cNvPr id="13" name="Text Placeholder 2"/>
          <p:cNvSpPr txBox="1"/>
          <p:nvPr/>
        </p:nvSpPr>
        <p:spPr>
          <a:xfrm>
            <a:off x="550622" y="3721734"/>
            <a:ext cx="5391631" cy="3294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b="1" i="1" dirty="0">
                <a:solidFill>
                  <a:schemeClr val="tx1"/>
                </a:solidFill>
                <a:latin typeface="Times New Roman" panose="02020603050405020304" pitchFamily="18" charset="0"/>
                <a:cs typeface="Times New Roman" panose="02020603050405020304" pitchFamily="18" charset="0"/>
              </a:rPr>
              <a:t>Homepage for Area Manager</a:t>
            </a:r>
            <a:endParaRPr lang="en-ID" sz="1600" b="1" i="1" dirty="0">
              <a:solidFill>
                <a:schemeClr val="tx1"/>
              </a:solidFill>
              <a:latin typeface="Times New Roman" panose="02020603050405020304" pitchFamily="18" charset="0"/>
              <a:cs typeface="Times New Roman" panose="02020603050405020304" pitchFamily="18" charset="0"/>
            </a:endParaRPr>
          </a:p>
        </p:txBody>
      </p:sp>
      <p:sp>
        <p:nvSpPr>
          <p:cNvPr id="14" name="Text Placeholder 2"/>
          <p:cNvSpPr txBox="1"/>
          <p:nvPr/>
        </p:nvSpPr>
        <p:spPr>
          <a:xfrm>
            <a:off x="6387224" y="6361484"/>
            <a:ext cx="5391631" cy="32945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b="1" i="1" dirty="0">
                <a:solidFill>
                  <a:schemeClr val="tx1"/>
                </a:solidFill>
                <a:latin typeface="Times New Roman" panose="02020603050405020304" pitchFamily="18" charset="0"/>
                <a:cs typeface="Times New Roman" panose="02020603050405020304" pitchFamily="18" charset="0"/>
              </a:rPr>
              <a:t>Homepage for Supervisor</a:t>
            </a:r>
            <a:endParaRPr lang="en-ID" sz="1600" b="1"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on transaction menu, on SIC sub menu, SIC List</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List,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all SIC from all schedule of clinic divide by three tab of periode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also see the details of SIC that have been made by Auditor and help making new SIC.</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delete SIC that the schedule doesn't have Audit Report.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search based on schedule date, SIC Type, and Clinic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433319" y="4569410"/>
            <a:ext cx="2251078" cy="35245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List</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List</a:t>
            </a:r>
            <a:r>
              <a:rPr lang="en-US" sz="2800" b="1" dirty="0">
                <a:solidFill>
                  <a:srgbClr val="002D72"/>
                </a:solidFill>
                <a:latin typeface="Telegrafico"/>
              </a:rPr>
              <a:t> for </a:t>
            </a:r>
            <a:r>
              <a:rPr lang="en-GB" altLang="en-US" sz="2800" b="1" dirty="0">
                <a:solidFill>
                  <a:srgbClr val="002D72"/>
                </a:solidFill>
                <a:latin typeface="Telegrafico"/>
              </a:rPr>
              <a:t>Audit Lead</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descr="SIC List"/>
          <p:cNvPicPr>
            <a:picLocks noChangeAspect="1"/>
          </p:cNvPicPr>
          <p:nvPr/>
        </p:nvPicPr>
        <p:blipFill>
          <a:blip r:embed="rId1"/>
          <a:stretch>
            <a:fillRect/>
          </a:stretch>
        </p:blipFill>
        <p:spPr>
          <a:xfrm>
            <a:off x="0" y="673100"/>
            <a:ext cx="6568440" cy="3803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035798" y="1533588"/>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Auditor</a:t>
            </a:r>
            <a:r>
              <a:rPr lang="en-US"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on transaction menu, on SIC sub menu, SIC List</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three tab of SIC List based on the periode</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339725" y="5013325"/>
            <a:ext cx="11487785" cy="1793240"/>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List, Audit</a:t>
            </a:r>
            <a:r>
              <a:rPr lang="en-GB" altLang="en-US" kern="0" dirty="0">
                <a:solidFill>
                  <a:sysClr val="windowText" lastClr="000000"/>
                </a:solidFill>
                <a:latin typeface="Times New Roman" panose="02020603050405020304" pitchFamily="18" charset="0"/>
                <a:cs typeface="Times New Roman" panose="02020603050405020304" pitchFamily="18" charset="0"/>
              </a:rPr>
              <a:t>or</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see all SIC too from all schedule of clinic divide by three tab of periode</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Auditor can made new SIC or see the detail of existing SIC.</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Auditor can delete SIC that the schedule doesn't have Audit Report.</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Auditor can search based on schedule date, SIC Type, and Clinic name.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2433319" y="4569410"/>
            <a:ext cx="2251078" cy="35245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List</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Auditor</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List</a:t>
            </a:r>
            <a:r>
              <a:rPr lang="en-US" sz="2800" b="1" dirty="0">
                <a:solidFill>
                  <a:srgbClr val="002D72"/>
                </a:solidFill>
                <a:latin typeface="Telegrafico"/>
              </a:rPr>
              <a:t> for </a:t>
            </a:r>
            <a:r>
              <a:rPr lang="en-GB" altLang="en-US" sz="2800" b="1" dirty="0">
                <a:solidFill>
                  <a:srgbClr val="002D72"/>
                </a:solidFill>
                <a:latin typeface="Telegrafico"/>
              </a:rPr>
              <a:t>Auditor</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4" name="Picture 3" descr="SIC List"/>
          <p:cNvPicPr>
            <a:picLocks noChangeAspect="1"/>
          </p:cNvPicPr>
          <p:nvPr/>
        </p:nvPicPr>
        <p:blipFill>
          <a:blip r:embed="rId1"/>
          <a:stretch>
            <a:fillRect/>
          </a:stretch>
        </p:blipFill>
        <p:spPr>
          <a:xfrm>
            <a:off x="0" y="673100"/>
            <a:ext cx="6568440" cy="3803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693533" y="1071943"/>
            <a:ext cx="4914900" cy="1600138"/>
          </a:xfrm>
        </p:spPr>
        <p:txBody>
          <a:bodyPr/>
          <a:lstStyle/>
          <a:p>
            <a:r>
              <a:rPr lang="en-US" dirty="0">
                <a:latin typeface="Times New Roman" panose="02020603050405020304" pitchFamily="18" charset="0"/>
                <a:cs typeface="Times New Roman" panose="02020603050405020304" pitchFamily="18" charset="0"/>
              </a:rPr>
              <a:t>On Role </a:t>
            </a:r>
            <a:r>
              <a:rPr lang="en-GB" altLang="en-US" dirty="0">
                <a:latin typeface="Times New Roman" panose="02020603050405020304" pitchFamily="18" charset="0"/>
                <a:cs typeface="Times New Roman" panose="02020603050405020304" pitchFamily="18" charset="0"/>
              </a:rPr>
              <a:t>Audit Lead</a:t>
            </a:r>
            <a:r>
              <a:rPr lang="en-US" dirty="0">
                <a:latin typeface="Times New Roman" panose="02020603050405020304" pitchFamily="18" charset="0"/>
                <a:cs typeface="Times New Roman" panose="02020603050405020304" pitchFamily="18" charset="0"/>
              </a:rPr>
              <a:t>,</a:t>
            </a:r>
            <a:r>
              <a:rPr lang="en-GB" altLang="en-US" dirty="0">
                <a:latin typeface="Times New Roman" panose="02020603050405020304" pitchFamily="18" charset="0"/>
                <a:cs typeface="Times New Roman" panose="02020603050405020304" pitchFamily="18" charset="0"/>
              </a:rPr>
              <a:t> SIC Detail</a:t>
            </a:r>
            <a:r>
              <a:rPr lang="en-US" dirty="0">
                <a:latin typeface="Times New Roman" panose="02020603050405020304" pitchFamily="18" charset="0"/>
                <a:cs typeface="Times New Roman" panose="02020603050405020304" pitchFamily="18" charset="0"/>
              </a:rPr>
              <a:t> will shown </a:t>
            </a:r>
            <a:r>
              <a:rPr lang="en-GB" altLang="en-US" dirty="0">
                <a:latin typeface="Times New Roman" panose="02020603050405020304" pitchFamily="18" charset="0"/>
                <a:cs typeface="Times New Roman" panose="02020603050405020304" pitchFamily="18" charset="0"/>
              </a:rPr>
              <a:t>the detail of existing SIC</a:t>
            </a:r>
            <a:endParaRPr lang="en-GB" altLang="en-US"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188595" y="4606925"/>
            <a:ext cx="5653405" cy="2108835"/>
          </a:xfrm>
          <a:prstGeom prst="rect">
            <a:avLst/>
          </a:prstGeom>
        </p:spPr>
        <p:txBody>
          <a:bodyPr lIns="0" tIns="0" rIns="0" bIns="0" anchor="ctr"/>
          <a:lstStyle/>
          <a:p>
            <a:r>
              <a:rPr lang="en-US" kern="0" dirty="0">
                <a:solidFill>
                  <a:sysClr val="windowText" lastClr="000000"/>
                </a:solidFill>
                <a:latin typeface="Times New Roman" panose="02020603050405020304" pitchFamily="18" charset="0"/>
                <a:cs typeface="Times New Roman" panose="02020603050405020304" pitchFamily="18" charset="0"/>
              </a:rPr>
              <a:t>Explanation :</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SIC</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GB" altLang="en-US" kern="0" dirty="0">
                <a:solidFill>
                  <a:sysClr val="windowText" lastClr="000000"/>
                </a:solidFill>
                <a:latin typeface="Times New Roman" panose="02020603050405020304" pitchFamily="18" charset="0"/>
                <a:cs typeface="Times New Roman" panose="02020603050405020304" pitchFamily="18" charset="0"/>
              </a:rPr>
              <a:t>Detail</a:t>
            </a:r>
            <a:r>
              <a:rPr lang="en-US" kern="0" dirty="0">
                <a:solidFill>
                  <a:sysClr val="windowText" lastClr="000000"/>
                </a:solidFill>
                <a:latin typeface="Times New Roman" panose="02020603050405020304" pitchFamily="18" charset="0"/>
                <a:cs typeface="Times New Roman" panose="02020603050405020304" pitchFamily="18" charset="0"/>
              </a:rPr>
              <a:t>, Audit </a:t>
            </a:r>
            <a:r>
              <a:rPr lang="en-GB" altLang="en-US" kern="0" dirty="0">
                <a:solidFill>
                  <a:sysClr val="windowText" lastClr="000000"/>
                </a:solidFill>
                <a:latin typeface="Times New Roman" panose="02020603050405020304" pitchFamily="18" charset="0"/>
                <a:cs typeface="Times New Roman" panose="02020603050405020304" pitchFamily="18" charset="0"/>
              </a:rPr>
              <a:t>Lead</a:t>
            </a:r>
            <a:r>
              <a:rPr lang="en-US" kern="0" dirty="0">
                <a:solidFill>
                  <a:sysClr val="windowText" lastClr="000000"/>
                </a:solidFill>
                <a:latin typeface="Times New Roman" panose="02020603050405020304" pitchFamily="18" charset="0"/>
                <a:cs typeface="Times New Roman" panose="02020603050405020304" pitchFamily="18" charset="0"/>
              </a:rPr>
              <a:t> can </a:t>
            </a:r>
            <a:r>
              <a:rPr lang="en-GB" altLang="en-US" kern="0" dirty="0">
                <a:solidFill>
                  <a:sysClr val="windowText" lastClr="000000"/>
                </a:solidFill>
                <a:latin typeface="Times New Roman" panose="02020603050405020304" pitchFamily="18" charset="0"/>
                <a:cs typeface="Times New Roman" panose="02020603050405020304" pitchFamily="18" charset="0"/>
              </a:rPr>
              <a:t>approve or reject SIC that been submitted by Auditor after checking the SIC</a:t>
            </a:r>
            <a:r>
              <a:rPr lang="en-US" kern="0" dirty="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Audit Lead can help fixing the SIC if there is a mistake.</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rabicPeriod"/>
            </a:pPr>
            <a:r>
              <a:rPr lang="en-GB" altLang="en-US" kern="0" dirty="0">
                <a:solidFill>
                  <a:sysClr val="windowText" lastClr="000000"/>
                </a:solidFill>
                <a:latin typeface="Times New Roman" panose="02020603050405020304" pitchFamily="18" charset="0"/>
                <a:cs typeface="Times New Roman" panose="02020603050405020304" pitchFamily="18" charset="0"/>
              </a:rPr>
              <a:t>If Audit Lead reject a SIC, there will be email sent to Auditor request fixing.</a:t>
            </a:r>
            <a:endParaRPr lang="en-GB" alt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7" name="Subtitle 2"/>
          <p:cNvSpPr txBox="1"/>
          <p:nvPr/>
        </p:nvSpPr>
        <p:spPr>
          <a:xfrm>
            <a:off x="1922779" y="4099510"/>
            <a:ext cx="2251078" cy="352457"/>
          </a:xfrm>
          <a:prstGeom prst="rect">
            <a:avLst/>
          </a:prstGeom>
        </p:spPr>
        <p:txBody>
          <a:bodyPr lIns="0" tIns="0" rIns="0" bIns="0" anchor="ctr"/>
          <a:lstStyle/>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Detail</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CustomShape 1"/>
          <p:cNvSpPr/>
          <p:nvPr/>
        </p:nvSpPr>
        <p:spPr>
          <a:xfrm>
            <a:off x="1270" y="-45584"/>
            <a:ext cx="12189306" cy="719093"/>
          </a:xfrm>
          <a:prstGeom prst="rect">
            <a:avLst/>
          </a:prstGeom>
          <a:solidFill>
            <a:srgbClr val="B9975B"/>
          </a:solidFill>
          <a:ln>
            <a:noFill/>
          </a:ln>
        </p:spPr>
        <p:style>
          <a:lnRef idx="0">
            <a:scrgbClr r="0" g="0" b="0"/>
          </a:lnRef>
          <a:fillRef idx="0">
            <a:scrgbClr r="0" g="0" b="0"/>
          </a:fillRef>
          <a:effectRef idx="0">
            <a:scrgbClr r="0" g="0" b="0"/>
          </a:effectRef>
          <a:fontRef idx="minor"/>
        </p:style>
        <p:txBody>
          <a:bodyPr lIns="122008" tIns="60824" rIns="122008" bIns="60824"/>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130"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algn="ctr">
              <a:lnSpc>
                <a:spcPct val="100000"/>
              </a:lnSpc>
            </a:pPr>
            <a:r>
              <a:rPr lang="en-GB" altLang="en-US" sz="2800" b="1" dirty="0">
                <a:solidFill>
                  <a:srgbClr val="002D72"/>
                </a:solidFill>
                <a:latin typeface="Telegrafico"/>
              </a:rPr>
              <a:t>SIC Detail</a:t>
            </a:r>
            <a:r>
              <a:rPr lang="en-US" sz="2800" b="1" dirty="0">
                <a:solidFill>
                  <a:srgbClr val="002D72"/>
                </a:solidFill>
                <a:latin typeface="Telegrafico"/>
              </a:rPr>
              <a:t> for </a:t>
            </a:r>
            <a:r>
              <a:rPr lang="en-GB" altLang="en-US" sz="2800" b="1" dirty="0">
                <a:solidFill>
                  <a:srgbClr val="002D72"/>
                </a:solidFill>
                <a:latin typeface="Telegrafico"/>
              </a:rPr>
              <a:t>Audit Lead</a:t>
            </a:r>
            <a:endParaRPr lang="en-GB" altLang="en-US" sz="2800" b="1" strike="noStrike" spc="-1" dirty="0">
              <a:solidFill>
                <a:srgbClr val="002D72"/>
              </a:solidFill>
              <a:uFill>
                <a:solidFill>
                  <a:srgbClr val="FFFFFF"/>
                </a:solidFill>
              </a:uFill>
              <a:latin typeface="Telegrafico"/>
              <a:ea typeface="Source Sans Pro" pitchFamily="34" charset="0"/>
            </a:endParaRPr>
          </a:p>
        </p:txBody>
      </p:sp>
      <p:pic>
        <p:nvPicPr>
          <p:cNvPr id="2" name="Picture 1"/>
          <p:cNvPicPr>
            <a:picLocks noChangeAspect="1"/>
          </p:cNvPicPr>
          <p:nvPr/>
        </p:nvPicPr>
        <p:blipFill>
          <a:blip r:embed="rId1"/>
          <a:stretch>
            <a:fillRect/>
          </a:stretch>
        </p:blipFill>
        <p:spPr>
          <a:xfrm>
            <a:off x="1270" y="673100"/>
            <a:ext cx="6094095" cy="3426460"/>
          </a:xfrm>
          <a:prstGeom prst="rect">
            <a:avLst/>
          </a:prstGeom>
        </p:spPr>
      </p:pic>
      <p:pic>
        <p:nvPicPr>
          <p:cNvPr id="5" name="Picture 4"/>
          <p:cNvPicPr>
            <a:picLocks noChangeAspect="1"/>
          </p:cNvPicPr>
          <p:nvPr/>
        </p:nvPicPr>
        <p:blipFill>
          <a:blip r:embed="rId2"/>
          <a:stretch>
            <a:fillRect/>
          </a:stretch>
        </p:blipFill>
        <p:spPr>
          <a:xfrm>
            <a:off x="6095365" y="2985135"/>
            <a:ext cx="6073775" cy="3415030"/>
          </a:xfrm>
          <a:prstGeom prst="rect">
            <a:avLst/>
          </a:prstGeom>
        </p:spPr>
      </p:pic>
      <p:sp>
        <p:nvSpPr>
          <p:cNvPr id="9" name="Subtitle 2"/>
          <p:cNvSpPr txBox="1"/>
          <p:nvPr/>
        </p:nvSpPr>
        <p:spPr>
          <a:xfrm>
            <a:off x="8025129" y="6362650"/>
            <a:ext cx="2251078" cy="352457"/>
          </a:xfrm>
          <a:prstGeom prst="rect">
            <a:avLst/>
          </a:prstGeom>
        </p:spPr>
        <p:txBody>
          <a:bodyPr lIns="0" tIns="0" rIns="0" bIns="0" anchor="ctr"/>
          <a:p>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SIC Detail</a:t>
            </a:r>
            <a:r>
              <a:rPr lang="en-US" sz="1600" b="1" i="1" kern="0" dirty="0">
                <a:solidFill>
                  <a:sysClr val="windowText" lastClr="000000"/>
                </a:solidFill>
                <a:latin typeface="Times New Roman" panose="02020603050405020304" pitchFamily="18" charset="0"/>
                <a:cs typeface="Times New Roman" panose="02020603050405020304" pitchFamily="18" charset="0"/>
              </a:rPr>
              <a:t> for </a:t>
            </a:r>
            <a:r>
              <a:rPr lang="en-GB" altLang="en-US" sz="1600" b="1" i="1" kern="0" dirty="0">
                <a:solidFill>
                  <a:sysClr val="windowText" lastClr="000000"/>
                </a:solidFill>
                <a:latin typeface="Times New Roman" panose="02020603050405020304" pitchFamily="18" charset="0"/>
                <a:cs typeface="Times New Roman" panose="02020603050405020304" pitchFamily="18" charset="0"/>
              </a:rPr>
              <a:t>Audit Lead</a:t>
            </a:r>
            <a:endParaRPr lang="en-GB" altLang="en-US" sz="1600" b="1" i="1" kern="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9652</Words>
  <Application>WPS Presentation</Application>
  <PresentationFormat>Widescreen</PresentationFormat>
  <Paragraphs>248</Paragraphs>
  <Slides>21</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21</vt:i4>
      </vt:variant>
    </vt:vector>
  </HeadingPairs>
  <TitlesOfParts>
    <vt:vector size="38" baseType="lpstr">
      <vt:lpstr>Arial</vt:lpstr>
      <vt:lpstr>SimSun</vt:lpstr>
      <vt:lpstr>Wingdings</vt:lpstr>
      <vt:lpstr>Telegrafico</vt:lpstr>
      <vt:lpstr>Source Sans Pro</vt:lpstr>
      <vt:lpstr>Arial</vt:lpstr>
      <vt:lpstr>Symbol</vt:lpstr>
      <vt:lpstr>Telegrafico</vt:lpstr>
      <vt:lpstr>Segoe Print</vt:lpstr>
      <vt:lpstr>Times New Roman</vt:lpstr>
      <vt:lpstr>Microsoft YaHei</vt:lpstr>
      <vt:lpstr>Arial Unicode MS</vt:lpstr>
      <vt:lpstr>Calibri</vt:lpstr>
      <vt:lpstr>Calibri Light</vt:lpstr>
      <vt:lpstr>Office Theme</vt:lpstr>
      <vt:lpstr>Office Theme</vt:lpstr>
      <vt:lpstr>Office Theme</vt:lpstr>
      <vt:lpstr>AN E-Authoring</vt:lpstr>
      <vt:lpstr>PowerPoint 演示文稿</vt:lpstr>
      <vt:lpstr>1. Access AN_Authoring with your browser through the link: https://aryanoble-tst.outsystemsenterprise.com/AN_AUT/   2. The login page will appear as shown in the image on the left  3. Input your username and password to login.  4. Clicking on the “Remember” checklist below the password to make login easier when you close your browser.     </vt:lpstr>
      <vt:lpstr>After successfully logged in, you will redirected to the pages as shown on the left. There will shown 3 menu bar : 1. Audit Preparation  2. Transaction 3. Report  In the main screen the website will shown your name, Finding &amp; Close, Chart, and List SIC and AR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E-Authoring</dc:title>
  <dc:creator>Yudistiro Wahyu</dc:creator>
  <cp:lastModifiedBy>Asus</cp:lastModifiedBy>
  <cp:revision>20</cp:revision>
  <dcterms:created xsi:type="dcterms:W3CDTF">2019-09-16T08:03:00Z</dcterms:created>
  <dcterms:modified xsi:type="dcterms:W3CDTF">2019-09-20T02:40:17Z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2057-11.2.0.8942</vt:lpwstr>
  </property>
</Properties>
</file>