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1" r:id="rId2"/>
    <p:sldId id="305" r:id="rId3"/>
    <p:sldId id="282" r:id="rId4"/>
    <p:sldId id="273" r:id="rId5"/>
    <p:sldId id="304" r:id="rId6"/>
    <p:sldId id="261" r:id="rId7"/>
    <p:sldId id="283" r:id="rId8"/>
    <p:sldId id="284" r:id="rId9"/>
    <p:sldId id="288" r:id="rId10"/>
    <p:sldId id="289" r:id="rId11"/>
    <p:sldId id="286" r:id="rId12"/>
    <p:sldId id="287" r:id="rId13"/>
    <p:sldId id="272" r:id="rId14"/>
    <p:sldId id="275" r:id="rId15"/>
    <p:sldId id="277" r:id="rId16"/>
    <p:sldId id="281" r:id="rId17"/>
    <p:sldId id="303" r:id="rId18"/>
    <p:sldId id="278" r:id="rId19"/>
    <p:sldId id="279" r:id="rId20"/>
    <p:sldId id="301" r:id="rId21"/>
    <p:sldId id="296" r:id="rId22"/>
    <p:sldId id="297" r:id="rId23"/>
    <p:sldId id="306" r:id="rId24"/>
    <p:sldId id="307" r:id="rId25"/>
    <p:sldId id="308" r:id="rId26"/>
  </p:sldIdLst>
  <p:sldSz cx="12195175" cy="6859588"/>
  <p:notesSz cx="6858000" cy="9144000"/>
  <p:defaultTextStyle>
    <a:defPPr>
      <a:defRPr lang="en-US"/>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72"/>
    <a:srgbClr val="B99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25" autoAdjust="0"/>
    <p:restoredTop sz="85278" autoAdjust="0"/>
  </p:normalViewPr>
  <p:slideViewPr>
    <p:cSldViewPr showGuides="1">
      <p:cViewPr varScale="1">
        <p:scale>
          <a:sx n="63" d="100"/>
          <a:sy n="63" d="100"/>
        </p:scale>
        <p:origin x="196" y="52"/>
      </p:cViewPr>
      <p:guideLst>
        <p:guide orient="horz" pos="2160"/>
        <p:guide pos="38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00D3F-6EE8-4994-A890-47508D81EDDB}" type="datetimeFigureOut">
              <a:rPr lang="en-US" smtClean="0"/>
              <a:pPr/>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7CDC7-8C16-4759-A04E-4733FEC7F68E}" type="slidenum">
              <a:rPr lang="en-US" smtClean="0"/>
              <a:pPr/>
              <a:t>‹#›</a:t>
            </a:fld>
            <a:endParaRPr lang="en-US"/>
          </a:p>
        </p:txBody>
      </p:sp>
    </p:spTree>
    <p:extLst>
      <p:ext uri="{BB962C8B-B14F-4D97-AF65-F5344CB8AC3E}">
        <p14:creationId xmlns:p14="http://schemas.microsoft.com/office/powerpoint/2010/main" val="141983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88" y="2925738"/>
            <a:ext cx="11696400" cy="1260000"/>
          </a:xfrm>
          <a:solidFill>
            <a:srgbClr val="B9975B"/>
          </a:solidFill>
        </p:spPr>
        <p:txBody>
          <a:bodyPr anchor="t"/>
          <a:lstStyle>
            <a:lvl1pPr>
              <a:defRPr sz="5400"/>
            </a:lvl1pPr>
          </a:lstStyle>
          <a:p>
            <a:r>
              <a:rPr lang="en-US"/>
              <a:t>Click to edit Master title style</a:t>
            </a:r>
          </a:p>
        </p:txBody>
      </p:sp>
      <p:sp>
        <p:nvSpPr>
          <p:cNvPr id="3" name="Subtitle 2"/>
          <p:cNvSpPr>
            <a:spLocks noGrp="1"/>
          </p:cNvSpPr>
          <p:nvPr>
            <p:ph type="subTitle" idx="1"/>
          </p:nvPr>
        </p:nvSpPr>
        <p:spPr>
          <a:xfrm>
            <a:off x="1829276" y="4437906"/>
            <a:ext cx="8536623" cy="838838"/>
          </a:xfrm>
        </p:spPr>
        <p:txBody>
          <a:bodyPr/>
          <a:lstStyle>
            <a:lvl1pPr marL="0" indent="0" algn="ctr">
              <a:buNone/>
              <a:defRPr>
                <a:solidFill>
                  <a:schemeClr val="tx1">
                    <a:tint val="75000"/>
                  </a:schemeClr>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B2175-B67D-4091-8A0D-4AD0C6E4C33F}" type="slidenum">
              <a:rPr lang="en-US" smtClean="0"/>
              <a:pPr/>
              <a:t>‹#›</a:t>
            </a:fld>
            <a:endParaRPr lang="en-US"/>
          </a:p>
        </p:txBody>
      </p:sp>
      <p:pic>
        <p:nvPicPr>
          <p:cNvPr id="7" name="Picture 6" descr="logo Arya Noble - New.png"/>
          <p:cNvPicPr>
            <a:picLocks noChangeAspect="1"/>
          </p:cNvPicPr>
          <p:nvPr userDrawn="1"/>
        </p:nvPicPr>
        <p:blipFill>
          <a:blip r:embed="rId2" cstate="print"/>
          <a:stretch>
            <a:fillRect/>
          </a:stretch>
        </p:blipFill>
        <p:spPr>
          <a:xfrm>
            <a:off x="336948" y="333450"/>
            <a:ext cx="3384376" cy="1903772"/>
          </a:xfrm>
          <a:prstGeom prst="rect">
            <a:avLst/>
          </a:prstGeom>
        </p:spPr>
      </p:pic>
      <p:sp>
        <p:nvSpPr>
          <p:cNvPr id="9" name="Date Placeholder 6"/>
          <p:cNvSpPr>
            <a:spLocks noGrp="1"/>
          </p:cNvSpPr>
          <p:nvPr>
            <p:ph type="dt" sz="half" idx="10"/>
          </p:nvPr>
        </p:nvSpPr>
        <p:spPr>
          <a:xfrm>
            <a:off x="192931" y="6357822"/>
            <a:ext cx="2845541" cy="365210"/>
          </a:xfrm>
          <a:prstGeom prst="rect">
            <a:avLst/>
          </a:prstGeom>
        </p:spPr>
        <p:txBody>
          <a:bodyPr/>
          <a:lstStyle/>
          <a:p>
            <a:fld id="{D81D231C-EC62-44CC-8722-52156E9A8A20}" type="datetimeFigureOut">
              <a:rPr lang="en-US" smtClean="0"/>
              <a:pPr/>
              <a:t>10/28/2019</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702"/>
            <a:ext cx="2743914"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759" y="274702"/>
            <a:ext cx="8028490"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134080" y="2705041"/>
            <a:ext cx="7926120" cy="1447560"/>
          </a:xfrm>
          <a:prstGeom prst="rect">
            <a:avLst/>
          </a:prstGeom>
        </p:spPr>
        <p:txBody>
          <a:bodyPr lIns="0" tIns="0" rIns="0" bIns="0" anchor="ctr"/>
          <a:lstStyle/>
          <a:p>
            <a:pPr algn="ctr"/>
            <a:endParaRPr lang="en-US" sz="4401"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subTitle"/>
          </p:nvPr>
        </p:nvSpPr>
        <p:spPr>
          <a:xfrm>
            <a:off x="609480" y="1604881"/>
            <a:ext cx="10974960" cy="3978000"/>
          </a:xfrm>
          <a:prstGeom prst="rect">
            <a:avLst/>
          </a:prstGeom>
        </p:spPr>
        <p:txBody>
          <a:bodyPr lIns="0" tIns="0" rIns="0" bIns="0" anchor="ctr"/>
          <a:lstStyle/>
          <a:p>
            <a:pPr algn="ctr"/>
            <a:endParaRPr lang="en-US" sz="3201"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51235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64939" y="1125538"/>
            <a:ext cx="11665296" cy="525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388" y="4407921"/>
            <a:ext cx="11696400" cy="1362390"/>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249388" y="2907387"/>
            <a:ext cx="11696400" cy="1500534"/>
          </a:xfrm>
        </p:spPr>
        <p:txBody>
          <a:bodyPr anchor="b"/>
          <a:lstStyle>
            <a:lvl1pPr marL="0" indent="0">
              <a:buNone/>
              <a:defRPr sz="2400">
                <a:solidFill>
                  <a:schemeClr val="tx1">
                    <a:tint val="75000"/>
                  </a:schemeClr>
                </a:solidFill>
              </a:defRPr>
            </a:lvl1pPr>
            <a:lvl2pPr marL="544388" indent="0">
              <a:buNone/>
              <a:defRPr sz="2100">
                <a:solidFill>
                  <a:schemeClr val="tx1">
                    <a:tint val="75000"/>
                  </a:schemeClr>
                </a:solidFill>
              </a:defRPr>
            </a:lvl2pPr>
            <a:lvl3pPr marL="1088776" indent="0">
              <a:buNone/>
              <a:defRPr sz="1900">
                <a:solidFill>
                  <a:schemeClr val="tx1">
                    <a:tint val="75000"/>
                  </a:schemeClr>
                </a:solidFill>
              </a:defRPr>
            </a:lvl3pPr>
            <a:lvl4pPr marL="1633164" indent="0">
              <a:buNone/>
              <a:defRPr sz="1700">
                <a:solidFill>
                  <a:schemeClr val="tx1">
                    <a:tint val="75000"/>
                  </a:schemeClr>
                </a:solidFill>
              </a:defRPr>
            </a:lvl4pPr>
            <a:lvl5pPr marL="2177552" indent="0">
              <a:buNone/>
              <a:defRPr sz="1700">
                <a:solidFill>
                  <a:schemeClr val="tx1">
                    <a:tint val="75000"/>
                  </a:schemeClr>
                </a:solidFill>
              </a:defRPr>
            </a:lvl5pPr>
            <a:lvl6pPr marL="2721940" indent="0">
              <a:buNone/>
              <a:defRPr sz="1700">
                <a:solidFill>
                  <a:schemeClr val="tx1">
                    <a:tint val="75000"/>
                  </a:schemeClr>
                </a:solidFill>
              </a:defRPr>
            </a:lvl6pPr>
            <a:lvl7pPr marL="3266328" indent="0">
              <a:buNone/>
              <a:defRPr sz="1700">
                <a:solidFill>
                  <a:schemeClr val="tx1">
                    <a:tint val="75000"/>
                  </a:schemeClr>
                </a:solidFill>
              </a:defRPr>
            </a:lvl7pPr>
            <a:lvl8pPr marL="3810716" indent="0">
              <a:buNone/>
              <a:defRPr sz="1700">
                <a:solidFill>
                  <a:schemeClr val="tx1">
                    <a:tint val="75000"/>
                  </a:schemeClr>
                </a:solidFill>
              </a:defRPr>
            </a:lvl8pPr>
            <a:lvl9pPr marL="4355104" indent="0">
              <a:buNone/>
              <a:defRPr sz="17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B2175-B67D-4091-8A0D-4AD0C6E4C33F}" type="slidenum">
              <a:rPr lang="en-US" smtClean="0"/>
              <a:pPr/>
              <a:t>‹#›</a:t>
            </a:fld>
            <a:endParaRPr lang="en-US"/>
          </a:p>
        </p:txBody>
      </p:sp>
      <p:pic>
        <p:nvPicPr>
          <p:cNvPr id="7" name="Picture 6" descr="logo Arya Noble - New.png"/>
          <p:cNvPicPr>
            <a:picLocks noChangeAspect="1"/>
          </p:cNvPicPr>
          <p:nvPr userDrawn="1"/>
        </p:nvPicPr>
        <p:blipFill>
          <a:blip r:embed="rId2" cstate="print"/>
          <a:stretch>
            <a:fillRect/>
          </a:stretch>
        </p:blipFill>
        <p:spPr>
          <a:xfrm>
            <a:off x="192931" y="261442"/>
            <a:ext cx="2719313" cy="152966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939" y="1600571"/>
            <a:ext cx="5731022" cy="4527011"/>
          </a:xfrm>
        </p:spPr>
        <p:txBody>
          <a:bodyPr>
            <a:normAutofit/>
          </a:bodyPr>
          <a:lstStyle>
            <a:lvl1pPr>
              <a:defRPr sz="2800"/>
            </a:lvl1pPr>
            <a:lvl2pPr>
              <a:defRPr sz="2400"/>
            </a:lvl2pPr>
            <a:lvl3pPr>
              <a:defRPr sz="1800"/>
            </a:lvl3pPr>
            <a:lvl4pPr>
              <a:defRPr sz="1800"/>
            </a:lvl4pPr>
            <a:lvl5pPr>
              <a:defRPr sz="18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9213" y="1600571"/>
            <a:ext cx="5731021" cy="4527011"/>
          </a:xfrm>
        </p:spPr>
        <p:txBody>
          <a:bodyPr>
            <a:normAutofit/>
          </a:bodyPr>
          <a:lstStyle>
            <a:lvl1pPr>
              <a:defRPr sz="2800"/>
            </a:lvl1pPr>
            <a:lvl2pPr>
              <a:defRPr sz="2400"/>
            </a:lvl2pPr>
            <a:lvl3pPr>
              <a:defRPr sz="1800"/>
            </a:lvl3pPr>
            <a:lvl4pPr>
              <a:defRPr sz="1800"/>
            </a:lvl4pPr>
            <a:lvl5pPr>
              <a:defRPr sz="18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B2175-B67D-4091-8A0D-4AD0C6E4C33F}" type="slidenum">
              <a:rPr lang="en-US" smtClean="0"/>
              <a:pPr/>
              <a:t>‹#›</a:t>
            </a:fld>
            <a:endParaRPr lang="en-US"/>
          </a:p>
        </p:txBody>
      </p:sp>
      <p:pic>
        <p:nvPicPr>
          <p:cNvPr id="8" name="Picture 7" descr="logo Arya Noble - New lowres.jpg"/>
          <p:cNvPicPr>
            <a:picLocks noChangeAspect="1"/>
          </p:cNvPicPr>
          <p:nvPr userDrawn="1"/>
        </p:nvPicPr>
        <p:blipFill>
          <a:blip r:embed="rId2" cstate="print"/>
          <a:stretch>
            <a:fillRect/>
          </a:stretch>
        </p:blipFill>
        <p:spPr>
          <a:xfrm>
            <a:off x="109091" y="5878066"/>
            <a:ext cx="1524000" cy="8564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59" y="1535469"/>
            <a:ext cx="5388320" cy="639910"/>
          </a:xfrm>
        </p:spPr>
        <p:txBody>
          <a:bodyPr anchor="b"/>
          <a:lstStyle>
            <a:lvl1pPr marL="0" indent="0">
              <a:buNone/>
              <a:defRPr sz="2900" b="1"/>
            </a:lvl1pPr>
            <a:lvl2pPr marL="544388" indent="0">
              <a:buNone/>
              <a:defRPr sz="2400" b="1"/>
            </a:lvl2pPr>
            <a:lvl3pPr marL="1088776" indent="0">
              <a:buNone/>
              <a:defRPr sz="2100" b="1"/>
            </a:lvl3pPr>
            <a:lvl4pPr marL="1633164" indent="0">
              <a:buNone/>
              <a:defRPr sz="1900" b="1"/>
            </a:lvl4pPr>
            <a:lvl5pPr marL="2177552" indent="0">
              <a:buNone/>
              <a:defRPr sz="1900" b="1"/>
            </a:lvl5pPr>
            <a:lvl6pPr marL="2721940" indent="0">
              <a:buNone/>
              <a:defRPr sz="1900" b="1"/>
            </a:lvl6pPr>
            <a:lvl7pPr marL="3266328" indent="0">
              <a:buNone/>
              <a:defRPr sz="1900" b="1"/>
            </a:lvl7pPr>
            <a:lvl8pPr marL="3810716" indent="0">
              <a:buNone/>
              <a:defRPr sz="1900" b="1"/>
            </a:lvl8pPr>
            <a:lvl9pPr marL="4355104" indent="0">
              <a:buNone/>
              <a:defRPr sz="1900" b="1"/>
            </a:lvl9pPr>
          </a:lstStyle>
          <a:p>
            <a:pPr lvl="0"/>
            <a:r>
              <a:rPr lang="en-US"/>
              <a:t>Click to edit Master text styles</a:t>
            </a:r>
          </a:p>
        </p:txBody>
      </p:sp>
      <p:sp>
        <p:nvSpPr>
          <p:cNvPr id="4" name="Content Placeholder 3"/>
          <p:cNvSpPr>
            <a:spLocks noGrp="1"/>
          </p:cNvSpPr>
          <p:nvPr>
            <p:ph sz="half" idx="2"/>
          </p:nvPr>
        </p:nvSpPr>
        <p:spPr>
          <a:xfrm>
            <a:off x="609759" y="2175379"/>
            <a:ext cx="5388320"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980" y="1535469"/>
            <a:ext cx="5390437" cy="639910"/>
          </a:xfrm>
        </p:spPr>
        <p:txBody>
          <a:bodyPr anchor="b"/>
          <a:lstStyle>
            <a:lvl1pPr marL="0" indent="0">
              <a:buNone/>
              <a:defRPr sz="2900" b="1"/>
            </a:lvl1pPr>
            <a:lvl2pPr marL="544388" indent="0">
              <a:buNone/>
              <a:defRPr sz="2400" b="1"/>
            </a:lvl2pPr>
            <a:lvl3pPr marL="1088776" indent="0">
              <a:buNone/>
              <a:defRPr sz="2100" b="1"/>
            </a:lvl3pPr>
            <a:lvl4pPr marL="1633164" indent="0">
              <a:buNone/>
              <a:defRPr sz="1900" b="1"/>
            </a:lvl4pPr>
            <a:lvl5pPr marL="2177552" indent="0">
              <a:buNone/>
              <a:defRPr sz="1900" b="1"/>
            </a:lvl5pPr>
            <a:lvl6pPr marL="2721940" indent="0">
              <a:buNone/>
              <a:defRPr sz="1900" b="1"/>
            </a:lvl6pPr>
            <a:lvl7pPr marL="3266328" indent="0">
              <a:buNone/>
              <a:defRPr sz="1900" b="1"/>
            </a:lvl7pPr>
            <a:lvl8pPr marL="3810716" indent="0">
              <a:buNone/>
              <a:defRPr sz="1900" b="1"/>
            </a:lvl8pPr>
            <a:lvl9pPr marL="4355104"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4980" y="2175379"/>
            <a:ext cx="5390437"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3"/>
            <a:ext cx="4012129" cy="1162319"/>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67974" y="273114"/>
            <a:ext cx="6817442"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759" y="1435433"/>
            <a:ext cx="4012129" cy="4692149"/>
          </a:xfrm>
        </p:spPr>
        <p:txBody>
          <a:bodyPr/>
          <a:lstStyle>
            <a:lvl1pPr marL="0" indent="0">
              <a:buNone/>
              <a:defRPr sz="1700"/>
            </a:lvl1pPr>
            <a:lvl2pPr marL="544388" indent="0">
              <a:buNone/>
              <a:defRPr sz="1400"/>
            </a:lvl2pPr>
            <a:lvl3pPr marL="1088776" indent="0">
              <a:buNone/>
              <a:defRPr sz="1200"/>
            </a:lvl3pPr>
            <a:lvl4pPr marL="1633164" indent="0">
              <a:buNone/>
              <a:defRPr sz="1100"/>
            </a:lvl4pPr>
            <a:lvl5pPr marL="2177552" indent="0">
              <a:buNone/>
              <a:defRPr sz="1100"/>
            </a:lvl5pPr>
            <a:lvl6pPr marL="2721940" indent="0">
              <a:buNone/>
              <a:defRPr sz="1100"/>
            </a:lvl6pPr>
            <a:lvl7pPr marL="3266328" indent="0">
              <a:buNone/>
              <a:defRPr sz="1100"/>
            </a:lvl7pPr>
            <a:lvl8pPr marL="3810716" indent="0">
              <a:buNone/>
              <a:defRPr sz="1100"/>
            </a:lvl8pPr>
            <a:lvl9pPr marL="4355104" indent="0">
              <a:buNone/>
              <a:defRPr sz="1100"/>
            </a:lvl9pPr>
          </a:lstStyle>
          <a:p>
            <a:pPr lvl="0"/>
            <a:r>
              <a:rPr lang="en-US"/>
              <a:t>Click to edit Master text styles</a:t>
            </a:r>
          </a:p>
        </p:txBody>
      </p:sp>
      <p:sp>
        <p:nvSpPr>
          <p:cNvPr id="5" name="Date Placeholder 4"/>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0" y="4801712"/>
            <a:ext cx="7317105" cy="566869"/>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90340" y="612917"/>
            <a:ext cx="7317105" cy="4115753"/>
          </a:xfrm>
        </p:spPr>
        <p:txBody>
          <a:bodyPr/>
          <a:lstStyle>
            <a:lvl1pPr marL="0" indent="0">
              <a:buNone/>
              <a:defRPr sz="3800"/>
            </a:lvl1pPr>
            <a:lvl2pPr marL="544388" indent="0">
              <a:buNone/>
              <a:defRPr sz="3300"/>
            </a:lvl2pPr>
            <a:lvl3pPr marL="1088776" indent="0">
              <a:buNone/>
              <a:defRPr sz="2900"/>
            </a:lvl3pPr>
            <a:lvl4pPr marL="1633164" indent="0">
              <a:buNone/>
              <a:defRPr sz="2400"/>
            </a:lvl4pPr>
            <a:lvl5pPr marL="2177552" indent="0">
              <a:buNone/>
              <a:defRPr sz="2400"/>
            </a:lvl5pPr>
            <a:lvl6pPr marL="2721940" indent="0">
              <a:buNone/>
              <a:defRPr sz="2400"/>
            </a:lvl6pPr>
            <a:lvl7pPr marL="3266328" indent="0">
              <a:buNone/>
              <a:defRPr sz="2400"/>
            </a:lvl7pPr>
            <a:lvl8pPr marL="3810716" indent="0">
              <a:buNone/>
              <a:defRPr sz="2400"/>
            </a:lvl8pPr>
            <a:lvl9pPr marL="4355104" indent="0">
              <a:buNone/>
              <a:defRPr sz="2400"/>
            </a:lvl9pPr>
          </a:lstStyle>
          <a:p>
            <a:r>
              <a:rPr lang="en-US"/>
              <a:t>Click icon to add picture</a:t>
            </a:r>
          </a:p>
        </p:txBody>
      </p:sp>
      <p:sp>
        <p:nvSpPr>
          <p:cNvPr id="4" name="Text Placeholder 3"/>
          <p:cNvSpPr>
            <a:spLocks noGrp="1"/>
          </p:cNvSpPr>
          <p:nvPr>
            <p:ph type="body" sz="half" idx="2"/>
          </p:nvPr>
        </p:nvSpPr>
        <p:spPr>
          <a:xfrm>
            <a:off x="2390340" y="5368581"/>
            <a:ext cx="7317105" cy="805048"/>
          </a:xfrm>
        </p:spPr>
        <p:txBody>
          <a:bodyPr/>
          <a:lstStyle>
            <a:lvl1pPr marL="0" indent="0">
              <a:buNone/>
              <a:defRPr sz="1700"/>
            </a:lvl1pPr>
            <a:lvl2pPr marL="544388" indent="0">
              <a:buNone/>
              <a:defRPr sz="1400"/>
            </a:lvl2pPr>
            <a:lvl3pPr marL="1088776" indent="0">
              <a:buNone/>
              <a:defRPr sz="1200"/>
            </a:lvl3pPr>
            <a:lvl4pPr marL="1633164" indent="0">
              <a:buNone/>
              <a:defRPr sz="1100"/>
            </a:lvl4pPr>
            <a:lvl5pPr marL="2177552" indent="0">
              <a:buNone/>
              <a:defRPr sz="1100"/>
            </a:lvl5pPr>
            <a:lvl6pPr marL="2721940" indent="0">
              <a:buNone/>
              <a:defRPr sz="1100"/>
            </a:lvl6pPr>
            <a:lvl7pPr marL="3266328" indent="0">
              <a:buNone/>
              <a:defRPr sz="1100"/>
            </a:lvl7pPr>
            <a:lvl8pPr marL="3810716" indent="0">
              <a:buNone/>
              <a:defRPr sz="1100"/>
            </a:lvl8pPr>
            <a:lvl9pPr marL="4355104" indent="0">
              <a:buNone/>
              <a:defRPr sz="1100"/>
            </a:lvl9pPr>
          </a:lstStyle>
          <a:p>
            <a:pPr lvl="0"/>
            <a:r>
              <a:rPr lang="en-US"/>
              <a:t>Click to edit Master text styles</a:t>
            </a:r>
          </a:p>
        </p:txBody>
      </p:sp>
      <p:sp>
        <p:nvSpPr>
          <p:cNvPr id="5" name="Date Placeholder 4"/>
          <p:cNvSpPr>
            <a:spLocks noGrp="1"/>
          </p:cNvSpPr>
          <p:nvPr>
            <p:ph type="dt" sz="half" idx="10"/>
          </p:nvPr>
        </p:nvSpPr>
        <p:spPr>
          <a:xfrm>
            <a:off x="609759" y="6357822"/>
            <a:ext cx="2845541" cy="365210"/>
          </a:xfrm>
          <a:prstGeom prst="rect">
            <a:avLst/>
          </a:prstGeom>
        </p:spPr>
        <p:txBody>
          <a:bodyPr/>
          <a:lstStyle/>
          <a:p>
            <a:fld id="{D81D231C-EC62-44CC-8722-52156E9A8A20}"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B2175-B67D-4091-8A0D-4AD0C6E4C3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9388" y="274701"/>
            <a:ext cx="11696400" cy="720000"/>
          </a:xfrm>
          <a:prstGeom prst="rect">
            <a:avLst/>
          </a:prstGeom>
          <a:solidFill>
            <a:srgbClr val="B9975B"/>
          </a:solidFill>
        </p:spPr>
        <p:txBody>
          <a:bodyPr vert="horz" lIns="36000" tIns="0" rIns="36000" bIns="36000" rtlCol="0" anchor="t">
            <a:noAutofit/>
          </a:bodyPr>
          <a:lstStyle/>
          <a:p>
            <a:r>
              <a:rPr lang="en-US"/>
              <a:t>Click to edit Master title style</a:t>
            </a:r>
          </a:p>
        </p:txBody>
      </p:sp>
      <p:sp>
        <p:nvSpPr>
          <p:cNvPr id="3" name="Text Placeholder 2"/>
          <p:cNvSpPr>
            <a:spLocks noGrp="1"/>
          </p:cNvSpPr>
          <p:nvPr>
            <p:ph type="body" idx="1"/>
          </p:nvPr>
        </p:nvSpPr>
        <p:spPr>
          <a:xfrm>
            <a:off x="264939" y="1269555"/>
            <a:ext cx="11665296" cy="4858028"/>
          </a:xfrm>
          <a:prstGeom prst="rect">
            <a:avLst/>
          </a:prstGeom>
        </p:spPr>
        <p:txBody>
          <a:bodyPr vert="horz" lIns="108878" tIns="54439" rIns="108878" bIns="5443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66685" y="6357822"/>
            <a:ext cx="3861805" cy="365210"/>
          </a:xfrm>
          <a:prstGeom prst="rect">
            <a:avLst/>
          </a:prstGeom>
        </p:spPr>
        <p:txBody>
          <a:bodyPr vert="horz" lIns="108878" tIns="54439" rIns="108878" bIns="5443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9915" y="6357822"/>
            <a:ext cx="2845541" cy="365210"/>
          </a:xfrm>
          <a:prstGeom prst="rect">
            <a:avLst/>
          </a:prstGeom>
        </p:spPr>
        <p:txBody>
          <a:bodyPr vert="horz" lIns="108878" tIns="54439" rIns="108878" bIns="54439" rtlCol="0" anchor="ctr"/>
          <a:lstStyle>
            <a:lvl1pPr algn="r">
              <a:defRPr sz="1400">
                <a:solidFill>
                  <a:schemeClr val="tx1">
                    <a:tint val="75000"/>
                  </a:schemeClr>
                </a:solidFill>
              </a:defRPr>
            </a:lvl1pPr>
          </a:lstStyle>
          <a:p>
            <a:fld id="{E2FB2175-B67D-4091-8A0D-4AD0C6E4C33F}" type="slidenum">
              <a:rPr lang="en-US" smtClean="0"/>
              <a:pPr/>
              <a:t>‹#›</a:t>
            </a:fld>
            <a:endParaRPr lang="en-US"/>
          </a:p>
        </p:txBody>
      </p:sp>
      <p:sp>
        <p:nvSpPr>
          <p:cNvPr id="7" name="Rectangle 6"/>
          <p:cNvSpPr/>
          <p:nvPr userDrawn="1"/>
        </p:nvSpPr>
        <p:spPr>
          <a:xfrm>
            <a:off x="107188" y="109588"/>
            <a:ext cx="11980800" cy="6642000"/>
          </a:xfrm>
          <a:prstGeom prst="rect">
            <a:avLst/>
          </a:prstGeom>
          <a:noFill/>
          <a:ln w="6350">
            <a:solidFill>
              <a:srgbClr val="002D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1"/>
          <p:cNvSpPr>
            <a:spLocks noGrp="1"/>
          </p:cNvSpPr>
          <p:nvPr>
            <p:ph type="dt" sz="half" idx="2"/>
          </p:nvPr>
        </p:nvSpPr>
        <p:spPr>
          <a:xfrm>
            <a:off x="264939" y="6357822"/>
            <a:ext cx="2845541" cy="365210"/>
          </a:xfrm>
          <a:prstGeom prst="rect">
            <a:avLst/>
          </a:prstGeom>
        </p:spPr>
        <p:txBody>
          <a:bodyPr/>
          <a:lstStyle>
            <a:lvl1pPr>
              <a:defRPr sz="2000">
                <a:solidFill>
                  <a:srgbClr val="002D72"/>
                </a:solidFill>
              </a:defRPr>
            </a:lvl1pPr>
          </a:lstStyle>
          <a:p>
            <a:r>
              <a:rPr lang="en-US"/>
              <a:t>&lt;Date&gt;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88776" rtl="0" eaLnBrk="1" latinLnBrk="0" hangingPunct="1">
        <a:spcBef>
          <a:spcPct val="0"/>
        </a:spcBef>
        <a:buNone/>
        <a:defRPr sz="3200" b="1" kern="1200">
          <a:solidFill>
            <a:srgbClr val="002D72"/>
          </a:solidFill>
          <a:latin typeface="Telegrafico" pitchFamily="34" charset="0"/>
          <a:ea typeface="+mj-ea"/>
          <a:cs typeface="+mj-cs"/>
        </a:defRPr>
      </a:lvl1pPr>
    </p:titleStyle>
    <p:bodyStyle>
      <a:lvl1pPr marL="408291" indent="-408291" algn="l" defTabSz="1088776" rtl="0" eaLnBrk="1" latinLnBrk="0" hangingPunct="1">
        <a:spcBef>
          <a:spcPct val="20000"/>
        </a:spcBef>
        <a:buFont typeface="Arial" pitchFamily="34" charset="0"/>
        <a:buChar char="•"/>
        <a:defRPr sz="2800" kern="1200">
          <a:solidFill>
            <a:schemeClr val="tx1"/>
          </a:solidFill>
          <a:latin typeface="Source Sans Pro" pitchFamily="34" charset="0"/>
          <a:ea typeface="Source Sans Pro" pitchFamily="34" charset="0"/>
          <a:cs typeface="+mn-cs"/>
        </a:defRPr>
      </a:lvl1pPr>
      <a:lvl2pPr marL="884631" indent="-340243" algn="l" defTabSz="1088776" rtl="0" eaLnBrk="1" latinLnBrk="0" hangingPunct="1">
        <a:spcBef>
          <a:spcPct val="20000"/>
        </a:spcBef>
        <a:buFont typeface="Arial" pitchFamily="34" charset="0"/>
        <a:buChar char="–"/>
        <a:defRPr sz="2400" kern="1200">
          <a:solidFill>
            <a:schemeClr val="tx1"/>
          </a:solidFill>
          <a:latin typeface="Source Sans Pro" pitchFamily="34" charset="0"/>
          <a:ea typeface="Source Sans Pro" pitchFamily="34" charset="0"/>
          <a:cs typeface="+mn-cs"/>
        </a:defRPr>
      </a:lvl2pPr>
      <a:lvl3pPr marL="1360970" indent="-272194" algn="l" defTabSz="1088776" rtl="0" eaLnBrk="1" latinLnBrk="0" hangingPunct="1">
        <a:spcBef>
          <a:spcPct val="20000"/>
        </a:spcBef>
        <a:buFont typeface="Arial" pitchFamily="34" charset="0"/>
        <a:buChar char="•"/>
        <a:defRPr sz="2000" kern="1200">
          <a:solidFill>
            <a:schemeClr val="tx1"/>
          </a:solidFill>
          <a:latin typeface="Source Sans Pro" pitchFamily="34" charset="0"/>
          <a:ea typeface="Source Sans Pro" pitchFamily="34" charset="0"/>
          <a:cs typeface="+mn-cs"/>
        </a:defRPr>
      </a:lvl3pPr>
      <a:lvl4pPr marL="1905358"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4pPr>
      <a:lvl5pPr marL="2449746"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aryanoble.outsystemsenterprise.com/AN_AU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yanoble-tst.outsystemsenterprise.com/AN_A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Authoring System</a:t>
            </a:r>
          </a:p>
        </p:txBody>
      </p:sp>
      <p:sp>
        <p:nvSpPr>
          <p:cNvPr id="3" name="Subtitle 2"/>
          <p:cNvSpPr>
            <a:spLocks noGrp="1"/>
          </p:cNvSpPr>
          <p:nvPr>
            <p:ph type="subTitle" idx="1"/>
          </p:nvPr>
        </p:nvSpPr>
        <p:spPr/>
        <p:txBody>
          <a:bodyPr>
            <a:normAutofit fontScale="92500" lnSpcReduction="20000"/>
          </a:bodyPr>
          <a:lstStyle/>
          <a:p>
            <a:r>
              <a:rPr lang="en-US" dirty="0"/>
              <a:t>OST TEAM</a:t>
            </a:r>
          </a:p>
          <a:p>
            <a:pPr algn="r"/>
            <a:r>
              <a:rPr lang="en-US" dirty="0"/>
              <a:t>28 </a:t>
            </a:r>
            <a:r>
              <a:rPr lang="en-US" dirty="0" err="1"/>
              <a:t>Oktober</a:t>
            </a:r>
            <a:r>
              <a:rPr lang="en-US" dirty="0"/>
              <a:t> 2019</a:t>
            </a:r>
          </a:p>
        </p:txBody>
      </p:sp>
    </p:spTree>
    <p:extLst>
      <p:ext uri="{BB962C8B-B14F-4D97-AF65-F5344CB8AC3E}">
        <p14:creationId xmlns:p14="http://schemas.microsoft.com/office/powerpoint/2010/main" val="243242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96671" y="1638108"/>
            <a:ext cx="4916038" cy="160050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Area Manager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Schedule </a:t>
            </a:r>
            <a:r>
              <a:rPr lang="en-US" dirty="0">
                <a:latin typeface="Times New Roman" panose="02020603050405020304" pitchFamily="18" charset="0"/>
                <a:cs typeface="Times New Roman" panose="02020603050405020304" pitchFamily="18" charset="0"/>
              </a:rPr>
              <a:t>will shown </a:t>
            </a:r>
            <a:r>
              <a:rPr lang="en-GB" altLang="en-US" dirty="0">
                <a:latin typeface="Times New Roman" panose="02020603050405020304" pitchFamily="18" charset="0"/>
                <a:cs typeface="Times New Roman" panose="02020603050405020304" pitchFamily="18" charset="0"/>
              </a:rPr>
              <a:t>the list from all the clinic they manage</a:t>
            </a:r>
          </a:p>
        </p:txBody>
      </p:sp>
      <p:sp>
        <p:nvSpPr>
          <p:cNvPr id="6" name="Subtitle 2"/>
          <p:cNvSpPr txBox="1"/>
          <p:nvPr/>
        </p:nvSpPr>
        <p:spPr>
          <a:xfrm>
            <a:off x="120923" y="4906525"/>
            <a:ext cx="11490444" cy="1793655"/>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p>
          <a:p>
            <a:pPr marL="342969" indent="-342969">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see the list from all the clinic they manage.</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Schedule list only appear in Area Manager menu when SIC have been approve by Audit Lead and all AR have been close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see the detail of Schedule that contain SIC and AR.</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search based on the PIC name.</a:t>
            </a:r>
          </a:p>
        </p:txBody>
      </p:sp>
      <p:sp>
        <p:nvSpPr>
          <p:cNvPr id="7" name="Subtitle 2"/>
          <p:cNvSpPr txBox="1"/>
          <p:nvPr/>
        </p:nvSpPr>
        <p:spPr>
          <a:xfrm>
            <a:off x="2066944" y="4569248"/>
            <a:ext cx="2436424" cy="35250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Area Manager</a:t>
            </a:r>
          </a:p>
        </p:txBody>
      </p:sp>
      <p:sp>
        <p:nvSpPr>
          <p:cNvPr id="8" name="CustomShape 1"/>
          <p:cNvSpPr/>
          <p:nvPr/>
        </p:nvSpPr>
        <p:spPr>
          <a:xfrm>
            <a:off x="176" y="-45594"/>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1" b="1" dirty="0">
                <a:solidFill>
                  <a:srgbClr val="002D72"/>
                </a:solidFill>
                <a:latin typeface="Telegrafico"/>
              </a:rPr>
              <a:t>6.1 Schedule</a:t>
            </a:r>
            <a:r>
              <a:rPr lang="en-US" sz="2801" b="1" dirty="0">
                <a:solidFill>
                  <a:srgbClr val="002D72"/>
                </a:solidFill>
                <a:latin typeface="Telegrafico"/>
              </a:rPr>
              <a:t> for </a:t>
            </a:r>
            <a:r>
              <a:rPr lang="en-GB" altLang="en-US" sz="2801" b="1" dirty="0">
                <a:solidFill>
                  <a:srgbClr val="002D72"/>
                </a:solidFill>
                <a:latin typeface="Telegrafico"/>
              </a:rPr>
              <a:t>Area Manager</a:t>
            </a:r>
            <a:endParaRPr lang="en-GB" altLang="en-US" sz="2801" b="1"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2"/>
          <a:stretch>
            <a:fillRect/>
          </a:stretch>
        </p:blipFill>
        <p:spPr>
          <a:xfrm>
            <a:off x="811" y="673257"/>
            <a:ext cx="6568690" cy="3802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E7206E03-0BA0-4C6A-8D2F-4540118F0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47" y="274700"/>
            <a:ext cx="3762780" cy="5963405"/>
          </a:xfrm>
          <a:prstGeom prst="rect">
            <a:avLst/>
          </a:prstGeom>
        </p:spPr>
      </p:pic>
      <p:sp>
        <p:nvSpPr>
          <p:cNvPr id="8" name="Title 5">
            <a:extLst>
              <a:ext uri="{FF2B5EF4-FFF2-40B4-BE49-F238E27FC236}">
                <a16:creationId xmlns:a16="http://schemas.microsoft.com/office/drawing/2014/main" id="{AE3A6FCD-099E-4B48-A23B-881CF261AA87}"/>
              </a:ext>
            </a:extLst>
          </p:cNvPr>
          <p:cNvSpPr>
            <a:spLocks noGrp="1"/>
          </p:cNvSpPr>
          <p:nvPr>
            <p:ph type="title"/>
          </p:nvPr>
        </p:nvSpPr>
        <p:spPr>
          <a:xfrm>
            <a:off x="249388" y="274701"/>
            <a:ext cx="11696400" cy="720000"/>
          </a:xfrm>
        </p:spPr>
        <p:txBody>
          <a:bodyPr/>
          <a:lstStyle/>
          <a:p>
            <a:r>
              <a:rPr lang="en-US" dirty="0"/>
              <a:t>7. Audit Report Flow</a:t>
            </a:r>
            <a:endParaRPr lang="en-ID" dirty="0"/>
          </a:p>
        </p:txBody>
      </p:sp>
      <p:sp>
        <p:nvSpPr>
          <p:cNvPr id="9" name="Rectangle 8">
            <a:extLst>
              <a:ext uri="{FF2B5EF4-FFF2-40B4-BE49-F238E27FC236}">
                <a16:creationId xmlns:a16="http://schemas.microsoft.com/office/drawing/2014/main" id="{96FFB5BE-C4C6-4CF2-8576-ACD87A551CA0}"/>
              </a:ext>
            </a:extLst>
          </p:cNvPr>
          <p:cNvSpPr/>
          <p:nvPr/>
        </p:nvSpPr>
        <p:spPr>
          <a:xfrm>
            <a:off x="355311" y="1012584"/>
            <a:ext cx="3744416" cy="8509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3377921B-4D06-4756-8E4C-DD08301457A9}"/>
              </a:ext>
            </a:extLst>
          </p:cNvPr>
          <p:cNvSpPr/>
          <p:nvPr/>
        </p:nvSpPr>
        <p:spPr>
          <a:xfrm>
            <a:off x="1777107" y="1557586"/>
            <a:ext cx="576064" cy="27501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Text Placeholder 2">
            <a:extLst>
              <a:ext uri="{FF2B5EF4-FFF2-40B4-BE49-F238E27FC236}">
                <a16:creationId xmlns:a16="http://schemas.microsoft.com/office/drawing/2014/main" id="{6853660D-D70F-4074-837F-BFB3438A7BDD}"/>
              </a:ext>
            </a:extLst>
          </p:cNvPr>
          <p:cNvSpPr txBox="1">
            <a:spLocks/>
          </p:cNvSpPr>
          <p:nvPr/>
        </p:nvSpPr>
        <p:spPr>
          <a:xfrm>
            <a:off x="1754906" y="1557587"/>
            <a:ext cx="670273" cy="216024"/>
          </a:xfrm>
          <a:prstGeom prst="rect">
            <a:avLst/>
          </a:prstGeom>
        </p:spPr>
        <p:txBody>
          <a:bodyPr vert="horz" lIns="108878" tIns="54439" rIns="108878" bIns="54439" rtlCol="0">
            <a:noAutofit/>
          </a:bodyPr>
          <a:lstStyle>
            <a:lvl1pPr marL="408291" indent="-408291" algn="l" defTabSz="1088776" rtl="0" eaLnBrk="1" latinLnBrk="0" hangingPunct="1">
              <a:spcBef>
                <a:spcPct val="20000"/>
              </a:spcBef>
              <a:buFont typeface="Arial" pitchFamily="34" charset="0"/>
              <a:buChar char="•"/>
              <a:defRPr sz="2800" kern="1200">
                <a:solidFill>
                  <a:schemeClr val="tx1"/>
                </a:solidFill>
                <a:latin typeface="Source Sans Pro" pitchFamily="34" charset="0"/>
                <a:ea typeface="Source Sans Pro" pitchFamily="34" charset="0"/>
                <a:cs typeface="+mn-cs"/>
              </a:defRPr>
            </a:lvl1pPr>
            <a:lvl2pPr marL="884631" indent="-340243" algn="l" defTabSz="1088776" rtl="0" eaLnBrk="1" latinLnBrk="0" hangingPunct="1">
              <a:spcBef>
                <a:spcPct val="20000"/>
              </a:spcBef>
              <a:buFont typeface="Arial" pitchFamily="34" charset="0"/>
              <a:buChar char="–"/>
              <a:defRPr sz="2400" kern="1200">
                <a:solidFill>
                  <a:schemeClr val="tx1"/>
                </a:solidFill>
                <a:latin typeface="Source Sans Pro" pitchFamily="34" charset="0"/>
                <a:ea typeface="Source Sans Pro" pitchFamily="34" charset="0"/>
                <a:cs typeface="+mn-cs"/>
              </a:defRPr>
            </a:lvl2pPr>
            <a:lvl3pPr marL="1360970" indent="-272194" algn="l" defTabSz="1088776" rtl="0" eaLnBrk="1" latinLnBrk="0" hangingPunct="1">
              <a:spcBef>
                <a:spcPct val="20000"/>
              </a:spcBef>
              <a:buFont typeface="Arial" pitchFamily="34" charset="0"/>
              <a:buChar char="•"/>
              <a:defRPr sz="2000" kern="1200">
                <a:solidFill>
                  <a:schemeClr val="tx1"/>
                </a:solidFill>
                <a:latin typeface="Source Sans Pro" pitchFamily="34" charset="0"/>
                <a:ea typeface="Source Sans Pro" pitchFamily="34" charset="0"/>
                <a:cs typeface="+mn-cs"/>
              </a:defRPr>
            </a:lvl3pPr>
            <a:lvl4pPr marL="1905358"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4pPr>
            <a:lvl5pPr marL="2449746"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None/>
            </a:pPr>
            <a:r>
              <a:rPr lang="en-US" sz="500" dirty="0">
                <a:latin typeface="Times New Roman" panose="02020603050405020304" pitchFamily="18" charset="0"/>
                <a:cs typeface="Times New Roman" panose="02020603050405020304" pitchFamily="18" charset="0"/>
              </a:rPr>
              <a:t>All AR have made by Auditor </a:t>
            </a:r>
          </a:p>
        </p:txBody>
      </p:sp>
      <p:sp>
        <p:nvSpPr>
          <p:cNvPr id="12" name="Text Placeholder 2">
            <a:extLst>
              <a:ext uri="{FF2B5EF4-FFF2-40B4-BE49-F238E27FC236}">
                <a16:creationId xmlns:a16="http://schemas.microsoft.com/office/drawing/2014/main" id="{45C937DB-6AF4-4F14-81AB-29CD029A553B}"/>
              </a:ext>
            </a:extLst>
          </p:cNvPr>
          <p:cNvSpPr txBox="1">
            <a:spLocks/>
          </p:cNvSpPr>
          <p:nvPr/>
        </p:nvSpPr>
        <p:spPr>
          <a:xfrm>
            <a:off x="5161483" y="2613101"/>
            <a:ext cx="6622566" cy="1003301"/>
          </a:xfrm>
          <a:prstGeom prst="rect">
            <a:avLst/>
          </a:prstGeom>
        </p:spPr>
        <p:txBody>
          <a:bodyPr vert="horz" lIns="108878" tIns="54439" rIns="108878" bIns="54439" rtlCol="0">
            <a:normAutofit fontScale="85000" lnSpcReduction="20000"/>
          </a:bodyPr>
          <a:lstStyle>
            <a:lvl1pPr marL="408291" indent="-408291" algn="l" defTabSz="1088776" rtl="0" eaLnBrk="1" latinLnBrk="0" hangingPunct="1">
              <a:spcBef>
                <a:spcPct val="20000"/>
              </a:spcBef>
              <a:buFont typeface="Arial" pitchFamily="34" charset="0"/>
              <a:buChar char="•"/>
              <a:defRPr sz="2800" kern="1200">
                <a:solidFill>
                  <a:schemeClr val="tx1"/>
                </a:solidFill>
                <a:latin typeface="Source Sans Pro" pitchFamily="34" charset="0"/>
                <a:ea typeface="Source Sans Pro" pitchFamily="34" charset="0"/>
                <a:cs typeface="+mn-cs"/>
              </a:defRPr>
            </a:lvl1pPr>
            <a:lvl2pPr marL="884631" indent="-340243" algn="l" defTabSz="1088776" rtl="0" eaLnBrk="1" latinLnBrk="0" hangingPunct="1">
              <a:spcBef>
                <a:spcPct val="20000"/>
              </a:spcBef>
              <a:buFont typeface="Arial" pitchFamily="34" charset="0"/>
              <a:buChar char="–"/>
              <a:defRPr sz="2400" kern="1200">
                <a:solidFill>
                  <a:schemeClr val="tx1"/>
                </a:solidFill>
                <a:latin typeface="Source Sans Pro" pitchFamily="34" charset="0"/>
                <a:ea typeface="Source Sans Pro" pitchFamily="34" charset="0"/>
                <a:cs typeface="+mn-cs"/>
              </a:defRPr>
            </a:lvl2pPr>
            <a:lvl3pPr marL="1360970" indent="-272194" algn="l" defTabSz="1088776" rtl="0" eaLnBrk="1" latinLnBrk="0" hangingPunct="1">
              <a:spcBef>
                <a:spcPct val="20000"/>
              </a:spcBef>
              <a:buFont typeface="Arial" pitchFamily="34" charset="0"/>
              <a:buChar char="•"/>
              <a:defRPr sz="2000" kern="1200">
                <a:solidFill>
                  <a:schemeClr val="tx1"/>
                </a:solidFill>
                <a:latin typeface="Source Sans Pro" pitchFamily="34" charset="0"/>
                <a:ea typeface="Source Sans Pro" pitchFamily="34" charset="0"/>
                <a:cs typeface="+mn-cs"/>
              </a:defRPr>
            </a:lvl3pPr>
            <a:lvl4pPr marL="1905358"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4pPr>
            <a:lvl5pPr marL="2449746"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This is flow when you want to how to make Audit Report, what happen in each process and etc.</a:t>
            </a:r>
          </a:p>
          <a:p>
            <a:endParaRPr lang="en-US" dirty="0">
              <a:latin typeface="Times New Roman" panose="02020603050405020304" pitchFamily="18" charset="0"/>
              <a:cs typeface="Times New Roman" panose="02020603050405020304" pitchFamily="18" charset="0"/>
            </a:endParaRPr>
          </a:p>
        </p:txBody>
      </p:sp>
      <p:sp>
        <p:nvSpPr>
          <p:cNvPr id="13" name="Isosceles Triangle 12">
            <a:extLst>
              <a:ext uri="{FF2B5EF4-FFF2-40B4-BE49-F238E27FC236}">
                <a16:creationId xmlns:a16="http://schemas.microsoft.com/office/drawing/2014/main" id="{DDFCF4C5-3D06-49DD-B69C-F431CDCC7D6E}"/>
              </a:ext>
            </a:extLst>
          </p:cNvPr>
          <p:cNvSpPr/>
          <p:nvPr/>
        </p:nvSpPr>
        <p:spPr>
          <a:xfrm rot="5400000">
            <a:off x="1057027" y="1587079"/>
            <a:ext cx="360040" cy="216024"/>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Straight Arrow Connector 14">
            <a:extLst>
              <a:ext uri="{FF2B5EF4-FFF2-40B4-BE49-F238E27FC236}">
                <a16:creationId xmlns:a16="http://schemas.microsoft.com/office/drawing/2014/main" id="{D300AEE7-0070-4054-885D-4F54525894EF}"/>
              </a:ext>
            </a:extLst>
          </p:cNvPr>
          <p:cNvCxnSpPr>
            <a:stCxn id="13" idx="0"/>
            <a:endCxn id="10" idx="1"/>
          </p:cNvCxnSpPr>
          <p:nvPr/>
        </p:nvCxnSpPr>
        <p:spPr>
          <a:xfrm>
            <a:off x="1345059" y="1695091"/>
            <a:ext cx="432048"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999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B79339F-9082-469E-8947-5771BE50A7A1}"/>
              </a:ext>
            </a:extLst>
          </p:cNvPr>
          <p:cNvSpPr/>
          <p:nvPr/>
        </p:nvSpPr>
        <p:spPr>
          <a:xfrm>
            <a:off x="0" y="0"/>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799" b="1" spc="-1" dirty="0">
                <a:solidFill>
                  <a:srgbClr val="002D72"/>
                </a:solidFill>
                <a:uFill>
                  <a:solidFill>
                    <a:srgbClr val="FFFFFF"/>
                  </a:solidFill>
                </a:uFill>
                <a:latin typeface="Telegrafico"/>
                <a:ea typeface="Source Sans Pro" panose="020B0503030403020204" pitchFamily="34" charset="0"/>
              </a:rPr>
              <a:t>7</a:t>
            </a:r>
            <a:r>
              <a:rPr lang="en-US" sz="2799" b="1" strike="noStrike" spc="-1" dirty="0">
                <a:solidFill>
                  <a:srgbClr val="002D72"/>
                </a:solidFill>
                <a:uFill>
                  <a:solidFill>
                    <a:srgbClr val="FFFFFF"/>
                  </a:solidFill>
                </a:uFill>
                <a:latin typeface="Telegrafico"/>
                <a:ea typeface="Source Sans Pro" panose="020B0503030403020204" pitchFamily="34" charset="0"/>
              </a:rPr>
              <a:t>.1 AR List in Schedule Detail (Supervisor)</a:t>
            </a:r>
          </a:p>
        </p:txBody>
      </p:sp>
      <p:pic>
        <p:nvPicPr>
          <p:cNvPr id="5" name="Content Placeholder 4" descr="A screenshot of a cell phone&#10;&#10;Description automatically generated">
            <a:extLst>
              <a:ext uri="{FF2B5EF4-FFF2-40B4-BE49-F238E27FC236}">
                <a16:creationId xmlns:a16="http://schemas.microsoft.com/office/drawing/2014/main" id="{DEB18338-C64B-447F-80B7-CDF4D6114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56" y="737895"/>
            <a:ext cx="8923594" cy="4752528"/>
          </a:xfrm>
          <a:prstGeom prst="rect">
            <a:avLst/>
          </a:prstGeom>
        </p:spPr>
      </p:pic>
      <p:sp>
        <p:nvSpPr>
          <p:cNvPr id="6" name="Text Placeholder 2">
            <a:extLst>
              <a:ext uri="{FF2B5EF4-FFF2-40B4-BE49-F238E27FC236}">
                <a16:creationId xmlns:a16="http://schemas.microsoft.com/office/drawing/2014/main" id="{F70D6DEF-1B93-4D59-8BC8-EBB042070CA2}"/>
              </a:ext>
            </a:extLst>
          </p:cNvPr>
          <p:cNvSpPr txBox="1">
            <a:spLocks/>
          </p:cNvSpPr>
          <p:nvPr/>
        </p:nvSpPr>
        <p:spPr>
          <a:xfrm>
            <a:off x="624979" y="5518755"/>
            <a:ext cx="11278656" cy="1151399"/>
          </a:xfrm>
          <a:prstGeom prst="rect">
            <a:avLst/>
          </a:prstGeom>
        </p:spPr>
        <p:txBody>
          <a:bodyPr vert="horz" lIns="108878" tIns="54439" rIns="108878" bIns="54439" rtlCol="0">
            <a:normAutofit/>
          </a:bodyPr>
          <a:lstStyle>
            <a:lvl1pPr marL="408291" indent="-408291" algn="l" defTabSz="1088776" rtl="0" eaLnBrk="1" latinLnBrk="0" hangingPunct="1">
              <a:spcBef>
                <a:spcPct val="20000"/>
              </a:spcBef>
              <a:buFont typeface="Arial" pitchFamily="34" charset="0"/>
              <a:buChar char="•"/>
              <a:defRPr sz="2800" kern="1200">
                <a:solidFill>
                  <a:schemeClr val="tx1"/>
                </a:solidFill>
                <a:latin typeface="Source Sans Pro" pitchFamily="34" charset="0"/>
                <a:ea typeface="Source Sans Pro" pitchFamily="34" charset="0"/>
                <a:cs typeface="+mn-cs"/>
              </a:defRPr>
            </a:lvl1pPr>
            <a:lvl2pPr marL="884631" indent="-340243" algn="l" defTabSz="1088776" rtl="0" eaLnBrk="1" latinLnBrk="0" hangingPunct="1">
              <a:spcBef>
                <a:spcPct val="20000"/>
              </a:spcBef>
              <a:buFont typeface="Arial" pitchFamily="34" charset="0"/>
              <a:buChar char="–"/>
              <a:defRPr sz="2400" kern="1200">
                <a:solidFill>
                  <a:schemeClr val="tx1"/>
                </a:solidFill>
                <a:latin typeface="Source Sans Pro" pitchFamily="34" charset="0"/>
                <a:ea typeface="Source Sans Pro" pitchFamily="34" charset="0"/>
                <a:cs typeface="+mn-cs"/>
              </a:defRPr>
            </a:lvl2pPr>
            <a:lvl3pPr marL="1360970" indent="-272194" algn="l" defTabSz="1088776" rtl="0" eaLnBrk="1" latinLnBrk="0" hangingPunct="1">
              <a:spcBef>
                <a:spcPct val="20000"/>
              </a:spcBef>
              <a:buFont typeface="Arial" pitchFamily="34" charset="0"/>
              <a:buChar char="•"/>
              <a:defRPr sz="2000" kern="1200">
                <a:solidFill>
                  <a:schemeClr val="tx1"/>
                </a:solidFill>
                <a:latin typeface="Source Sans Pro" pitchFamily="34" charset="0"/>
                <a:ea typeface="Source Sans Pro" pitchFamily="34" charset="0"/>
                <a:cs typeface="+mn-cs"/>
              </a:defRPr>
            </a:lvl3pPr>
            <a:lvl4pPr marL="1905358"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4pPr>
            <a:lvl5pPr marL="2449746"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This is AR List when auditor finalize AR”, systems will auto generating email and send to Clinic Supervisor as notification for new AR has assigned to them. In this state only assigned Supervisor can edited their AR Clinic which is need approved by them.</a:t>
            </a:r>
            <a:endParaRPr lang="en-ID"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41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A0BBC3-9C76-40F4-B0D0-AA001D2879A6}"/>
              </a:ext>
            </a:extLst>
          </p:cNvPr>
          <p:cNvSpPr>
            <a:spLocks noGrp="1"/>
          </p:cNvSpPr>
          <p:nvPr>
            <p:ph type="body" idx="1"/>
          </p:nvPr>
        </p:nvSpPr>
        <p:spPr>
          <a:xfrm>
            <a:off x="6917720" y="721330"/>
            <a:ext cx="4977090" cy="199703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This is Audit Report Detail on Supervisor Role, in fact the view of all role is same but, on this state (Draft Final) only Supervisor from each clinic can approved Audit Report their clinic. In this state too, Supervisor need to fill </a:t>
            </a:r>
            <a:r>
              <a:rPr lang="en-US" sz="1800" dirty="0" err="1">
                <a:solidFill>
                  <a:schemeClr val="tx1"/>
                </a:solidFill>
                <a:latin typeface="Times New Roman" panose="02020603050405020304" pitchFamily="18" charset="0"/>
                <a:cs typeface="Times New Roman" panose="02020603050405020304" pitchFamily="18" charset="0"/>
              </a:rPr>
              <a:t>Akar</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Masalah</a:t>
            </a:r>
            <a:r>
              <a:rPr lang="en-US" sz="1800" dirty="0">
                <a:solidFill>
                  <a:schemeClr val="tx1"/>
                </a:solidFill>
                <a:latin typeface="Times New Roman" panose="02020603050405020304" pitchFamily="18" charset="0"/>
                <a:cs typeface="Times New Roman" panose="02020603050405020304" pitchFamily="18" charset="0"/>
              </a:rPr>
              <a:t> to completely their Audit Report.</a:t>
            </a:r>
            <a:endParaRPr lang="en-ID" sz="1800" dirty="0">
              <a:solidFill>
                <a:schemeClr val="tx1"/>
              </a:solidFill>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F3BA0F1A-CA00-464F-B4CC-ED46BB1DFB88}"/>
              </a:ext>
            </a:extLst>
          </p:cNvPr>
          <p:cNvSpPr txBox="1">
            <a:spLocks/>
          </p:cNvSpPr>
          <p:nvPr/>
        </p:nvSpPr>
        <p:spPr>
          <a:xfrm>
            <a:off x="294883" y="4571926"/>
            <a:ext cx="4846173" cy="2377989"/>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dirty="0">
                <a:solidFill>
                  <a:schemeClr val="tx1"/>
                </a:solidFill>
                <a:latin typeface="Times New Roman" panose="02020603050405020304" pitchFamily="18" charset="0"/>
                <a:cs typeface="Times New Roman" panose="02020603050405020304" pitchFamily="18" charset="0"/>
              </a:rPr>
              <a:t>Supervisor can see their finding who made by auditing team. You can use download button to download findings. Audit Report can change status to Approved By Supervisor after clicking button “Approve”. After all of your AR has Approve by you (Supervisor), system will send email to Area Manager and your status will change automatically to “Approved By Area Manager”.</a:t>
            </a:r>
            <a:endParaRPr lang="en-ID" sz="1800" dirty="0">
              <a:solidFill>
                <a:schemeClr val="tx1"/>
              </a:solidFill>
              <a:latin typeface="Times New Roman" panose="02020603050405020304" pitchFamily="18" charset="0"/>
              <a:cs typeface="Times New Roman" panose="02020603050405020304" pitchFamily="18" charset="0"/>
            </a:endParaRPr>
          </a:p>
        </p:txBody>
      </p:sp>
      <p:sp>
        <p:nvSpPr>
          <p:cNvPr id="10" name="CustomShape 1">
            <a:extLst>
              <a:ext uri="{FF2B5EF4-FFF2-40B4-BE49-F238E27FC236}">
                <a16:creationId xmlns:a16="http://schemas.microsoft.com/office/drawing/2014/main" id="{0A3B28F4-6364-4B37-B757-A7F35A4582AE}"/>
              </a:ext>
            </a:extLst>
          </p:cNvPr>
          <p:cNvSpPr/>
          <p:nvPr/>
        </p:nvSpPr>
        <p:spPr>
          <a:xfrm>
            <a:off x="176" y="-100488"/>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Audit Report Which Need Approve by SPV (Supervisor)</a:t>
            </a:r>
          </a:p>
        </p:txBody>
      </p:sp>
      <p:sp>
        <p:nvSpPr>
          <p:cNvPr id="11" name="Text Placeholder 2">
            <a:extLst>
              <a:ext uri="{FF2B5EF4-FFF2-40B4-BE49-F238E27FC236}">
                <a16:creationId xmlns:a16="http://schemas.microsoft.com/office/drawing/2014/main" id="{127693B5-055D-4DC9-BC6B-01D08DCC360E}"/>
              </a:ext>
            </a:extLst>
          </p:cNvPr>
          <p:cNvSpPr txBox="1">
            <a:spLocks/>
          </p:cNvSpPr>
          <p:nvPr/>
        </p:nvSpPr>
        <p:spPr>
          <a:xfrm>
            <a:off x="1987552" y="4280750"/>
            <a:ext cx="2127742" cy="299285"/>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400" b="1" i="1" dirty="0">
                <a:solidFill>
                  <a:schemeClr val="tx1"/>
                </a:solidFill>
                <a:latin typeface="Times New Roman" panose="02020603050405020304" pitchFamily="18" charset="0"/>
                <a:cs typeface="Times New Roman" panose="02020603050405020304" pitchFamily="18" charset="0"/>
              </a:rPr>
              <a:t>Audit Report Detail Page</a:t>
            </a:r>
            <a:endParaRPr lang="en-ID" sz="1400" b="1" i="1" dirty="0">
              <a:solidFill>
                <a:schemeClr val="tx1"/>
              </a:solidFill>
              <a:latin typeface="Times New Roman" panose="02020603050405020304" pitchFamily="18" charset="0"/>
              <a:cs typeface="Times New Roman" panose="02020603050405020304" pitchFamily="18" charset="0"/>
            </a:endParaRPr>
          </a:p>
        </p:txBody>
      </p:sp>
      <p:sp>
        <p:nvSpPr>
          <p:cNvPr id="13" name="Text Placeholder 2">
            <a:extLst>
              <a:ext uri="{FF2B5EF4-FFF2-40B4-BE49-F238E27FC236}">
                <a16:creationId xmlns:a16="http://schemas.microsoft.com/office/drawing/2014/main" id="{22AF0009-1D02-4AEE-9234-DD58F124079A}"/>
              </a:ext>
            </a:extLst>
          </p:cNvPr>
          <p:cNvSpPr txBox="1">
            <a:spLocks/>
          </p:cNvSpPr>
          <p:nvPr/>
        </p:nvSpPr>
        <p:spPr>
          <a:xfrm>
            <a:off x="7555529" y="6510239"/>
            <a:ext cx="3143343" cy="349349"/>
          </a:xfrm>
          <a:prstGeom prst="rect">
            <a:avLst/>
          </a:prstGeom>
        </p:spPr>
        <p:txBody>
          <a:bodyPr vert="horz" lIns="91461" tIns="45731" rIns="91461" bIns="45731"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200" b="1" i="1" dirty="0">
                <a:solidFill>
                  <a:schemeClr val="tx1"/>
                </a:solidFill>
                <a:latin typeface="Times New Roman" panose="02020603050405020304" pitchFamily="18" charset="0"/>
                <a:cs typeface="Times New Roman" panose="02020603050405020304" pitchFamily="18" charset="0"/>
              </a:rPr>
              <a:t>Audit Report Detail Page When Scroll Down</a:t>
            </a:r>
            <a:endParaRPr lang="en-ID" sz="1200" b="1" i="1"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A screenshot of a cell phone&#10;&#10;Description automatically generated">
            <a:extLst>
              <a:ext uri="{FF2B5EF4-FFF2-40B4-BE49-F238E27FC236}">
                <a16:creationId xmlns:a16="http://schemas.microsoft.com/office/drawing/2014/main" id="{CFA73799-8948-409F-B387-EDCFAA672A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38" y="676430"/>
            <a:ext cx="6305175" cy="3546661"/>
          </a:xfrm>
          <a:prstGeom prst="rect">
            <a:avLst/>
          </a:prstGeom>
        </p:spPr>
      </p:pic>
      <p:sp>
        <p:nvSpPr>
          <p:cNvPr id="14" name="Oval 13">
            <a:extLst>
              <a:ext uri="{FF2B5EF4-FFF2-40B4-BE49-F238E27FC236}">
                <a16:creationId xmlns:a16="http://schemas.microsoft.com/office/drawing/2014/main" id="{42409747-B94D-4995-BC6B-CA06D352C823}"/>
              </a:ext>
            </a:extLst>
          </p:cNvPr>
          <p:cNvSpPr/>
          <p:nvPr/>
        </p:nvSpPr>
        <p:spPr>
          <a:xfrm>
            <a:off x="2331164" y="985748"/>
            <a:ext cx="721527" cy="365845"/>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cxnSp>
        <p:nvCxnSpPr>
          <p:cNvPr id="15" name="Straight Connector 14">
            <a:extLst>
              <a:ext uri="{FF2B5EF4-FFF2-40B4-BE49-F238E27FC236}">
                <a16:creationId xmlns:a16="http://schemas.microsoft.com/office/drawing/2014/main" id="{FFF27A74-EB6F-4D5D-9B80-46471018C905}"/>
              </a:ext>
            </a:extLst>
          </p:cNvPr>
          <p:cNvCxnSpPr>
            <a:stCxn id="14" idx="6"/>
          </p:cNvCxnSpPr>
          <p:nvPr/>
        </p:nvCxnSpPr>
        <p:spPr>
          <a:xfrm>
            <a:off x="3052691" y="1168671"/>
            <a:ext cx="4674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14C05FFB-C03E-4CD4-A6C5-414F6F278465}"/>
              </a:ext>
            </a:extLst>
          </p:cNvPr>
          <p:cNvSpPr txBox="1">
            <a:spLocks/>
          </p:cNvSpPr>
          <p:nvPr/>
        </p:nvSpPr>
        <p:spPr>
          <a:xfrm>
            <a:off x="3433702" y="1025264"/>
            <a:ext cx="2672699" cy="365845"/>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solidFill>
                  <a:schemeClr val="accent2"/>
                </a:solidFill>
              </a:rPr>
              <a:t>Current AR Status</a:t>
            </a:r>
            <a:endParaRPr lang="en-ID" sz="1600" dirty="0">
              <a:solidFill>
                <a:schemeClr val="accent2"/>
              </a:solidFill>
            </a:endParaRPr>
          </a:p>
        </p:txBody>
      </p:sp>
      <p:pic>
        <p:nvPicPr>
          <p:cNvPr id="17" name="Picture 16" descr="A screenshot of a social media post&#10;&#10;Description automatically generated">
            <a:extLst>
              <a:ext uri="{FF2B5EF4-FFF2-40B4-BE49-F238E27FC236}">
                <a16:creationId xmlns:a16="http://schemas.microsoft.com/office/drawing/2014/main" id="{EF7F5428-2D28-495D-B063-B601305518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5249" y="2683496"/>
            <a:ext cx="6575042" cy="3698461"/>
          </a:xfrm>
          <a:prstGeom prst="rect">
            <a:avLst/>
          </a:prstGeom>
        </p:spPr>
      </p:pic>
      <p:sp>
        <p:nvSpPr>
          <p:cNvPr id="18" name="CustomShape 1">
            <a:extLst>
              <a:ext uri="{FF2B5EF4-FFF2-40B4-BE49-F238E27FC236}">
                <a16:creationId xmlns:a16="http://schemas.microsoft.com/office/drawing/2014/main" id="{BF78922F-45D9-4D53-B0AA-4D10130F3539}"/>
              </a:ext>
            </a:extLst>
          </p:cNvPr>
          <p:cNvSpPr/>
          <p:nvPr/>
        </p:nvSpPr>
        <p:spPr>
          <a:xfrm>
            <a:off x="0" y="-181746"/>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799" b="1" spc="-1" dirty="0">
                <a:solidFill>
                  <a:srgbClr val="002D72"/>
                </a:solidFill>
                <a:uFill>
                  <a:solidFill>
                    <a:srgbClr val="FFFFFF"/>
                  </a:solidFill>
                </a:uFill>
                <a:latin typeface="Telegrafico"/>
                <a:ea typeface="Source Sans Pro" panose="020B0503030403020204" pitchFamily="34" charset="0"/>
              </a:rPr>
              <a:t> 7.2 Audit Report Which Need to Fixed by SPV </a:t>
            </a:r>
            <a:r>
              <a:rPr lang="en-US" sz="2799" b="1" strike="noStrike" spc="-1" dirty="0">
                <a:solidFill>
                  <a:srgbClr val="002D72"/>
                </a:solidFill>
                <a:uFill>
                  <a:solidFill>
                    <a:srgbClr val="FFFFFF"/>
                  </a:solidFill>
                </a:uFill>
                <a:latin typeface="Telegrafico"/>
                <a:ea typeface="Source Sans Pro" panose="020B0503030403020204" pitchFamily="34" charset="0"/>
              </a:rPr>
              <a:t>(Supervisor)</a:t>
            </a:r>
          </a:p>
        </p:txBody>
      </p:sp>
    </p:spTree>
    <p:extLst>
      <p:ext uri="{BB962C8B-B14F-4D97-AF65-F5344CB8AC3E}">
        <p14:creationId xmlns:p14="http://schemas.microsoft.com/office/powerpoint/2010/main" val="25559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A438E4-A9A2-49FD-80FE-0007C5C0FEEE}"/>
              </a:ext>
            </a:extLst>
          </p:cNvPr>
          <p:cNvSpPr>
            <a:spLocks noGrp="1"/>
          </p:cNvSpPr>
          <p:nvPr>
            <p:ph type="body" idx="1"/>
          </p:nvPr>
        </p:nvSpPr>
        <p:spPr>
          <a:xfrm>
            <a:off x="6154750" y="879227"/>
            <a:ext cx="5553725" cy="2169363"/>
          </a:xfrm>
        </p:spPr>
        <p:txBody>
          <a:bodyPr>
            <a:normAutofit fontScale="70000" lnSpcReduction="20000"/>
          </a:bodyPr>
          <a:lstStyle/>
          <a:p>
            <a:r>
              <a:rPr lang="en-US" dirty="0">
                <a:solidFill>
                  <a:schemeClr val="tx1"/>
                </a:solidFill>
                <a:latin typeface="Times New Roman" panose="02020603050405020304" pitchFamily="18" charset="0"/>
                <a:cs typeface="Times New Roman" panose="02020603050405020304" pitchFamily="18" charset="0"/>
              </a:rPr>
              <a:t>This is when we clicking “Add Attachment” button to add document to fixing your findings. You can add comment and choose type of document you want to upload, if you want document as zip, you can tick at “Need Zip” checklist and if you want to upload an image, you can tick at “Need Image” Checklist. Then click “Save” button to save your data. Remember “</a:t>
            </a:r>
            <a:r>
              <a:rPr lang="en-US" b="1" dirty="0">
                <a:solidFill>
                  <a:schemeClr val="tx1"/>
                </a:solidFill>
                <a:latin typeface="Times New Roman" panose="02020603050405020304" pitchFamily="18" charset="0"/>
                <a:cs typeface="Times New Roman" panose="02020603050405020304" pitchFamily="18" charset="0"/>
              </a:rPr>
              <a:t>Speed upload based by document  size, the largest the document can make upload process take a little bit longer”.</a:t>
            </a:r>
            <a:r>
              <a:rPr lang="en-US" dirty="0">
                <a:solidFill>
                  <a:schemeClr val="tx1"/>
                </a:solidFill>
                <a:latin typeface="Times New Roman" panose="02020603050405020304" pitchFamily="18" charset="0"/>
                <a:cs typeface="Times New Roman" panose="02020603050405020304" pitchFamily="18" charset="0"/>
              </a:rPr>
              <a:t> </a:t>
            </a:r>
          </a:p>
        </p:txBody>
      </p:sp>
      <p:pic>
        <p:nvPicPr>
          <p:cNvPr id="6" name="Picture 5" descr="A screenshot of a cell phone&#10;&#10;Description automatically generated">
            <a:extLst>
              <a:ext uri="{FF2B5EF4-FFF2-40B4-BE49-F238E27FC236}">
                <a16:creationId xmlns:a16="http://schemas.microsoft.com/office/drawing/2014/main" id="{C7C13E94-8C05-4832-80F3-A8FAADE7F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5439" y="3006641"/>
            <a:ext cx="6484851" cy="3315476"/>
          </a:xfrm>
          <a:prstGeom prst="rect">
            <a:avLst/>
          </a:prstGeom>
        </p:spPr>
      </p:pic>
      <p:sp>
        <p:nvSpPr>
          <p:cNvPr id="4" name="CustomShape 1">
            <a:extLst>
              <a:ext uri="{FF2B5EF4-FFF2-40B4-BE49-F238E27FC236}">
                <a16:creationId xmlns:a16="http://schemas.microsoft.com/office/drawing/2014/main" id="{DC297172-9F69-480A-86A3-FA4EF24EE85D}"/>
              </a:ext>
            </a:extLst>
          </p:cNvPr>
          <p:cNvSpPr/>
          <p:nvPr/>
        </p:nvSpPr>
        <p:spPr>
          <a:xfrm>
            <a:off x="176" y="-181787"/>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7.3 Add an Attachment and Comment List(Supervisor)</a:t>
            </a:r>
          </a:p>
        </p:txBody>
      </p:sp>
      <p:pic>
        <p:nvPicPr>
          <p:cNvPr id="5" name="Picture 4" descr="A screenshot of a social media post&#10;&#10;Description automatically generated">
            <a:extLst>
              <a:ext uri="{FF2B5EF4-FFF2-40B4-BE49-F238E27FC236}">
                <a16:creationId xmlns:a16="http://schemas.microsoft.com/office/drawing/2014/main" id="{B78E2B93-51A8-4010-9372-7FA4F351A8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 y="537472"/>
            <a:ext cx="6154574" cy="3461948"/>
          </a:xfrm>
          <a:prstGeom prst="rect">
            <a:avLst/>
          </a:prstGeom>
        </p:spPr>
      </p:pic>
      <p:sp>
        <p:nvSpPr>
          <p:cNvPr id="2" name="Rectangle 1">
            <a:extLst>
              <a:ext uri="{FF2B5EF4-FFF2-40B4-BE49-F238E27FC236}">
                <a16:creationId xmlns:a16="http://schemas.microsoft.com/office/drawing/2014/main" id="{F5F8132B-9AB7-482D-AAB2-16680D567682}"/>
              </a:ext>
            </a:extLst>
          </p:cNvPr>
          <p:cNvSpPr/>
          <p:nvPr/>
        </p:nvSpPr>
        <p:spPr>
          <a:xfrm>
            <a:off x="294884" y="4405567"/>
            <a:ext cx="4654357" cy="2308324"/>
          </a:xfrm>
          <a:prstGeom prst="rect">
            <a:avLst/>
          </a:prstGeom>
        </p:spPr>
        <p:txBody>
          <a:bodyPr wrap="square">
            <a:spAutoFit/>
          </a:bodyPr>
          <a:lstStyle/>
          <a:p>
            <a:r>
              <a:rPr lang="en-ID" sz="1800" dirty="0">
                <a:latin typeface="Times New Roman" panose="02020603050405020304" pitchFamily="18" charset="0"/>
                <a:cs typeface="Times New Roman" panose="02020603050405020304" pitchFamily="18" charset="0"/>
              </a:rPr>
              <a:t>On comment list you can see document which already you have made or comment by auditor or audit lead for fixing data you send before. You can see comment by auditor or audit lead for fixing after submitted your Audit Report as feedback from auditor or audit lead. Approved in comment list that mean your document have approved or rejected by audit lead or auditor.</a:t>
            </a:r>
          </a:p>
        </p:txBody>
      </p:sp>
      <p:sp>
        <p:nvSpPr>
          <p:cNvPr id="7" name="Text Placeholder 2">
            <a:extLst>
              <a:ext uri="{FF2B5EF4-FFF2-40B4-BE49-F238E27FC236}">
                <a16:creationId xmlns:a16="http://schemas.microsoft.com/office/drawing/2014/main" id="{C228D96B-88F0-4F6B-BB76-BC816ACAC9DB}"/>
              </a:ext>
            </a:extLst>
          </p:cNvPr>
          <p:cNvSpPr txBox="1">
            <a:spLocks/>
          </p:cNvSpPr>
          <p:nvPr/>
        </p:nvSpPr>
        <p:spPr>
          <a:xfrm>
            <a:off x="1768426" y="4062302"/>
            <a:ext cx="2122026" cy="216049"/>
          </a:xfrm>
          <a:prstGeom prst="rect">
            <a:avLst/>
          </a:prstGeom>
        </p:spPr>
        <p:txBody>
          <a:bodyPr vert="horz" lIns="91461" tIns="45731" rIns="91461" bIns="45731"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200" b="1" i="1" dirty="0">
                <a:solidFill>
                  <a:schemeClr val="tx1"/>
                </a:solidFill>
                <a:latin typeface="Times New Roman" panose="02020603050405020304" pitchFamily="18" charset="0"/>
                <a:cs typeface="Times New Roman" panose="02020603050405020304" pitchFamily="18" charset="0"/>
              </a:rPr>
              <a:t>Add an Attachment Pop Up</a:t>
            </a:r>
          </a:p>
        </p:txBody>
      </p:sp>
      <p:sp>
        <p:nvSpPr>
          <p:cNvPr id="8" name="Text Placeholder 2">
            <a:extLst>
              <a:ext uri="{FF2B5EF4-FFF2-40B4-BE49-F238E27FC236}">
                <a16:creationId xmlns:a16="http://schemas.microsoft.com/office/drawing/2014/main" id="{AAD050D5-F636-4391-94F1-90016BF7D6D3}"/>
              </a:ext>
            </a:extLst>
          </p:cNvPr>
          <p:cNvSpPr txBox="1">
            <a:spLocks/>
          </p:cNvSpPr>
          <p:nvPr/>
        </p:nvSpPr>
        <p:spPr>
          <a:xfrm>
            <a:off x="7870599" y="6322117"/>
            <a:ext cx="3237027" cy="303737"/>
          </a:xfrm>
          <a:prstGeom prst="rect">
            <a:avLst/>
          </a:prstGeom>
        </p:spPr>
        <p:txBody>
          <a:bodyPr vert="horz" lIns="91461" tIns="45731" rIns="91461" bIns="45731"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200" b="1" i="1" dirty="0">
                <a:solidFill>
                  <a:schemeClr val="tx1"/>
                </a:solidFill>
                <a:latin typeface="Times New Roman" panose="02020603050405020304" pitchFamily="18" charset="0"/>
                <a:cs typeface="Times New Roman" panose="02020603050405020304" pitchFamily="18" charset="0"/>
              </a:rPr>
              <a:t>Comment List (After Add an Attachment)</a:t>
            </a:r>
          </a:p>
        </p:txBody>
      </p:sp>
    </p:spTree>
    <p:extLst>
      <p:ext uri="{BB962C8B-B14F-4D97-AF65-F5344CB8AC3E}">
        <p14:creationId xmlns:p14="http://schemas.microsoft.com/office/powerpoint/2010/main" val="401248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D901DA-C727-4710-995C-01700EA2DC29}"/>
              </a:ext>
            </a:extLst>
          </p:cNvPr>
          <p:cNvSpPr>
            <a:spLocks noGrp="1"/>
          </p:cNvSpPr>
          <p:nvPr>
            <p:ph type="body" idx="1"/>
          </p:nvPr>
        </p:nvSpPr>
        <p:spPr>
          <a:xfrm>
            <a:off x="7051578" y="1443056"/>
            <a:ext cx="4645465" cy="4247862"/>
          </a:xfrm>
        </p:spPr>
        <p:txBody>
          <a:bodyPr>
            <a:normAutofit fontScale="85000" lnSpcReduction="10000"/>
          </a:bodyPr>
          <a:lstStyle/>
          <a:p>
            <a:r>
              <a:rPr lang="en-US" sz="2000" dirty="0">
                <a:solidFill>
                  <a:schemeClr val="tx1"/>
                </a:solidFill>
                <a:latin typeface="Times New Roman" panose="02020603050405020304" pitchFamily="18" charset="0"/>
                <a:cs typeface="Times New Roman" panose="02020603050405020304" pitchFamily="18" charset="0"/>
              </a:rPr>
              <a:t>This is comment list, as you can see the page show </a:t>
            </a:r>
            <a:r>
              <a:rPr lang="en-US" sz="2000" b="1" dirty="0">
                <a:solidFill>
                  <a:schemeClr val="tx1"/>
                </a:solidFill>
                <a:latin typeface="Times New Roman" panose="02020603050405020304" pitchFamily="18" charset="0"/>
                <a:cs typeface="Times New Roman" panose="02020603050405020304" pitchFamily="18" charset="0"/>
              </a:rPr>
              <a:t>Fixing Findings Status</a:t>
            </a:r>
            <a:r>
              <a:rPr lang="en-US" sz="2000" dirty="0">
                <a:solidFill>
                  <a:schemeClr val="tx1"/>
                </a:solidFill>
                <a:latin typeface="Times New Roman" panose="02020603050405020304" pitchFamily="18" charset="0"/>
                <a:cs typeface="Times New Roman" panose="02020603050405020304" pitchFamily="18" charset="0"/>
              </a:rPr>
              <a:t>, this list appear when you submitted your AR as we discuss before and after Audit or Audit Lead give they feedback for your AR. Feedback can be </a:t>
            </a:r>
            <a:r>
              <a:rPr lang="en-US" sz="2000" b="1" dirty="0">
                <a:solidFill>
                  <a:schemeClr val="tx1"/>
                </a:solidFill>
                <a:latin typeface="Times New Roman" panose="02020603050405020304" pitchFamily="18" charset="0"/>
                <a:cs typeface="Times New Roman" panose="02020603050405020304" pitchFamily="18" charset="0"/>
              </a:rPr>
              <a:t>Approved or Rejected </a:t>
            </a:r>
            <a:r>
              <a:rPr lang="en-US" sz="2000" dirty="0">
                <a:solidFill>
                  <a:schemeClr val="tx1"/>
                </a:solidFill>
                <a:latin typeface="Times New Roman" panose="02020603050405020304" pitchFamily="18" charset="0"/>
                <a:cs typeface="Times New Roman" panose="02020603050405020304" pitchFamily="18" charset="0"/>
              </a:rPr>
              <a:t>if status approved, AR will be change status to Close, if rejected that AR need to revision and you can submit revision. In download list you can download data from Auditor or Audit Lead if they send you Status with Document inside. </a:t>
            </a:r>
          </a:p>
          <a:p>
            <a:r>
              <a:rPr lang="en-US" sz="2000" dirty="0">
                <a:solidFill>
                  <a:schemeClr val="tx1"/>
                </a:solidFill>
                <a:latin typeface="Times New Roman" panose="02020603050405020304" pitchFamily="18" charset="0"/>
                <a:cs typeface="Times New Roman" panose="02020603050405020304" pitchFamily="18" charset="0"/>
              </a:rPr>
              <a:t>This process can </a:t>
            </a:r>
            <a:r>
              <a:rPr lang="en-US" sz="2000" dirty="0" err="1">
                <a:solidFill>
                  <a:schemeClr val="tx1"/>
                </a:solidFill>
                <a:latin typeface="Times New Roman" panose="02020603050405020304" pitchFamily="18" charset="0"/>
                <a:cs typeface="Times New Roman" panose="02020603050405020304" pitchFamily="18" charset="0"/>
              </a:rPr>
              <a:t>continously</a:t>
            </a:r>
            <a:r>
              <a:rPr lang="en-US" sz="2000" dirty="0">
                <a:solidFill>
                  <a:schemeClr val="tx1"/>
                </a:solidFill>
                <a:latin typeface="Times New Roman" panose="02020603050405020304" pitchFamily="18" charset="0"/>
                <a:cs typeface="Times New Roman" panose="02020603050405020304" pitchFamily="18" charset="0"/>
              </a:rPr>
              <a:t> after your AR Approved by them. </a:t>
            </a:r>
            <a:r>
              <a:rPr lang="en-US" sz="2000" b="1" dirty="0">
                <a:solidFill>
                  <a:schemeClr val="tx1"/>
                </a:solidFill>
                <a:latin typeface="Times New Roman" panose="02020603050405020304" pitchFamily="18" charset="0"/>
                <a:cs typeface="Times New Roman" panose="02020603050405020304" pitchFamily="18" charset="0"/>
              </a:rPr>
              <a:t>Fixing Finding Status will change to “Approved” if current AR has Approved and “Rejected” if current AR need to revision. </a:t>
            </a:r>
            <a:r>
              <a:rPr lang="en-US" sz="2000" dirty="0">
                <a:solidFill>
                  <a:schemeClr val="tx1"/>
                </a:solidFill>
                <a:latin typeface="Times New Roman" panose="02020603050405020304" pitchFamily="18" charset="0"/>
                <a:cs typeface="Times New Roman" panose="02020603050405020304" pitchFamily="18" charset="0"/>
              </a:rPr>
              <a:t>After all of your AR Closed, Systems will automatically send email to Area Manager to check and Approve all of your AR.</a:t>
            </a:r>
            <a:endParaRPr lang="en-ID"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A screenshot of a social media post&#10;&#10;Description automatically generated">
            <a:extLst>
              <a:ext uri="{FF2B5EF4-FFF2-40B4-BE49-F238E27FC236}">
                <a16:creationId xmlns:a16="http://schemas.microsoft.com/office/drawing/2014/main" id="{DA7ACD9A-C7D8-4D59-91EF-BEA6DCC6A9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537472"/>
            <a:ext cx="6707152" cy="3772773"/>
          </a:xfrm>
          <a:prstGeom prst="rect">
            <a:avLst/>
          </a:prstGeom>
        </p:spPr>
      </p:pic>
      <p:sp>
        <p:nvSpPr>
          <p:cNvPr id="6" name="CustomShape 1">
            <a:extLst>
              <a:ext uri="{FF2B5EF4-FFF2-40B4-BE49-F238E27FC236}">
                <a16:creationId xmlns:a16="http://schemas.microsoft.com/office/drawing/2014/main" id="{43835173-5696-4E35-B4F7-2C7666E555DE}"/>
              </a:ext>
            </a:extLst>
          </p:cNvPr>
          <p:cNvSpPr/>
          <p:nvPr/>
        </p:nvSpPr>
        <p:spPr>
          <a:xfrm>
            <a:off x="176" y="-181787"/>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7.4 Rejected Audit Report (Supervisor)</a:t>
            </a:r>
          </a:p>
        </p:txBody>
      </p:sp>
    </p:spTree>
    <p:extLst>
      <p:ext uri="{BB962C8B-B14F-4D97-AF65-F5344CB8AC3E}">
        <p14:creationId xmlns:p14="http://schemas.microsoft.com/office/powerpoint/2010/main" val="240503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2D1F2C-EF86-44D7-9C8C-A395E6373BC6}"/>
              </a:ext>
            </a:extLst>
          </p:cNvPr>
          <p:cNvSpPr>
            <a:spLocks noGrp="1"/>
          </p:cNvSpPr>
          <p:nvPr>
            <p:ph type="body" idx="1"/>
          </p:nvPr>
        </p:nvSpPr>
        <p:spPr>
          <a:xfrm>
            <a:off x="838570" y="5149456"/>
            <a:ext cx="11140478" cy="947956"/>
          </a:xfrm>
        </p:spPr>
        <p:txBody>
          <a:bodyPr>
            <a:normAutofit fontScale="92500" lnSpcReduction="20000"/>
          </a:bodyPr>
          <a:lstStyle/>
          <a:p>
            <a:r>
              <a:rPr lang="en-US" dirty="0">
                <a:solidFill>
                  <a:schemeClr val="tx1"/>
                </a:solidFill>
                <a:latin typeface="Times New Roman" panose="02020603050405020304" pitchFamily="18" charset="0"/>
                <a:cs typeface="Times New Roman" panose="02020603050405020304" pitchFamily="18" charset="0"/>
              </a:rPr>
              <a:t>You can check all of your AR too by accessing Audit Report From “Transaction Bar -&gt; Audit Report”. In there you can check AR which assigned to you and you can see all of your AR, this page can only accessed by </a:t>
            </a:r>
            <a:r>
              <a:rPr lang="en-US" b="1" dirty="0">
                <a:solidFill>
                  <a:schemeClr val="tx1"/>
                </a:solidFill>
                <a:latin typeface="Times New Roman" panose="02020603050405020304" pitchFamily="18" charset="0"/>
                <a:cs typeface="Times New Roman" panose="02020603050405020304" pitchFamily="18" charset="0"/>
              </a:rPr>
              <a:t>Supervisor</a:t>
            </a:r>
            <a:endParaRPr lang="en-ID" b="1" dirty="0">
              <a:solidFill>
                <a:schemeClr val="tx1"/>
              </a:solidFill>
              <a:latin typeface="Times New Roman" panose="02020603050405020304" pitchFamily="18" charset="0"/>
              <a:cs typeface="Times New Roman" panose="02020603050405020304" pitchFamily="18" charset="0"/>
            </a:endParaRPr>
          </a:p>
        </p:txBody>
      </p:sp>
      <p:sp>
        <p:nvSpPr>
          <p:cNvPr id="6" name="CustomShape 1">
            <a:extLst>
              <a:ext uri="{FF2B5EF4-FFF2-40B4-BE49-F238E27FC236}">
                <a16:creationId xmlns:a16="http://schemas.microsoft.com/office/drawing/2014/main" id="{80E54768-BAD3-46CB-AD6B-33BE2A060564}"/>
              </a:ext>
            </a:extLst>
          </p:cNvPr>
          <p:cNvSpPr/>
          <p:nvPr/>
        </p:nvSpPr>
        <p:spPr>
          <a:xfrm>
            <a:off x="176" y="1"/>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7.5 AR in Audit Report Page (Supervisor)</a:t>
            </a:r>
          </a:p>
        </p:txBody>
      </p:sp>
      <p:pic>
        <p:nvPicPr>
          <p:cNvPr id="4" name="Picture 3" descr="A screenshot of a cell phone&#10;&#10;Description automatically generated">
            <a:extLst>
              <a:ext uri="{FF2B5EF4-FFF2-40B4-BE49-F238E27FC236}">
                <a16:creationId xmlns:a16="http://schemas.microsoft.com/office/drawing/2014/main" id="{85828743-B57B-4E05-B99C-5E8236782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719260"/>
            <a:ext cx="7154296" cy="4024291"/>
          </a:xfrm>
          <a:prstGeom prst="rect">
            <a:avLst/>
          </a:prstGeom>
        </p:spPr>
      </p:pic>
    </p:spTree>
    <p:extLst>
      <p:ext uri="{BB962C8B-B14F-4D97-AF65-F5344CB8AC3E}">
        <p14:creationId xmlns:p14="http://schemas.microsoft.com/office/powerpoint/2010/main" val="188730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FBE1-1A05-43B6-98D0-B16DD1085CDB}"/>
              </a:ext>
            </a:extLst>
          </p:cNvPr>
          <p:cNvSpPr>
            <a:spLocks noGrp="1"/>
          </p:cNvSpPr>
          <p:nvPr>
            <p:ph type="title"/>
          </p:nvPr>
        </p:nvSpPr>
        <p:spPr/>
        <p:txBody>
          <a:bodyPr/>
          <a:lstStyle/>
          <a:p>
            <a:r>
              <a:rPr lang="en-US" dirty="0"/>
              <a:t>8. Area Manager (</a:t>
            </a:r>
            <a:r>
              <a:rPr lang="en-US" dirty="0" err="1"/>
              <a:t>Todo</a:t>
            </a:r>
            <a:r>
              <a:rPr lang="en-US" dirty="0"/>
              <a:t>).</a:t>
            </a:r>
            <a:endParaRPr lang="en-ID" dirty="0"/>
          </a:p>
        </p:txBody>
      </p:sp>
      <p:sp>
        <p:nvSpPr>
          <p:cNvPr id="3" name="Content Placeholder 2">
            <a:extLst>
              <a:ext uri="{FF2B5EF4-FFF2-40B4-BE49-F238E27FC236}">
                <a16:creationId xmlns:a16="http://schemas.microsoft.com/office/drawing/2014/main" id="{F4AD40FC-2CE5-4B91-9E87-F5F79E1BF33B}"/>
              </a:ext>
            </a:extLst>
          </p:cNvPr>
          <p:cNvSpPr>
            <a:spLocks noGrp="1"/>
          </p:cNvSpPr>
          <p:nvPr>
            <p:ph idx="1"/>
          </p:nvPr>
        </p:nvSpPr>
        <p:spPr>
          <a:xfrm>
            <a:off x="497122" y="3213770"/>
            <a:ext cx="11665296" cy="2736303"/>
          </a:xfrm>
        </p:spPr>
        <p:txBody>
          <a:bodyPr/>
          <a:lstStyle/>
          <a:p>
            <a:pPr marL="0" indent="0">
              <a:buNone/>
            </a:pPr>
            <a:r>
              <a:rPr lang="en-US" dirty="0"/>
              <a:t> Approve and Close Audit Report in their Area, when clinic AR in their area, already Approved by Auditing Team.</a:t>
            </a:r>
            <a:endParaRPr lang="en-ID" dirty="0"/>
          </a:p>
        </p:txBody>
      </p:sp>
    </p:spTree>
    <p:extLst>
      <p:ext uri="{BB962C8B-B14F-4D97-AF65-F5344CB8AC3E}">
        <p14:creationId xmlns:p14="http://schemas.microsoft.com/office/powerpoint/2010/main" val="54020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FEC36-99A2-47DA-AAC4-040C13A8975C}"/>
              </a:ext>
            </a:extLst>
          </p:cNvPr>
          <p:cNvSpPr>
            <a:spLocks noGrp="1"/>
          </p:cNvSpPr>
          <p:nvPr>
            <p:ph type="body" idx="1"/>
          </p:nvPr>
        </p:nvSpPr>
        <p:spPr>
          <a:xfrm>
            <a:off x="6457665" y="432687"/>
            <a:ext cx="5071014" cy="2483425"/>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This is view of AR if all AR has approved by auditing team, in this view all role can accessed if they already assigned in which clinic. They can only see their clinic (Supervisor) and all of clinic in their area (Area Manager).</a:t>
            </a:r>
          </a:p>
          <a:p>
            <a:r>
              <a:rPr lang="en-ID" sz="1600" dirty="0">
                <a:solidFill>
                  <a:schemeClr val="tx1"/>
                </a:solidFill>
                <a:latin typeface="Times New Roman" panose="02020603050405020304" pitchFamily="18" charset="0"/>
                <a:cs typeface="Times New Roman" panose="02020603050405020304" pitchFamily="18" charset="0"/>
              </a:rPr>
              <a:t>This is final step of Audit Report, </a:t>
            </a:r>
            <a:r>
              <a:rPr lang="en-ID" sz="1600" b="1" dirty="0">
                <a:solidFill>
                  <a:schemeClr val="tx1"/>
                </a:solidFill>
                <a:latin typeface="Times New Roman" panose="02020603050405020304" pitchFamily="18" charset="0"/>
                <a:cs typeface="Times New Roman" panose="02020603050405020304" pitchFamily="18" charset="0"/>
              </a:rPr>
              <a:t>Area Manager can only accessing  “AM Notified” button to approve all AR in the clinic in  their area and “AM Notified” button will appear after all AR in the clinic already closed</a:t>
            </a:r>
            <a:r>
              <a:rPr lang="en-ID" sz="1600" dirty="0">
                <a:solidFill>
                  <a:schemeClr val="tx1"/>
                </a:solidFill>
                <a:latin typeface="Times New Roman" panose="02020603050405020304" pitchFamily="18" charset="0"/>
                <a:cs typeface="Times New Roman" panose="02020603050405020304" pitchFamily="18" charset="0"/>
              </a:rPr>
              <a:t>. All role can accessed closed AR detail by clicking detail button .</a:t>
            </a:r>
          </a:p>
        </p:txBody>
      </p:sp>
      <p:sp>
        <p:nvSpPr>
          <p:cNvPr id="8" name="Text Placeholder 2">
            <a:extLst>
              <a:ext uri="{FF2B5EF4-FFF2-40B4-BE49-F238E27FC236}">
                <a16:creationId xmlns:a16="http://schemas.microsoft.com/office/drawing/2014/main" id="{5DA7DE7D-47B5-4179-A63E-A8AB3B7DB982}"/>
              </a:ext>
            </a:extLst>
          </p:cNvPr>
          <p:cNvSpPr txBox="1">
            <a:spLocks/>
          </p:cNvSpPr>
          <p:nvPr/>
        </p:nvSpPr>
        <p:spPr>
          <a:xfrm>
            <a:off x="2662712" y="3790559"/>
            <a:ext cx="1178833" cy="247072"/>
          </a:xfrm>
          <a:prstGeom prst="rect">
            <a:avLst/>
          </a:prstGeom>
        </p:spPr>
        <p:txBody>
          <a:bodyPr vert="horz" lIns="91461" tIns="45731" rIns="91461" bIns="45731"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i="1" dirty="0">
                <a:solidFill>
                  <a:schemeClr val="tx1"/>
                </a:solidFill>
              </a:rPr>
              <a:t>AM Notified View</a:t>
            </a:r>
            <a:endParaRPr lang="en-ID" b="1" i="1" dirty="0">
              <a:solidFill>
                <a:schemeClr val="tx1"/>
              </a:solidFill>
            </a:endParaRPr>
          </a:p>
        </p:txBody>
      </p:sp>
      <p:sp>
        <p:nvSpPr>
          <p:cNvPr id="13" name="Text Placeholder 2">
            <a:extLst>
              <a:ext uri="{FF2B5EF4-FFF2-40B4-BE49-F238E27FC236}">
                <a16:creationId xmlns:a16="http://schemas.microsoft.com/office/drawing/2014/main" id="{D803C987-B012-4A0B-A152-4B16BBADBB8A}"/>
              </a:ext>
            </a:extLst>
          </p:cNvPr>
          <p:cNvSpPr txBox="1">
            <a:spLocks/>
          </p:cNvSpPr>
          <p:nvPr/>
        </p:nvSpPr>
        <p:spPr>
          <a:xfrm>
            <a:off x="7469504" y="6432133"/>
            <a:ext cx="5071014" cy="446190"/>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400" b="1" i="1" dirty="0">
                <a:solidFill>
                  <a:schemeClr val="tx1"/>
                </a:solidFill>
              </a:rPr>
              <a:t>Audit Report Detail When Closed (Approved)</a:t>
            </a:r>
            <a:endParaRPr lang="en-ID" sz="1400" b="1" i="1" dirty="0">
              <a:solidFill>
                <a:schemeClr val="tx1"/>
              </a:solidFill>
            </a:endParaRPr>
          </a:p>
        </p:txBody>
      </p:sp>
      <p:sp>
        <p:nvSpPr>
          <p:cNvPr id="14" name="Text Placeholder 2">
            <a:extLst>
              <a:ext uri="{FF2B5EF4-FFF2-40B4-BE49-F238E27FC236}">
                <a16:creationId xmlns:a16="http://schemas.microsoft.com/office/drawing/2014/main" id="{3E3F3DD2-2220-45D8-B6AC-E4BDB1C917A2}"/>
              </a:ext>
            </a:extLst>
          </p:cNvPr>
          <p:cNvSpPr txBox="1">
            <a:spLocks/>
          </p:cNvSpPr>
          <p:nvPr/>
        </p:nvSpPr>
        <p:spPr>
          <a:xfrm>
            <a:off x="406670" y="4559085"/>
            <a:ext cx="5071014" cy="1457027"/>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solidFill>
                  <a:schemeClr val="tx1"/>
                </a:solidFill>
                <a:latin typeface="Times New Roman" panose="02020603050405020304" pitchFamily="18" charset="0"/>
                <a:cs typeface="Times New Roman" panose="02020603050405020304" pitchFamily="18" charset="0"/>
              </a:rPr>
              <a:t>As you can see in picture on right, if you go do detail, you can only see your AR history and you cannot change your AR. If your AR has Approved, list approved will show “Approve” icon with Approved by who, date and time approved same like when you get rejected.</a:t>
            </a:r>
            <a:endParaRPr lang="en-ID" sz="1600" dirty="0">
              <a:solidFill>
                <a:schemeClr val="tx1"/>
              </a:solidFill>
              <a:latin typeface="Times New Roman" panose="02020603050405020304" pitchFamily="18" charset="0"/>
              <a:cs typeface="Times New Roman" panose="02020603050405020304" pitchFamily="18" charset="0"/>
            </a:endParaRPr>
          </a:p>
        </p:txBody>
      </p:sp>
      <p:sp>
        <p:nvSpPr>
          <p:cNvPr id="15" name="CustomShape 1">
            <a:extLst>
              <a:ext uri="{FF2B5EF4-FFF2-40B4-BE49-F238E27FC236}">
                <a16:creationId xmlns:a16="http://schemas.microsoft.com/office/drawing/2014/main" id="{552CBA1A-4D40-4D1A-899B-E17CA9D4CCF9}"/>
              </a:ext>
            </a:extLst>
          </p:cNvPr>
          <p:cNvSpPr/>
          <p:nvPr/>
        </p:nvSpPr>
        <p:spPr>
          <a:xfrm>
            <a:off x="0" y="-192842"/>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9. Approved and Closed Audit Report (Area Manager)</a:t>
            </a:r>
          </a:p>
        </p:txBody>
      </p:sp>
      <p:pic>
        <p:nvPicPr>
          <p:cNvPr id="6" name="Picture 5" descr="A screenshot of a computer&#10;&#10;Description automatically generated">
            <a:extLst>
              <a:ext uri="{FF2B5EF4-FFF2-40B4-BE49-F238E27FC236}">
                <a16:creationId xmlns:a16="http://schemas.microsoft.com/office/drawing/2014/main" id="{3D1E44BF-552A-4929-A175-61E5891D83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 y="485390"/>
            <a:ext cx="5907714" cy="332308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36152F7E-16CA-4B43-AF4A-7A43DFC7C1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480" y="2882297"/>
            <a:ext cx="6310821" cy="3549837"/>
          </a:xfrm>
          <a:prstGeom prst="rect">
            <a:avLst/>
          </a:prstGeom>
        </p:spPr>
      </p:pic>
    </p:spTree>
    <p:extLst>
      <p:ext uri="{BB962C8B-B14F-4D97-AF65-F5344CB8AC3E}">
        <p14:creationId xmlns:p14="http://schemas.microsoft.com/office/powerpoint/2010/main" val="44314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1C55AC-FC9C-4BA4-ABDB-196D5853D63A}"/>
              </a:ext>
            </a:extLst>
          </p:cNvPr>
          <p:cNvSpPr>
            <a:spLocks noGrp="1"/>
          </p:cNvSpPr>
          <p:nvPr>
            <p:ph type="body" idx="1"/>
          </p:nvPr>
        </p:nvSpPr>
        <p:spPr>
          <a:xfrm>
            <a:off x="4369395" y="4077866"/>
            <a:ext cx="8038420" cy="197149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This is View when you click “AM NOTIFIED” button. Status will change from “Closed By “ to AM Notified. In this state all of your Audit Report has finished.</a:t>
            </a:r>
            <a:endParaRPr lang="en-ID" dirty="0">
              <a:solidFill>
                <a:schemeClr val="tx1"/>
              </a:solidFill>
              <a:latin typeface="Times New Roman" panose="02020603050405020304" pitchFamily="18" charset="0"/>
              <a:cs typeface="Times New Roman" panose="02020603050405020304" pitchFamily="18" charset="0"/>
            </a:endParaRPr>
          </a:p>
        </p:txBody>
      </p:sp>
      <p:sp>
        <p:nvSpPr>
          <p:cNvPr id="6" name="CustomShape 1">
            <a:extLst>
              <a:ext uri="{FF2B5EF4-FFF2-40B4-BE49-F238E27FC236}">
                <a16:creationId xmlns:a16="http://schemas.microsoft.com/office/drawing/2014/main" id="{BD209397-B511-426A-BC25-43F6B4A1C6C6}"/>
              </a:ext>
            </a:extLst>
          </p:cNvPr>
          <p:cNvSpPr/>
          <p:nvPr/>
        </p:nvSpPr>
        <p:spPr>
          <a:xfrm>
            <a:off x="176" y="-181787"/>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 9.1 Approved Audit Report by Area Manager (Area Manager)</a:t>
            </a:r>
          </a:p>
        </p:txBody>
      </p:sp>
      <p:pic>
        <p:nvPicPr>
          <p:cNvPr id="8" name="Picture 7" descr="A screenshot of a computer&#10;&#10;Description automatically generated">
            <a:extLst>
              <a:ext uri="{FF2B5EF4-FFF2-40B4-BE49-F238E27FC236}">
                <a16:creationId xmlns:a16="http://schemas.microsoft.com/office/drawing/2014/main" id="{376B735D-ED7C-4610-ABD5-2C6761DCBB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537472"/>
            <a:ext cx="6594237" cy="3709258"/>
          </a:xfrm>
          <a:prstGeom prst="rect">
            <a:avLst/>
          </a:prstGeom>
        </p:spPr>
      </p:pic>
    </p:spTree>
    <p:extLst>
      <p:ext uri="{BB962C8B-B14F-4D97-AF65-F5344CB8AC3E}">
        <p14:creationId xmlns:p14="http://schemas.microsoft.com/office/powerpoint/2010/main" val="335261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1B0A-853B-491E-846F-AB5E3DF9987F}"/>
              </a:ext>
            </a:extLst>
          </p:cNvPr>
          <p:cNvSpPr>
            <a:spLocks noGrp="1"/>
          </p:cNvSpPr>
          <p:nvPr>
            <p:ph type="title"/>
          </p:nvPr>
        </p:nvSpPr>
        <p:spPr/>
        <p:txBody>
          <a:bodyPr/>
          <a:lstStyle/>
          <a:p>
            <a:r>
              <a:rPr lang="en-US" dirty="0"/>
              <a:t>Index</a:t>
            </a:r>
            <a:endParaRPr lang="en-ID" dirty="0"/>
          </a:p>
        </p:txBody>
      </p:sp>
      <p:sp>
        <p:nvSpPr>
          <p:cNvPr id="3" name="Content Placeholder 2">
            <a:extLst>
              <a:ext uri="{FF2B5EF4-FFF2-40B4-BE49-F238E27FC236}">
                <a16:creationId xmlns:a16="http://schemas.microsoft.com/office/drawing/2014/main" id="{03F5C1FF-F20A-4DA5-A5A6-EECFAEA77E1F}"/>
              </a:ext>
            </a:extLst>
          </p:cNvPr>
          <p:cNvSpPr>
            <a:spLocks noGrp="1"/>
          </p:cNvSpPr>
          <p:nvPr>
            <p:ph idx="1"/>
          </p:nvPr>
        </p:nvSpPr>
        <p:spPr>
          <a:xfrm>
            <a:off x="264939" y="1125538"/>
            <a:ext cx="11665296" cy="5616624"/>
          </a:xfrm>
        </p:spPr>
        <p:txBody>
          <a:bodyPr>
            <a:normAutofit fontScale="62500" lnSpcReduction="20000"/>
          </a:bodyPr>
          <a:lstStyle/>
          <a:p>
            <a:pPr marL="0" indent="0">
              <a:buNone/>
            </a:pPr>
            <a:r>
              <a:rPr lang="en-US" b="1" dirty="0">
                <a:solidFill>
                  <a:schemeClr val="tx1">
                    <a:lumMod val="95000"/>
                    <a:lumOff val="5000"/>
                  </a:schemeClr>
                </a:solidFill>
              </a:rPr>
              <a:t>          1</a:t>
            </a:r>
            <a:r>
              <a:rPr lang="en-US" sz="2600" b="1" dirty="0">
                <a:solidFill>
                  <a:schemeClr val="tx1">
                    <a:lumMod val="95000"/>
                    <a:lumOff val="5000"/>
                  </a:schemeClr>
                </a:solidFill>
              </a:rPr>
              <a:t>.      Explanation</a:t>
            </a:r>
          </a:p>
          <a:p>
            <a:pPr marL="0" indent="0">
              <a:buNone/>
            </a:pPr>
            <a:r>
              <a:rPr lang="en-US" sz="2600" b="1" dirty="0">
                <a:solidFill>
                  <a:schemeClr val="tx1">
                    <a:lumMod val="95000"/>
                    <a:lumOff val="5000"/>
                  </a:schemeClr>
                </a:solidFill>
              </a:rPr>
              <a:t>           2.       Feature</a:t>
            </a:r>
          </a:p>
          <a:p>
            <a:pPr marL="0" indent="0">
              <a:buNone/>
            </a:pPr>
            <a:r>
              <a:rPr lang="en-US" sz="2600" b="1" dirty="0">
                <a:solidFill>
                  <a:schemeClr val="tx1">
                    <a:lumMod val="95000"/>
                    <a:lumOff val="5000"/>
                  </a:schemeClr>
                </a:solidFill>
              </a:rPr>
              <a:t>           3.       How To login</a:t>
            </a:r>
          </a:p>
          <a:p>
            <a:pPr marL="0" indent="0">
              <a:buNone/>
            </a:pPr>
            <a:r>
              <a:rPr lang="en-US" sz="2600" b="1" dirty="0">
                <a:solidFill>
                  <a:schemeClr val="tx1">
                    <a:lumMod val="95000"/>
                    <a:lumOff val="5000"/>
                  </a:schemeClr>
                </a:solidFill>
              </a:rPr>
              <a:t>           4.       Homepage For Supervisor And Area Manager.</a:t>
            </a:r>
          </a:p>
          <a:p>
            <a:pPr marL="0" indent="0">
              <a:buNone/>
            </a:pPr>
            <a:r>
              <a:rPr lang="en-US" sz="2600" b="1" dirty="0">
                <a:solidFill>
                  <a:schemeClr val="tx1">
                    <a:lumMod val="95000"/>
                    <a:lumOff val="5000"/>
                  </a:schemeClr>
                </a:solidFill>
              </a:rPr>
              <a:t>           5.       </a:t>
            </a:r>
            <a:r>
              <a:rPr lang="en-US" sz="2600" b="1" dirty="0" err="1">
                <a:solidFill>
                  <a:schemeClr val="tx1">
                    <a:lumMod val="95000"/>
                    <a:lumOff val="5000"/>
                  </a:schemeClr>
                </a:solidFill>
              </a:rPr>
              <a:t>Todo</a:t>
            </a:r>
            <a:r>
              <a:rPr lang="en-US" sz="2600" b="1" dirty="0">
                <a:solidFill>
                  <a:schemeClr val="tx1">
                    <a:lumMod val="95000"/>
                    <a:lumOff val="5000"/>
                  </a:schemeClr>
                </a:solidFill>
              </a:rPr>
              <a:t> (supervisor)</a:t>
            </a:r>
          </a:p>
          <a:p>
            <a:pPr marL="544388" lvl="1" indent="0">
              <a:buNone/>
            </a:pPr>
            <a:r>
              <a:rPr lang="en-US" sz="2600" b="1" dirty="0">
                <a:solidFill>
                  <a:schemeClr val="tx1">
                    <a:lumMod val="95000"/>
                    <a:lumOff val="5000"/>
                  </a:schemeClr>
                </a:solidFill>
              </a:rPr>
              <a:t>             5.1 </a:t>
            </a:r>
            <a:r>
              <a:rPr lang="en-US" sz="2600" b="1" dirty="0" err="1">
                <a:solidFill>
                  <a:schemeClr val="tx1">
                    <a:lumMod val="95000"/>
                    <a:lumOff val="5000"/>
                  </a:schemeClr>
                </a:solidFill>
              </a:rPr>
              <a:t>Todo</a:t>
            </a:r>
            <a:r>
              <a:rPr lang="en-US" sz="2600" b="1" dirty="0">
                <a:solidFill>
                  <a:schemeClr val="tx1">
                    <a:lumMod val="95000"/>
                    <a:lumOff val="5000"/>
                  </a:schemeClr>
                </a:solidFill>
              </a:rPr>
              <a:t> (2)</a:t>
            </a:r>
          </a:p>
          <a:p>
            <a:pPr marL="1001588" lvl="1" indent="-457200">
              <a:buAutoNum type="arabicPeriod" startAt="6"/>
            </a:pPr>
            <a:r>
              <a:rPr lang="en-US" sz="2600" b="1" dirty="0">
                <a:solidFill>
                  <a:schemeClr val="tx1">
                    <a:lumMod val="95000"/>
                    <a:lumOff val="5000"/>
                  </a:schemeClr>
                </a:solidFill>
              </a:rPr>
              <a:t>Schedule for Supervisor</a:t>
            </a:r>
          </a:p>
          <a:p>
            <a:pPr marL="544388" lvl="1" indent="0">
              <a:buNone/>
            </a:pPr>
            <a:r>
              <a:rPr lang="en-US" sz="2600" b="1" dirty="0">
                <a:solidFill>
                  <a:schemeClr val="tx1">
                    <a:lumMod val="95000"/>
                    <a:lumOff val="5000"/>
                  </a:schemeClr>
                </a:solidFill>
              </a:rPr>
              <a:t>	6.1 Schedule for Area Manager</a:t>
            </a:r>
          </a:p>
          <a:p>
            <a:pPr marL="1001588" lvl="1" indent="-457200">
              <a:buAutoNum type="arabicPeriod" startAt="7"/>
            </a:pPr>
            <a:r>
              <a:rPr lang="en-US" sz="2600" b="1" dirty="0">
                <a:solidFill>
                  <a:schemeClr val="tx1">
                    <a:lumMod val="95000"/>
                    <a:lumOff val="5000"/>
                  </a:schemeClr>
                </a:solidFill>
              </a:rPr>
              <a:t>Audit Report Flow</a:t>
            </a:r>
          </a:p>
          <a:p>
            <a:pPr marL="544388" lvl="1" indent="0">
              <a:buNone/>
            </a:pPr>
            <a:r>
              <a:rPr lang="en-US" sz="2600" b="1" dirty="0">
                <a:solidFill>
                  <a:schemeClr val="tx1">
                    <a:lumMod val="95000"/>
                    <a:lumOff val="5000"/>
                  </a:schemeClr>
                </a:solidFill>
              </a:rPr>
              <a:t>	7.1 AR List In Schedule Detail (Supervisor).</a:t>
            </a:r>
          </a:p>
          <a:p>
            <a:pPr marL="544388" lvl="1" indent="0">
              <a:buNone/>
            </a:pPr>
            <a:r>
              <a:rPr lang="en-US" sz="2600" b="1" dirty="0">
                <a:solidFill>
                  <a:schemeClr val="tx1">
                    <a:lumMod val="95000"/>
                    <a:lumOff val="5000"/>
                  </a:schemeClr>
                </a:solidFill>
              </a:rPr>
              <a:t>	7.2 Audit Report Which Need to Fixed By SPV(Supervisor).</a:t>
            </a:r>
          </a:p>
          <a:p>
            <a:pPr marL="544388" lvl="1" indent="0">
              <a:buNone/>
            </a:pPr>
            <a:r>
              <a:rPr lang="en-US" sz="2600" b="1" dirty="0">
                <a:solidFill>
                  <a:schemeClr val="tx1">
                    <a:lumMod val="95000"/>
                    <a:lumOff val="5000"/>
                  </a:schemeClr>
                </a:solidFill>
              </a:rPr>
              <a:t>	7.3 Add an attachment and Comment List (Supervisor).</a:t>
            </a:r>
          </a:p>
          <a:p>
            <a:pPr marL="544388" lvl="1" indent="0">
              <a:buNone/>
            </a:pPr>
            <a:r>
              <a:rPr lang="en-US" sz="2600" b="1" dirty="0">
                <a:solidFill>
                  <a:schemeClr val="tx1">
                    <a:lumMod val="95000"/>
                    <a:lumOff val="5000"/>
                  </a:schemeClr>
                </a:solidFill>
              </a:rPr>
              <a:t>	7.4 Rejected Audit Report (Supervisor).</a:t>
            </a:r>
          </a:p>
          <a:p>
            <a:pPr marL="544388" lvl="1" indent="0">
              <a:buNone/>
            </a:pPr>
            <a:r>
              <a:rPr lang="en-ID" sz="2600" b="1" dirty="0">
                <a:solidFill>
                  <a:schemeClr val="tx1">
                    <a:lumMod val="95000"/>
                    <a:lumOff val="5000"/>
                  </a:schemeClr>
                </a:solidFill>
              </a:rPr>
              <a:t>	7.5 AR in Audit Report Page (Supervisor).</a:t>
            </a:r>
          </a:p>
          <a:p>
            <a:pPr marL="1001588" lvl="1" indent="-457200">
              <a:buAutoNum type="arabicPeriod" startAt="8"/>
            </a:pPr>
            <a:r>
              <a:rPr lang="en-ID" sz="2600" b="1" dirty="0">
                <a:solidFill>
                  <a:schemeClr val="tx1">
                    <a:lumMod val="95000"/>
                    <a:lumOff val="5000"/>
                  </a:schemeClr>
                </a:solidFill>
              </a:rPr>
              <a:t>Area Manager (</a:t>
            </a:r>
            <a:r>
              <a:rPr lang="en-ID" sz="2600" b="1" dirty="0" err="1">
                <a:solidFill>
                  <a:schemeClr val="tx1">
                    <a:lumMod val="95000"/>
                    <a:lumOff val="5000"/>
                  </a:schemeClr>
                </a:solidFill>
              </a:rPr>
              <a:t>Todo</a:t>
            </a:r>
            <a:r>
              <a:rPr lang="en-ID" sz="2600" b="1" dirty="0">
                <a:solidFill>
                  <a:schemeClr val="tx1">
                    <a:lumMod val="95000"/>
                    <a:lumOff val="5000"/>
                  </a:schemeClr>
                </a:solidFill>
              </a:rPr>
              <a:t>).</a:t>
            </a:r>
          </a:p>
          <a:p>
            <a:pPr marL="1001588" lvl="1" indent="-457200">
              <a:buAutoNum type="arabicPeriod" startAt="8"/>
            </a:pPr>
            <a:r>
              <a:rPr lang="en-ID" sz="2600" b="1" dirty="0">
                <a:solidFill>
                  <a:schemeClr val="tx1">
                    <a:lumMod val="95000"/>
                    <a:lumOff val="5000"/>
                  </a:schemeClr>
                </a:solidFill>
              </a:rPr>
              <a:t>Approved and Close Audit Report (Area Manger).</a:t>
            </a:r>
          </a:p>
          <a:p>
            <a:pPr marL="544388" lvl="1" indent="0">
              <a:buNone/>
            </a:pPr>
            <a:r>
              <a:rPr lang="en-ID" sz="2600" b="1" dirty="0">
                <a:solidFill>
                  <a:schemeClr val="tx1">
                    <a:lumMod val="95000"/>
                    <a:lumOff val="5000"/>
                  </a:schemeClr>
                </a:solidFill>
              </a:rPr>
              <a:t>	9.1 Approved Audit Report By Area Manager (Area Manager).</a:t>
            </a:r>
          </a:p>
          <a:p>
            <a:pPr marL="1001588" lvl="1" indent="-457200">
              <a:buAutoNum type="arabicPeriod" startAt="10"/>
            </a:pPr>
            <a:r>
              <a:rPr lang="en-ID" sz="2600" b="1" dirty="0">
                <a:solidFill>
                  <a:schemeClr val="tx1">
                    <a:lumMod val="95000"/>
                    <a:lumOff val="5000"/>
                  </a:schemeClr>
                </a:solidFill>
              </a:rPr>
              <a:t>Actual AR List.</a:t>
            </a:r>
          </a:p>
          <a:p>
            <a:pPr marL="1001588" lvl="1" indent="-457200">
              <a:buAutoNum type="arabicPeriod" startAt="10"/>
            </a:pPr>
            <a:r>
              <a:rPr lang="en-ID" sz="2600" b="1" dirty="0">
                <a:solidFill>
                  <a:schemeClr val="tx1">
                    <a:lumMod val="95000"/>
                    <a:lumOff val="5000"/>
                  </a:schemeClr>
                </a:solidFill>
              </a:rPr>
              <a:t>SIC Recapitulation For Supervisor.</a:t>
            </a:r>
          </a:p>
          <a:p>
            <a:pPr marL="544388" lvl="1" indent="0">
              <a:buNone/>
            </a:pPr>
            <a:r>
              <a:rPr lang="en-ID" sz="2600" b="1" dirty="0">
                <a:solidFill>
                  <a:schemeClr val="tx1">
                    <a:lumMod val="95000"/>
                    <a:lumOff val="5000"/>
                  </a:schemeClr>
                </a:solidFill>
              </a:rPr>
              <a:t>	11.1 SIC Recapitulation For Area Manager.</a:t>
            </a:r>
          </a:p>
          <a:p>
            <a:pPr marL="544388" lvl="1" indent="0">
              <a:buNone/>
            </a:pPr>
            <a:r>
              <a:rPr lang="en-ID" sz="2600" b="1" dirty="0">
                <a:solidFill>
                  <a:schemeClr val="tx1">
                    <a:lumMod val="95000"/>
                    <a:lumOff val="5000"/>
                  </a:schemeClr>
                </a:solidFill>
              </a:rPr>
              <a:t>12.      Frequently Answer And Question (FAQ)</a:t>
            </a:r>
          </a:p>
          <a:p>
            <a:pPr marL="1001588" lvl="1" indent="-457200">
              <a:buAutoNum type="arabicPeriod" startAt="10"/>
            </a:pPr>
            <a:endParaRPr lang="en-ID" dirty="0"/>
          </a:p>
          <a:p>
            <a:pPr marL="1020727" lvl="2" indent="0">
              <a:buNone/>
            </a:pPr>
            <a:endParaRPr lang="en-ID" dirty="0"/>
          </a:p>
        </p:txBody>
      </p:sp>
    </p:spTree>
    <p:extLst>
      <p:ext uri="{BB962C8B-B14F-4D97-AF65-F5344CB8AC3E}">
        <p14:creationId xmlns:p14="http://schemas.microsoft.com/office/powerpoint/2010/main" val="240152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89ED79-9CBB-4F60-A90E-B2BCC0E0EA87}"/>
              </a:ext>
            </a:extLst>
          </p:cNvPr>
          <p:cNvSpPr>
            <a:spLocks noGrp="1"/>
          </p:cNvSpPr>
          <p:nvPr>
            <p:ph type="body" idx="1"/>
          </p:nvPr>
        </p:nvSpPr>
        <p:spPr>
          <a:xfrm>
            <a:off x="248040" y="4365898"/>
            <a:ext cx="11696400" cy="1500534"/>
          </a:xfrm>
        </p:spPr>
        <p:txBody>
          <a:bodyPr>
            <a:normAutofit lnSpcReduction="10000"/>
          </a:bodyPr>
          <a:lstStyle/>
          <a:p>
            <a:r>
              <a:rPr lang="en-US" dirty="0">
                <a:solidFill>
                  <a:schemeClr val="tx1"/>
                </a:solidFill>
              </a:rPr>
              <a:t>This is view of Actual AR List , Actual AR list show after SIC Approved by Auditing Team. In this screen all role can access that by clicking “Report” then select “Actual AR”, but only Auditing team can see all clinic actual AR. Supervisor and Area Manager can see actual AR according to their assigned clinic.</a:t>
            </a:r>
            <a:endParaRPr lang="en-ID" dirty="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D08D6B65-B180-4538-AF0E-99445AA9FD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23" y="537472"/>
            <a:ext cx="6442931" cy="3624149"/>
          </a:xfrm>
          <a:prstGeom prst="rect">
            <a:avLst/>
          </a:prstGeom>
        </p:spPr>
      </p:pic>
      <p:sp>
        <p:nvSpPr>
          <p:cNvPr id="6" name="CustomShape 1">
            <a:extLst>
              <a:ext uri="{FF2B5EF4-FFF2-40B4-BE49-F238E27FC236}">
                <a16:creationId xmlns:a16="http://schemas.microsoft.com/office/drawing/2014/main" id="{85137A75-46ED-4B7A-807A-29A45F8C0B34}"/>
              </a:ext>
            </a:extLst>
          </p:cNvPr>
          <p:cNvSpPr/>
          <p:nvPr/>
        </p:nvSpPr>
        <p:spPr>
          <a:xfrm>
            <a:off x="176" y="-181787"/>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spc="-1" dirty="0">
                <a:solidFill>
                  <a:srgbClr val="002D72"/>
                </a:solidFill>
                <a:uFill>
                  <a:solidFill>
                    <a:srgbClr val="FFFFFF"/>
                  </a:solidFill>
                </a:uFill>
                <a:latin typeface="Telegrafico"/>
                <a:ea typeface="Source Sans Pro" panose="020B0503030403020204" pitchFamily="34" charset="0"/>
              </a:rPr>
              <a:t>10. Actual AR List </a:t>
            </a:r>
          </a:p>
        </p:txBody>
      </p:sp>
    </p:spTree>
    <p:extLst>
      <p:ext uri="{BB962C8B-B14F-4D97-AF65-F5344CB8AC3E}">
        <p14:creationId xmlns:p14="http://schemas.microsoft.com/office/powerpoint/2010/main" val="415229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7602" y="1533943"/>
            <a:ext cx="4916038" cy="160050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Supervisor, SIC Recapitulation</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 and only PCT Type of SIC</a:t>
            </a:r>
          </a:p>
        </p:txBody>
      </p:sp>
      <p:sp>
        <p:nvSpPr>
          <p:cNvPr id="6" name="Subtitle 2"/>
          <p:cNvSpPr txBox="1"/>
          <p:nvPr/>
        </p:nvSpPr>
        <p:spPr>
          <a:xfrm>
            <a:off x="350778" y="4922389"/>
            <a:ext cx="11490444" cy="1793655"/>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Recapitulation</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kern="0" dirty="0">
                <a:solidFill>
                  <a:sysClr val="windowText" lastClr="000000"/>
                </a:solidFill>
                <a:latin typeface="Times New Roman" panose="02020603050405020304" pitchFamily="18" charset="0"/>
                <a:cs typeface="Times New Roman" panose="02020603050405020304" pitchFamily="18" charset="0"/>
              </a:rPr>
              <a:t>Supervisor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SIC only from the clinic they supervised, divide by three tab of periode and only PCT Type of SIC</a:t>
            </a:r>
            <a:r>
              <a:rPr lang="en-US" kern="0" dirty="0">
                <a:solidFill>
                  <a:sysClr val="windowText" lastClr="000000"/>
                </a:solidFill>
                <a:latin typeface="Times New Roman" panose="02020603050405020304" pitchFamily="18" charset="0"/>
                <a:cs typeface="Times New Roman" panose="02020603050405020304" pitchFamily="18" charset="0"/>
              </a:rPr>
              <a:t>.</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also Export the SIC Recapitulation from the clinic they supervised into Excell.</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search based on schedule date and Clinic name.</a:t>
            </a:r>
          </a:p>
        </p:txBody>
      </p:sp>
      <p:sp>
        <p:nvSpPr>
          <p:cNvPr id="7" name="Subtitle 2"/>
          <p:cNvSpPr txBox="1"/>
          <p:nvPr/>
        </p:nvSpPr>
        <p:spPr>
          <a:xfrm>
            <a:off x="1800818" y="4569883"/>
            <a:ext cx="3004245" cy="35250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Recapitulation</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Supervisor</a:t>
            </a:r>
          </a:p>
        </p:txBody>
      </p:sp>
      <p:sp>
        <p:nvSpPr>
          <p:cNvPr id="8" name="CustomShape 1"/>
          <p:cNvSpPr/>
          <p:nvPr/>
        </p:nvSpPr>
        <p:spPr>
          <a:xfrm>
            <a:off x="176" y="-45594"/>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1" b="1" dirty="0">
                <a:solidFill>
                  <a:srgbClr val="002D72"/>
                </a:solidFill>
                <a:latin typeface="Telegrafico"/>
              </a:rPr>
              <a:t>11 SIC Recapitulation</a:t>
            </a:r>
            <a:r>
              <a:rPr lang="en-US" sz="2801" b="1" dirty="0">
                <a:solidFill>
                  <a:srgbClr val="002D72"/>
                </a:solidFill>
                <a:latin typeface="Telegrafico"/>
              </a:rPr>
              <a:t> for </a:t>
            </a:r>
            <a:r>
              <a:rPr lang="en-GB" altLang="en-US" sz="2801" b="1" dirty="0">
                <a:solidFill>
                  <a:srgbClr val="002D72"/>
                </a:solidFill>
                <a:latin typeface="Telegrafico"/>
              </a:rPr>
              <a:t>Supervisor</a:t>
            </a:r>
            <a:endParaRPr lang="en-GB" altLang="en-US" sz="2801" b="1"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3"/>
          <a:stretch>
            <a:fillRect/>
          </a:stretch>
        </p:blipFill>
        <p:spPr>
          <a:xfrm>
            <a:off x="176" y="673257"/>
            <a:ext cx="6604894" cy="38038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7602" y="1533943"/>
            <a:ext cx="4916038" cy="160050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Area Manager, SIC Recapitulation</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 and only PCT Type of SIC</a:t>
            </a:r>
          </a:p>
        </p:txBody>
      </p:sp>
      <p:sp>
        <p:nvSpPr>
          <p:cNvPr id="6" name="Subtitle 2"/>
          <p:cNvSpPr txBox="1"/>
          <p:nvPr/>
        </p:nvSpPr>
        <p:spPr>
          <a:xfrm>
            <a:off x="350778" y="4922389"/>
            <a:ext cx="11490444" cy="1793655"/>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Recapitulation</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SIC from all the clinic in the area they manage, divide by three tab of periode and only PCT Type of SIC</a:t>
            </a:r>
            <a:r>
              <a:rPr lang="en-US" kern="0" dirty="0">
                <a:solidFill>
                  <a:sysClr val="windowText" lastClr="000000"/>
                </a:solidFill>
                <a:latin typeface="Times New Roman" panose="02020603050405020304" pitchFamily="18" charset="0"/>
                <a:cs typeface="Times New Roman" panose="02020603050405020304" pitchFamily="18" charset="0"/>
              </a:rPr>
              <a:t>.</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also Export the SIC Recapitulation from the clinic in the area they manage into Excell.</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search based on schedule date and Clinic name.</a:t>
            </a:r>
          </a:p>
        </p:txBody>
      </p:sp>
      <p:sp>
        <p:nvSpPr>
          <p:cNvPr id="7" name="Subtitle 2"/>
          <p:cNvSpPr txBox="1"/>
          <p:nvPr/>
        </p:nvSpPr>
        <p:spPr>
          <a:xfrm>
            <a:off x="1659180" y="4569883"/>
            <a:ext cx="3286251" cy="35250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Recapitulation</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Area Manager</a:t>
            </a:r>
          </a:p>
        </p:txBody>
      </p:sp>
      <p:sp>
        <p:nvSpPr>
          <p:cNvPr id="8" name="CustomShape 1"/>
          <p:cNvSpPr/>
          <p:nvPr/>
        </p:nvSpPr>
        <p:spPr>
          <a:xfrm>
            <a:off x="176" y="-45594"/>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1" b="1" dirty="0">
                <a:solidFill>
                  <a:srgbClr val="002D72"/>
                </a:solidFill>
                <a:latin typeface="Telegrafico"/>
              </a:rPr>
              <a:t>11.1 SIC Recapitulation</a:t>
            </a:r>
            <a:r>
              <a:rPr lang="en-US" sz="2801" b="1" dirty="0">
                <a:solidFill>
                  <a:srgbClr val="002D72"/>
                </a:solidFill>
                <a:latin typeface="Telegrafico"/>
              </a:rPr>
              <a:t> for </a:t>
            </a:r>
            <a:r>
              <a:rPr lang="en-GB" altLang="en-US" sz="2801" b="1" dirty="0">
                <a:solidFill>
                  <a:srgbClr val="002D72"/>
                </a:solidFill>
                <a:latin typeface="Telegrafico"/>
              </a:rPr>
              <a:t>Area Manager</a:t>
            </a:r>
            <a:endParaRPr lang="en-GB" altLang="en-US" sz="2801" b="1"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3"/>
          <a:stretch>
            <a:fillRect/>
          </a:stretch>
        </p:blipFill>
        <p:spPr>
          <a:xfrm>
            <a:off x="176" y="673256"/>
            <a:ext cx="6604894" cy="38045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B427-7591-4F13-AB2F-78E0C8B449E6}"/>
              </a:ext>
            </a:extLst>
          </p:cNvPr>
          <p:cNvSpPr>
            <a:spLocks noGrp="1"/>
          </p:cNvSpPr>
          <p:nvPr>
            <p:ph type="title"/>
          </p:nvPr>
        </p:nvSpPr>
        <p:spPr/>
        <p:txBody>
          <a:bodyPr/>
          <a:lstStyle/>
          <a:p>
            <a:r>
              <a:rPr lang="en-US" dirty="0"/>
              <a:t>12. Frequently Asked Question (FAQ)</a:t>
            </a:r>
            <a:br>
              <a:rPr lang="en-US" spc="-1" dirty="0">
                <a:uFill>
                  <a:solidFill>
                    <a:srgbClr val="FFFFFF"/>
                  </a:solidFill>
                </a:uFill>
                <a:latin typeface="Telegrafico"/>
                <a:ea typeface="Source Sans Pro" panose="020B0503030403020204" pitchFamily="34" charset="0"/>
              </a:rPr>
            </a:br>
            <a:endParaRPr lang="en-ID" dirty="0"/>
          </a:p>
        </p:txBody>
      </p:sp>
      <p:sp>
        <p:nvSpPr>
          <p:cNvPr id="3" name="Content Placeholder 2">
            <a:extLst>
              <a:ext uri="{FF2B5EF4-FFF2-40B4-BE49-F238E27FC236}">
                <a16:creationId xmlns:a16="http://schemas.microsoft.com/office/drawing/2014/main" id="{D9AFECF1-D422-4E2F-A82E-A9660AF02F4F}"/>
              </a:ext>
            </a:extLst>
          </p:cNvPr>
          <p:cNvSpPr>
            <a:spLocks noGrp="1"/>
          </p:cNvSpPr>
          <p:nvPr>
            <p:ph idx="1"/>
          </p:nvPr>
        </p:nvSpPr>
        <p:spPr/>
        <p:txBody>
          <a:bodyPr>
            <a:normAutofit fontScale="55000" lnSpcReduction="20000"/>
          </a:bodyPr>
          <a:lstStyle/>
          <a:p>
            <a:pPr marL="342797" indent="-342797"/>
            <a:r>
              <a:rPr lang="en-US" b="1" dirty="0"/>
              <a:t>1. </a:t>
            </a:r>
            <a:r>
              <a:rPr lang="en-US" dirty="0"/>
              <a:t>Q: What is the address page to open AN_AUT web application?</a:t>
            </a:r>
          </a:p>
          <a:p>
            <a:r>
              <a:rPr lang="en-US" dirty="0"/>
              <a:t>    A: You can access AN_AUT website through </a:t>
            </a:r>
            <a:r>
              <a:rPr lang="en-US" dirty="0">
                <a:hlinkClick r:id="rId2"/>
              </a:rPr>
              <a:t>https://aryanoble.outsystemsenterprise.com/AN_AUT/</a:t>
            </a:r>
            <a:r>
              <a:rPr lang="en-ID" dirty="0"/>
              <a:t> </a:t>
            </a:r>
            <a:endParaRPr lang="en-US" u="sng" dirty="0"/>
          </a:p>
          <a:p>
            <a:endParaRPr lang="en-US" dirty="0"/>
          </a:p>
          <a:p>
            <a:pPr lvl="0"/>
            <a:r>
              <a:rPr lang="en-US" b="1" dirty="0"/>
              <a:t>2</a:t>
            </a:r>
            <a:r>
              <a:rPr lang="en-US" dirty="0"/>
              <a:t>.  Q: How do you sign in to AN_AUT web pages?</a:t>
            </a:r>
          </a:p>
          <a:p>
            <a:r>
              <a:rPr lang="en-US" dirty="0"/>
              <a:t>     A: Username and Password to login same as another </a:t>
            </a:r>
            <a:r>
              <a:rPr lang="en-US" dirty="0" err="1"/>
              <a:t>Aryanoble</a:t>
            </a:r>
            <a:r>
              <a:rPr lang="en-US" dirty="0"/>
              <a:t> </a:t>
            </a:r>
            <a:r>
              <a:rPr lang="en-US" dirty="0" err="1"/>
              <a:t>outsystems</a:t>
            </a:r>
            <a:r>
              <a:rPr lang="en-US" dirty="0"/>
              <a:t> application  that is user name: “initials” dan password “Arya2019”</a:t>
            </a:r>
          </a:p>
          <a:p>
            <a:endParaRPr lang="en-US" dirty="0"/>
          </a:p>
          <a:p>
            <a:pPr lvl="0"/>
            <a:r>
              <a:rPr lang="en-US" b="1" dirty="0"/>
              <a:t>3.  </a:t>
            </a:r>
            <a:r>
              <a:rPr lang="en-US" dirty="0"/>
              <a:t>Q: Who can login to AN_AUT web apps?</a:t>
            </a:r>
          </a:p>
          <a:p>
            <a:pPr lvl="0"/>
            <a:r>
              <a:rPr lang="en-US" dirty="0"/>
              <a:t>     A: Only people register and assigned role for AN_AUT such as , Supervisor, Area Manager, Auditor and Audit Lead</a:t>
            </a:r>
          </a:p>
          <a:p>
            <a:pPr lvl="0"/>
            <a:endParaRPr lang="en-US" dirty="0"/>
          </a:p>
          <a:p>
            <a:pPr lvl="0"/>
            <a:r>
              <a:rPr lang="en-US" b="1" dirty="0"/>
              <a:t>4.  </a:t>
            </a:r>
            <a:r>
              <a:rPr lang="en-US" dirty="0"/>
              <a:t>Q: What do I do if I forget my username and password?</a:t>
            </a:r>
          </a:p>
          <a:p>
            <a:r>
              <a:rPr lang="en-US" dirty="0"/>
              <a:t>    A: You can ask AN_AUT Team through the created </a:t>
            </a:r>
            <a:r>
              <a:rPr lang="en-US" dirty="0" err="1"/>
              <a:t>Whatsapp</a:t>
            </a:r>
            <a:r>
              <a:rPr lang="en-US" dirty="0"/>
              <a:t> group (it will be shared after the application has launched).</a:t>
            </a:r>
          </a:p>
          <a:p>
            <a:endParaRPr lang="en-US" dirty="0"/>
          </a:p>
          <a:p>
            <a:pPr lvl="0"/>
            <a:r>
              <a:rPr lang="en-US" b="1" dirty="0"/>
              <a:t>5. </a:t>
            </a:r>
            <a:r>
              <a:rPr lang="en-US" dirty="0"/>
              <a:t>Q: I inputted the wrong username / password too many times and I cannot log in. How do I solve this?</a:t>
            </a:r>
          </a:p>
          <a:p>
            <a:r>
              <a:rPr lang="en-US" dirty="0"/>
              <a:t>    A: You should ask the AN_AUT Team to unblock your account or to change your password if you forgot your password.</a:t>
            </a:r>
          </a:p>
          <a:p>
            <a:endParaRPr lang="en-US" dirty="0"/>
          </a:p>
          <a:p>
            <a:pPr lvl="0"/>
            <a:r>
              <a:rPr lang="en-US" b="1" dirty="0"/>
              <a:t>6. </a:t>
            </a:r>
            <a:r>
              <a:rPr lang="en-US" dirty="0"/>
              <a:t>Q: What I can do if add an attachment but taking a long time when loading ?</a:t>
            </a:r>
          </a:p>
          <a:p>
            <a:r>
              <a:rPr lang="en-US" dirty="0"/>
              <a:t>    A: You need to wait until loading has finished, and make sure to check your attachment size. The bigger file size, the longer   it will be.</a:t>
            </a:r>
          </a:p>
          <a:p>
            <a:endParaRPr lang="en-ID" dirty="0"/>
          </a:p>
        </p:txBody>
      </p:sp>
    </p:spTree>
    <p:extLst>
      <p:ext uri="{BB962C8B-B14F-4D97-AF65-F5344CB8AC3E}">
        <p14:creationId xmlns:p14="http://schemas.microsoft.com/office/powerpoint/2010/main" val="269207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BC79-EDD2-4E15-A74B-BDBBDA8C40DF}"/>
              </a:ext>
            </a:extLst>
          </p:cNvPr>
          <p:cNvSpPr>
            <a:spLocks noGrp="1"/>
          </p:cNvSpPr>
          <p:nvPr>
            <p:ph type="title"/>
          </p:nvPr>
        </p:nvSpPr>
        <p:spPr/>
        <p:txBody>
          <a:bodyPr/>
          <a:lstStyle/>
          <a:p>
            <a:r>
              <a:rPr lang="en-US" dirty="0"/>
              <a:t>Frequently </a:t>
            </a:r>
            <a:r>
              <a:rPr lang="en-US" dirty="0" err="1"/>
              <a:t>Answe</a:t>
            </a:r>
            <a:r>
              <a:rPr lang="en-US" dirty="0"/>
              <a:t> And Question</a:t>
            </a:r>
            <a:endParaRPr lang="en-ID" dirty="0"/>
          </a:p>
        </p:txBody>
      </p:sp>
      <p:sp>
        <p:nvSpPr>
          <p:cNvPr id="4" name="Subtitle 2">
            <a:extLst>
              <a:ext uri="{FF2B5EF4-FFF2-40B4-BE49-F238E27FC236}">
                <a16:creationId xmlns:a16="http://schemas.microsoft.com/office/drawing/2014/main" id="{419E2A67-75AE-4C45-B461-17EAC62C47BC}"/>
              </a:ext>
            </a:extLst>
          </p:cNvPr>
          <p:cNvSpPr>
            <a:spLocks noGrp="1"/>
          </p:cNvSpPr>
          <p:nvPr>
            <p:ph idx="1"/>
          </p:nvPr>
        </p:nvSpPr>
        <p:spPr>
          <a:xfrm>
            <a:off x="265113" y="1125538"/>
            <a:ext cx="11664950" cy="5256212"/>
          </a:xfrm>
        </p:spPr>
        <p:txBody>
          <a:bodyPr/>
          <a:lstStyle/>
          <a:p>
            <a:pPr marL="342797" indent="-342797"/>
            <a:r>
              <a:rPr lang="en-US" sz="1699" b="1" dirty="0"/>
              <a:t>7. </a:t>
            </a:r>
            <a:r>
              <a:rPr lang="en-US" sz="1699" dirty="0"/>
              <a:t>Q: What if I failed upload an attachment because long upload time?</a:t>
            </a:r>
          </a:p>
          <a:p>
            <a:pPr marL="342797" indent="-342797"/>
            <a:r>
              <a:rPr lang="en-US" sz="1699" dirty="0"/>
              <a:t>    A: You need to check your internet connection and your file size, The bigger file size, the longer it will be.</a:t>
            </a:r>
          </a:p>
          <a:p>
            <a:pPr marL="342797" indent="-342797"/>
            <a:endParaRPr lang="en-US" sz="1699" dirty="0"/>
          </a:p>
          <a:p>
            <a:pPr lvl="0"/>
            <a:r>
              <a:rPr lang="en-US" sz="1699" b="1" dirty="0"/>
              <a:t>8</a:t>
            </a:r>
            <a:r>
              <a:rPr lang="en-US" sz="1699" dirty="0"/>
              <a:t>.  Q: What if I want to uploaded many file when uploaded an attachment ?</a:t>
            </a:r>
          </a:p>
          <a:p>
            <a:r>
              <a:rPr lang="en-US" sz="1699" dirty="0"/>
              <a:t>     A: You need to zipped your file, by make a new folder, then copy your file on new folder then zip it.</a:t>
            </a:r>
          </a:p>
          <a:p>
            <a:endParaRPr lang="en-US" sz="1699" dirty="0"/>
          </a:p>
          <a:p>
            <a:pPr lvl="0"/>
            <a:endParaRPr lang="en-US" sz="1699" dirty="0"/>
          </a:p>
        </p:txBody>
      </p:sp>
    </p:spTree>
    <p:extLst>
      <p:ext uri="{BB962C8B-B14F-4D97-AF65-F5344CB8AC3E}">
        <p14:creationId xmlns:p14="http://schemas.microsoft.com/office/powerpoint/2010/main" val="376833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phy.gif">
            <a:extLst>
              <a:ext uri="{FF2B5EF4-FFF2-40B4-BE49-F238E27FC236}">
                <a16:creationId xmlns:a16="http://schemas.microsoft.com/office/drawing/2014/main" id="{D5140F46-8074-4EA7-8F02-3E29DD59BFE6}"/>
              </a:ext>
            </a:extLst>
          </p:cNvPr>
          <p:cNvPicPr>
            <a:picLocks noGrp="1" noChangeAspect="1"/>
          </p:cNvPicPr>
          <p:nvPr>
            <p:ph idx="1"/>
          </p:nvPr>
        </p:nvPicPr>
        <p:blipFill>
          <a:blip r:embed="rId2" cstate="print"/>
          <a:stretch>
            <a:fillRect/>
          </a:stretch>
        </p:blipFill>
        <p:spPr>
          <a:xfrm>
            <a:off x="4268787" y="1557586"/>
            <a:ext cx="3657600" cy="3657600"/>
          </a:xfrm>
          <a:prstGeom prst="rect">
            <a:avLst/>
          </a:prstGeom>
        </p:spPr>
      </p:pic>
    </p:spTree>
    <p:extLst>
      <p:ext uri="{BB962C8B-B14F-4D97-AF65-F5344CB8AC3E}">
        <p14:creationId xmlns:p14="http://schemas.microsoft.com/office/powerpoint/2010/main" val="32156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54BE-110C-4E37-ACAD-E6BB70F29D96}"/>
              </a:ext>
            </a:extLst>
          </p:cNvPr>
          <p:cNvSpPr>
            <a:spLocks noGrp="1"/>
          </p:cNvSpPr>
          <p:nvPr>
            <p:ph type="title"/>
          </p:nvPr>
        </p:nvSpPr>
        <p:spPr/>
        <p:txBody>
          <a:bodyPr/>
          <a:lstStyle/>
          <a:p>
            <a:r>
              <a:rPr lang="en-US" dirty="0"/>
              <a:t>1. Authoring</a:t>
            </a:r>
            <a:endParaRPr lang="en-ID" dirty="0"/>
          </a:p>
        </p:txBody>
      </p:sp>
      <p:sp>
        <p:nvSpPr>
          <p:cNvPr id="3" name="Content Placeholder 2">
            <a:extLst>
              <a:ext uri="{FF2B5EF4-FFF2-40B4-BE49-F238E27FC236}">
                <a16:creationId xmlns:a16="http://schemas.microsoft.com/office/drawing/2014/main" id="{08C02B87-6D9C-4849-BB04-337C616645A2}"/>
              </a:ext>
            </a:extLst>
          </p:cNvPr>
          <p:cNvSpPr>
            <a:spLocks noGrp="1"/>
          </p:cNvSpPr>
          <p:nvPr>
            <p:ph idx="1"/>
          </p:nvPr>
        </p:nvSpPr>
        <p:spPr>
          <a:xfrm>
            <a:off x="264939" y="2781722"/>
            <a:ext cx="11665296" cy="2448271"/>
          </a:xfrm>
        </p:spPr>
        <p:txBody>
          <a:bodyPr/>
          <a:lstStyle/>
          <a:p>
            <a:pPr marL="0" indent="0" algn="ctr">
              <a:buNone/>
            </a:pPr>
            <a:r>
              <a:rPr lang="en-US" dirty="0"/>
              <a:t>What is </a:t>
            </a:r>
            <a:r>
              <a:rPr lang="en-US" i="1" dirty="0"/>
              <a:t>Authoring</a:t>
            </a:r>
            <a:r>
              <a:rPr lang="en-US" dirty="0"/>
              <a:t> ?</a:t>
            </a:r>
          </a:p>
          <a:p>
            <a:pPr marL="0" indent="0">
              <a:buNone/>
            </a:pPr>
            <a:r>
              <a:rPr lang="en-US" dirty="0"/>
              <a:t>	 Authoring is an application which simplify auditing process by center to each </a:t>
            </a:r>
            <a:r>
              <a:rPr lang="en-US" dirty="0" err="1"/>
              <a:t>Erha</a:t>
            </a:r>
            <a:r>
              <a:rPr lang="en-US" dirty="0"/>
              <a:t> Clinic.</a:t>
            </a:r>
            <a:endParaRPr lang="en-ID" dirty="0"/>
          </a:p>
        </p:txBody>
      </p:sp>
    </p:spTree>
    <p:extLst>
      <p:ext uri="{BB962C8B-B14F-4D97-AF65-F5344CB8AC3E}">
        <p14:creationId xmlns:p14="http://schemas.microsoft.com/office/powerpoint/2010/main" val="101560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7" y="125386"/>
            <a:ext cx="11696400" cy="720000"/>
          </a:xfrm>
        </p:spPr>
        <p:txBody>
          <a:bodyPr/>
          <a:lstStyle/>
          <a:p>
            <a:r>
              <a:rPr lang="en-US" dirty="0"/>
              <a:t>2. Feature</a:t>
            </a:r>
          </a:p>
        </p:txBody>
      </p:sp>
      <p:sp>
        <p:nvSpPr>
          <p:cNvPr id="3" name="Content Placeholder 2"/>
          <p:cNvSpPr>
            <a:spLocks noGrp="1"/>
          </p:cNvSpPr>
          <p:nvPr>
            <p:ph idx="1"/>
          </p:nvPr>
        </p:nvSpPr>
        <p:spPr>
          <a:xfrm>
            <a:off x="336947" y="1701602"/>
            <a:ext cx="11233248" cy="4824535"/>
          </a:xfrm>
        </p:spPr>
        <p:txBody>
          <a:bodyPr>
            <a:normAutofit/>
          </a:bodyPr>
          <a:lstStyle/>
          <a:p>
            <a:r>
              <a:rPr lang="en-US" b="1" i="1" dirty="0"/>
              <a:t>Homepage</a:t>
            </a:r>
            <a:r>
              <a:rPr lang="en-US" b="1" dirty="0"/>
              <a:t> </a:t>
            </a:r>
            <a:r>
              <a:rPr lang="en-US" dirty="0"/>
              <a:t>:</a:t>
            </a:r>
            <a:r>
              <a:rPr lang="en-US" b="1" dirty="0"/>
              <a:t> </a:t>
            </a:r>
            <a:r>
              <a:rPr lang="en-US" dirty="0"/>
              <a:t>View all of Audit Report which have by a Clinic</a:t>
            </a:r>
          </a:p>
          <a:p>
            <a:endParaRPr lang="en-US" b="1" i="1" dirty="0"/>
          </a:p>
          <a:p>
            <a:r>
              <a:rPr lang="en-US" b="1" i="1" dirty="0"/>
              <a:t>Schedule </a:t>
            </a:r>
            <a:r>
              <a:rPr lang="en-US" dirty="0"/>
              <a:t>: View SIC and All of Each Clinic Audit Report.</a:t>
            </a:r>
          </a:p>
          <a:p>
            <a:endParaRPr lang="en-US" dirty="0"/>
          </a:p>
          <a:p>
            <a:r>
              <a:rPr lang="en-US" b="1" i="1" dirty="0"/>
              <a:t>SIC</a:t>
            </a:r>
            <a:r>
              <a:rPr lang="en-US" b="1" dirty="0"/>
              <a:t> </a:t>
            </a:r>
            <a:r>
              <a:rPr lang="en-US" dirty="0"/>
              <a:t>:  View grade which given by auditing team for Clinic.</a:t>
            </a:r>
          </a:p>
          <a:p>
            <a:endParaRPr lang="en-US" dirty="0"/>
          </a:p>
          <a:p>
            <a:r>
              <a:rPr lang="en-US" b="1" i="1" dirty="0"/>
              <a:t>Audit Report </a:t>
            </a:r>
            <a:r>
              <a:rPr lang="en-US" dirty="0"/>
              <a:t>:.View findings from auditing team, approve root cause, re-upload result of progress or fixing Audit Report.</a:t>
            </a:r>
          </a:p>
          <a:p>
            <a:endParaRPr lang="en-US" dirty="0"/>
          </a:p>
          <a:p>
            <a:endParaRPr lang="id-ID" dirty="0"/>
          </a:p>
        </p:txBody>
      </p:sp>
    </p:spTree>
    <p:extLst>
      <p:ext uri="{BB962C8B-B14F-4D97-AF65-F5344CB8AC3E}">
        <p14:creationId xmlns:p14="http://schemas.microsoft.com/office/powerpoint/2010/main" val="380507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69A9-D904-4253-A36D-56F379A039AF}"/>
              </a:ext>
            </a:extLst>
          </p:cNvPr>
          <p:cNvSpPr>
            <a:spLocks noGrp="1"/>
          </p:cNvSpPr>
          <p:nvPr>
            <p:ph type="title"/>
          </p:nvPr>
        </p:nvSpPr>
        <p:spPr/>
        <p:txBody>
          <a:bodyPr/>
          <a:lstStyle/>
          <a:p>
            <a:r>
              <a:rPr lang="en-US" dirty="0"/>
              <a:t>3. Login</a:t>
            </a:r>
            <a:endParaRPr lang="en-ID" dirty="0"/>
          </a:p>
        </p:txBody>
      </p:sp>
      <p:sp>
        <p:nvSpPr>
          <p:cNvPr id="3" name="Content Placeholder 2">
            <a:extLst>
              <a:ext uri="{FF2B5EF4-FFF2-40B4-BE49-F238E27FC236}">
                <a16:creationId xmlns:a16="http://schemas.microsoft.com/office/drawing/2014/main" id="{4CB60D9C-03BE-4296-8885-46611AAA13CC}"/>
              </a:ext>
            </a:extLst>
          </p:cNvPr>
          <p:cNvSpPr>
            <a:spLocks noGrp="1"/>
          </p:cNvSpPr>
          <p:nvPr>
            <p:ph idx="1"/>
          </p:nvPr>
        </p:nvSpPr>
        <p:spPr/>
        <p:txBody>
          <a:bodyPr/>
          <a:lstStyle/>
          <a:p>
            <a:endParaRPr lang="en-ID" dirty="0"/>
          </a:p>
        </p:txBody>
      </p:sp>
      <p:sp>
        <p:nvSpPr>
          <p:cNvPr id="4" name="Title 1">
            <a:extLst>
              <a:ext uri="{FF2B5EF4-FFF2-40B4-BE49-F238E27FC236}">
                <a16:creationId xmlns:a16="http://schemas.microsoft.com/office/drawing/2014/main" id="{F8F77FDF-3549-422C-8103-E5E6E66E634A}"/>
              </a:ext>
            </a:extLst>
          </p:cNvPr>
          <p:cNvSpPr txBox="1">
            <a:spLocks/>
          </p:cNvSpPr>
          <p:nvPr/>
        </p:nvSpPr>
        <p:spPr>
          <a:xfrm>
            <a:off x="6783829" y="1269554"/>
            <a:ext cx="5278071" cy="3205950"/>
          </a:xfrm>
          <a:prstGeom prst="rect">
            <a:avLst/>
          </a:prstGeom>
          <a:solidFill>
            <a:srgbClr val="B9975B"/>
          </a:solidFill>
        </p:spPr>
        <p:txBody>
          <a:bodyPr vert="horz" lIns="36000" tIns="0" rIns="36000" bIns="36000" rtlCol="0" anchor="t">
            <a:normAutofit/>
          </a:bodyPr>
          <a:lstStyle>
            <a:lvl1pPr algn="ctr" defTabSz="1088776" rtl="0" eaLnBrk="1" latinLnBrk="0" hangingPunct="1">
              <a:spcBef>
                <a:spcPct val="0"/>
              </a:spcBef>
              <a:buNone/>
              <a:defRPr sz="3200" b="1" kern="1200">
                <a:solidFill>
                  <a:srgbClr val="002D72"/>
                </a:solidFill>
                <a:latin typeface="Telegrafico" pitchFamily="34" charset="0"/>
                <a:ea typeface="+mj-ea"/>
                <a:cs typeface="+mj-cs"/>
              </a:defRPr>
            </a:lvl1pPr>
          </a:lstStyle>
          <a:p>
            <a:pPr algn="l"/>
            <a:r>
              <a:rPr lang="en-US" sz="1400" dirty="0"/>
              <a:t>1. Access </a:t>
            </a:r>
            <a:r>
              <a:rPr lang="en-US" sz="1400" dirty="0" err="1"/>
              <a:t>AN_Authoring</a:t>
            </a:r>
            <a:r>
              <a:rPr lang="en-US" sz="1400" dirty="0"/>
              <a:t> with your browser through the link: </a:t>
            </a:r>
            <a:r>
              <a:rPr lang="en-ID" sz="1400" dirty="0">
                <a:solidFill>
                  <a:schemeClr val="accent3">
                    <a:lumMod val="75000"/>
                  </a:schemeClr>
                </a:solidFill>
                <a:hlinkClick r:id="rId2">
                  <a:extLst>
                    <a:ext uri="{A12FA001-AC4F-418D-AE19-62706E023703}">
                      <ahyp:hlinkClr xmlns:ahyp="http://schemas.microsoft.com/office/drawing/2018/hyperlinkcolor" val="tx"/>
                    </a:ext>
                  </a:extLst>
                </a:hlinkClick>
              </a:rPr>
              <a:t>https://aryanoble-tst.outsystemsenterprise.com/AN_AUT/</a:t>
            </a:r>
            <a:r>
              <a:rPr lang="en-ID" sz="1400" dirty="0">
                <a:solidFill>
                  <a:schemeClr val="accent3">
                    <a:lumMod val="75000"/>
                  </a:schemeClr>
                </a:solidFill>
              </a:rPr>
              <a:t> </a:t>
            </a:r>
            <a:br>
              <a:rPr lang="en-ID" sz="1400" dirty="0"/>
            </a:br>
            <a:br>
              <a:rPr lang="en-ID" sz="1400" dirty="0"/>
            </a:br>
            <a:r>
              <a:rPr lang="en-ID" sz="1400" dirty="0"/>
              <a:t>2. The login page will appear as shown in the image on the left</a:t>
            </a:r>
            <a:br>
              <a:rPr lang="en-ID" sz="1400" dirty="0"/>
            </a:br>
            <a:br>
              <a:rPr lang="en-ID" sz="1400" dirty="0"/>
            </a:br>
            <a:r>
              <a:rPr lang="en-ID" sz="1400" dirty="0"/>
              <a:t>3. Input your username and password to login.</a:t>
            </a:r>
            <a:br>
              <a:rPr lang="en-ID" sz="1400" dirty="0"/>
            </a:br>
            <a:br>
              <a:rPr lang="en-ID" sz="1400" dirty="0"/>
            </a:br>
            <a:r>
              <a:rPr lang="en-ID" sz="1400" dirty="0"/>
              <a:t>4. Clicking on the “Remember” checklist below the password to make login easier when you close your browser.</a:t>
            </a:r>
            <a:br>
              <a:rPr lang="en-ID" sz="1400" dirty="0"/>
            </a:br>
            <a:br>
              <a:rPr lang="en-ID" sz="1400" dirty="0"/>
            </a:br>
            <a:br>
              <a:rPr lang="en-ID" sz="1400" dirty="0"/>
            </a:br>
            <a:br>
              <a:rPr lang="en-ID" sz="1400" dirty="0"/>
            </a:br>
            <a:br>
              <a:rPr lang="en-ID" sz="1400" dirty="0"/>
            </a:br>
            <a:endParaRPr lang="en-ID" sz="1400" dirty="0"/>
          </a:p>
        </p:txBody>
      </p:sp>
      <p:sp>
        <p:nvSpPr>
          <p:cNvPr id="5" name="Subtitle 2">
            <a:extLst>
              <a:ext uri="{FF2B5EF4-FFF2-40B4-BE49-F238E27FC236}">
                <a16:creationId xmlns:a16="http://schemas.microsoft.com/office/drawing/2014/main" id="{3282AD6F-3A06-4013-807E-1767BDC13DC9}"/>
              </a:ext>
            </a:extLst>
          </p:cNvPr>
          <p:cNvSpPr txBox="1">
            <a:spLocks/>
          </p:cNvSpPr>
          <p:nvPr/>
        </p:nvSpPr>
        <p:spPr>
          <a:xfrm>
            <a:off x="-90676" y="5340422"/>
            <a:ext cx="12042387" cy="900276"/>
          </a:xfrm>
          <a:prstGeom prst="rect">
            <a:avLst/>
          </a:prstGeom>
        </p:spPr>
        <p:txBody>
          <a:bodyPr vert="horz" lIns="108878" tIns="54439" rIns="108878" bIns="54439" rtlCol="0">
            <a:noAutofit/>
          </a:bodyPr>
          <a:lstStyle>
            <a:lvl1pPr marL="408291" indent="-408291" algn="l" defTabSz="1088776" rtl="0" eaLnBrk="1" latinLnBrk="0" hangingPunct="1">
              <a:spcBef>
                <a:spcPct val="20000"/>
              </a:spcBef>
              <a:buFont typeface="Arial" pitchFamily="34" charset="0"/>
              <a:buChar char="•"/>
              <a:defRPr sz="2800" kern="1200">
                <a:solidFill>
                  <a:schemeClr val="tx1"/>
                </a:solidFill>
                <a:latin typeface="Source Sans Pro" pitchFamily="34" charset="0"/>
                <a:ea typeface="Source Sans Pro" pitchFamily="34" charset="0"/>
                <a:cs typeface="+mn-cs"/>
              </a:defRPr>
            </a:lvl1pPr>
            <a:lvl2pPr marL="884631" indent="-340243" algn="l" defTabSz="1088776" rtl="0" eaLnBrk="1" latinLnBrk="0" hangingPunct="1">
              <a:spcBef>
                <a:spcPct val="20000"/>
              </a:spcBef>
              <a:buFont typeface="Arial" pitchFamily="34" charset="0"/>
              <a:buChar char="–"/>
              <a:defRPr sz="2400" kern="1200">
                <a:solidFill>
                  <a:schemeClr val="tx1"/>
                </a:solidFill>
                <a:latin typeface="Source Sans Pro" pitchFamily="34" charset="0"/>
                <a:ea typeface="Source Sans Pro" pitchFamily="34" charset="0"/>
                <a:cs typeface="+mn-cs"/>
              </a:defRPr>
            </a:lvl2pPr>
            <a:lvl3pPr marL="1360970" indent="-272194" algn="l" defTabSz="1088776" rtl="0" eaLnBrk="1" latinLnBrk="0" hangingPunct="1">
              <a:spcBef>
                <a:spcPct val="20000"/>
              </a:spcBef>
              <a:buFont typeface="Arial" pitchFamily="34" charset="0"/>
              <a:buChar char="•"/>
              <a:defRPr sz="2000" kern="1200">
                <a:solidFill>
                  <a:schemeClr val="tx1"/>
                </a:solidFill>
                <a:latin typeface="Source Sans Pro" pitchFamily="34" charset="0"/>
                <a:ea typeface="Source Sans Pro" pitchFamily="34" charset="0"/>
                <a:cs typeface="+mn-cs"/>
              </a:defRPr>
            </a:lvl3pPr>
            <a:lvl4pPr marL="1905358"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4pPr>
            <a:lvl5pPr marL="2449746" indent="-272194" algn="l" defTabSz="1088776" rtl="0" eaLnBrk="1" latinLnBrk="0" hangingPunct="1">
              <a:spcBef>
                <a:spcPct val="20000"/>
              </a:spcBef>
              <a:buFont typeface="Arial" pitchFamily="34" charset="0"/>
              <a:buChar char="»"/>
              <a:defRPr sz="1600" kern="1200">
                <a:solidFill>
                  <a:schemeClr val="tx1"/>
                </a:solidFill>
                <a:latin typeface="Source Sans Pro" pitchFamily="34" charset="0"/>
                <a:ea typeface="Source Sans Pro" pitchFamily="34" charset="0"/>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000" dirty="0"/>
              <a:t>Note : Use username and password from your Arya Noble account. If the password that you submitted is not correct, you can try using “Arya2019” as the password (make sure you type the first a using the upper case letter “A”. If you still fail in logging into AN_AUT, try to contact AN_AUT Team for help.</a:t>
            </a:r>
            <a:endParaRPr lang="en-ID" sz="2000" dirty="0"/>
          </a:p>
        </p:txBody>
      </p:sp>
      <p:pic>
        <p:nvPicPr>
          <p:cNvPr id="6" name="Picture 5" descr="A screenshot of a cell phone&#10;&#10;Description automatically generated">
            <a:extLst>
              <a:ext uri="{FF2B5EF4-FFF2-40B4-BE49-F238E27FC236}">
                <a16:creationId xmlns:a16="http://schemas.microsoft.com/office/drawing/2014/main" id="{269FCC64-F212-4516-8625-D3BBB1A0F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282" y="1125538"/>
            <a:ext cx="6483455" cy="3646944"/>
          </a:xfrm>
          <a:prstGeom prst="rect">
            <a:avLst/>
          </a:prstGeom>
        </p:spPr>
      </p:pic>
    </p:spTree>
    <p:extLst>
      <p:ext uri="{BB962C8B-B14F-4D97-AF65-F5344CB8AC3E}">
        <p14:creationId xmlns:p14="http://schemas.microsoft.com/office/powerpoint/2010/main" val="19199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6D4353-4E88-4296-A7A1-1C9CD5FAB2BF}"/>
              </a:ext>
            </a:extLst>
          </p:cNvPr>
          <p:cNvSpPr>
            <a:spLocks noGrp="1"/>
          </p:cNvSpPr>
          <p:nvPr>
            <p:ph type="body" idx="1"/>
          </p:nvPr>
        </p:nvSpPr>
        <p:spPr>
          <a:xfrm>
            <a:off x="6732734" y="964982"/>
            <a:ext cx="4705169" cy="1997559"/>
          </a:xfrm>
        </p:spPr>
        <p:txBody>
          <a:bodyPr>
            <a:normAutofit lnSpcReduction="10000"/>
          </a:bodyPr>
          <a:lstStyle/>
          <a:p>
            <a:r>
              <a:rPr lang="en-US" sz="1800" dirty="0">
                <a:solidFill>
                  <a:schemeClr val="tx1"/>
                </a:solidFill>
              </a:rPr>
              <a:t>On role </a:t>
            </a:r>
            <a:r>
              <a:rPr lang="en-US" sz="1800" b="1" dirty="0">
                <a:solidFill>
                  <a:schemeClr val="tx1"/>
                </a:solidFill>
              </a:rPr>
              <a:t>Area Manager</a:t>
            </a:r>
            <a:r>
              <a:rPr lang="en-US" sz="1800" dirty="0">
                <a:solidFill>
                  <a:schemeClr val="tx1"/>
                </a:solidFill>
              </a:rPr>
              <a:t>, homepage will shown Findings and Close, Chart, Transaction Bar and Report Bar. Findings and Close based by data from clinic groups who held by Area Manager and AR which assigned to Area Manager</a:t>
            </a:r>
          </a:p>
          <a:p>
            <a:r>
              <a:rPr lang="en-US" sz="1800" dirty="0">
                <a:solidFill>
                  <a:schemeClr val="tx1"/>
                </a:solidFill>
              </a:rPr>
              <a:t>Area Manager have Transaction and Report bar (this bar we will discuss in menu bar section</a:t>
            </a:r>
            <a:endParaRPr lang="en-ID" sz="1800" dirty="0">
              <a:solidFill>
                <a:schemeClr val="tx1"/>
              </a:solidFill>
            </a:endParaRPr>
          </a:p>
        </p:txBody>
      </p:sp>
      <p:sp>
        <p:nvSpPr>
          <p:cNvPr id="4" name="CustomShape 1">
            <a:extLst>
              <a:ext uri="{FF2B5EF4-FFF2-40B4-BE49-F238E27FC236}">
                <a16:creationId xmlns:a16="http://schemas.microsoft.com/office/drawing/2014/main" id="{5A29184A-DAF3-4205-9435-FD5C6E789550}"/>
              </a:ext>
            </a:extLst>
          </p:cNvPr>
          <p:cNvSpPr/>
          <p:nvPr/>
        </p:nvSpPr>
        <p:spPr>
          <a:xfrm>
            <a:off x="176" y="-30985"/>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a:lstStyle>
          <a:p>
            <a:pPr algn="ctr">
              <a:lnSpc>
                <a:spcPct val="100000"/>
              </a:lnSpc>
            </a:pPr>
            <a:r>
              <a:rPr lang="en-US" sz="2800" b="1" dirty="0">
                <a:solidFill>
                  <a:srgbClr val="002D72"/>
                </a:solidFill>
                <a:latin typeface="Telegrafico"/>
              </a:rPr>
              <a:t>4. Homepage for Area Manager and Supervisor</a:t>
            </a:r>
            <a:endParaRPr lang="en-US" sz="2800" b="1" spc="-1" dirty="0">
              <a:solidFill>
                <a:srgbClr val="002D72"/>
              </a:solidFill>
              <a:uFill>
                <a:solidFill>
                  <a:srgbClr val="FFFFFF"/>
                </a:solidFill>
              </a:uFill>
              <a:latin typeface="Telegrafico"/>
              <a:ea typeface="Source Sans Pro" panose="020B0503030403020204" pitchFamily="34" charset="0"/>
            </a:endParaRPr>
          </a:p>
        </p:txBody>
      </p:sp>
      <p:sp>
        <p:nvSpPr>
          <p:cNvPr id="12" name="Text Placeholder 2">
            <a:extLst>
              <a:ext uri="{FF2B5EF4-FFF2-40B4-BE49-F238E27FC236}">
                <a16:creationId xmlns:a16="http://schemas.microsoft.com/office/drawing/2014/main" id="{3EAC13F5-3607-42B2-BFEB-94A9CC08346E}"/>
              </a:ext>
            </a:extLst>
          </p:cNvPr>
          <p:cNvSpPr txBox="1">
            <a:spLocks/>
          </p:cNvSpPr>
          <p:nvPr/>
        </p:nvSpPr>
        <p:spPr>
          <a:xfrm>
            <a:off x="46225" y="4194681"/>
            <a:ext cx="5545314" cy="2640361"/>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700" dirty="0">
                <a:solidFill>
                  <a:schemeClr val="tx1"/>
                </a:solidFill>
                <a:latin typeface="Times New Roman" panose="02020603050405020304" pitchFamily="18" charset="0"/>
                <a:cs typeface="Times New Roman" panose="02020603050405020304" pitchFamily="18" charset="0"/>
              </a:rPr>
              <a:t>On role </a:t>
            </a:r>
            <a:r>
              <a:rPr lang="en-US" sz="1700" b="1" dirty="0">
                <a:solidFill>
                  <a:schemeClr val="tx1"/>
                </a:solidFill>
                <a:latin typeface="Times New Roman" panose="02020603050405020304" pitchFamily="18" charset="0"/>
                <a:cs typeface="Times New Roman" panose="02020603050405020304" pitchFamily="18" charset="0"/>
              </a:rPr>
              <a:t>Supervisor</a:t>
            </a:r>
            <a:r>
              <a:rPr lang="en-US" sz="1700" dirty="0">
                <a:solidFill>
                  <a:schemeClr val="tx1"/>
                </a:solidFill>
                <a:latin typeface="Times New Roman" panose="02020603050405020304" pitchFamily="18" charset="0"/>
                <a:cs typeface="Times New Roman" panose="02020603050405020304" pitchFamily="18" charset="0"/>
              </a:rPr>
              <a:t>, homepage will shown Findings and Close, Chart, AR Open (AR which already assigned to </a:t>
            </a:r>
            <a:r>
              <a:rPr lang="en-US" sz="1700" b="1" dirty="0">
                <a:solidFill>
                  <a:schemeClr val="tx1"/>
                </a:solidFill>
                <a:latin typeface="Times New Roman" panose="02020603050405020304" pitchFamily="18" charset="0"/>
                <a:cs typeface="Times New Roman" panose="02020603050405020304" pitchFamily="18" charset="0"/>
              </a:rPr>
              <a:t>supervisor</a:t>
            </a:r>
            <a:r>
              <a:rPr lang="en-US" sz="1700" dirty="0">
                <a:solidFill>
                  <a:schemeClr val="tx1"/>
                </a:solidFill>
                <a:latin typeface="Times New Roman" panose="02020603050405020304" pitchFamily="18" charset="0"/>
                <a:cs typeface="Times New Roman" panose="02020603050405020304" pitchFamily="18" charset="0"/>
              </a:rPr>
              <a:t> and need to fixing their findings), AR Doing( current status for AR after submitted by </a:t>
            </a:r>
            <a:r>
              <a:rPr lang="en-US" sz="1700" b="1" dirty="0">
                <a:solidFill>
                  <a:schemeClr val="tx1"/>
                </a:solidFill>
                <a:latin typeface="Times New Roman" panose="02020603050405020304" pitchFamily="18" charset="0"/>
                <a:cs typeface="Times New Roman" panose="02020603050405020304" pitchFamily="18" charset="0"/>
              </a:rPr>
              <a:t>supervisor</a:t>
            </a:r>
            <a:r>
              <a:rPr lang="en-US" sz="1700" dirty="0">
                <a:solidFill>
                  <a:schemeClr val="tx1"/>
                </a:solidFill>
                <a:latin typeface="Times New Roman" panose="02020603050405020304" pitchFamily="18" charset="0"/>
                <a:cs typeface="Times New Roman" panose="02020603050405020304" pitchFamily="18" charset="0"/>
              </a:rPr>
              <a:t>), AR Close (Approved AR from each </a:t>
            </a:r>
            <a:r>
              <a:rPr lang="en-US" sz="1700" b="1" dirty="0">
                <a:solidFill>
                  <a:schemeClr val="tx1"/>
                </a:solidFill>
                <a:latin typeface="Times New Roman" panose="02020603050405020304" pitchFamily="18" charset="0"/>
                <a:cs typeface="Times New Roman" panose="02020603050405020304" pitchFamily="18" charset="0"/>
              </a:rPr>
              <a:t>supervisor clinic</a:t>
            </a:r>
            <a:r>
              <a:rPr lang="en-US" sz="1700" dirty="0">
                <a:solidFill>
                  <a:schemeClr val="tx1"/>
                </a:solidFill>
                <a:latin typeface="Times New Roman" panose="02020603050405020304" pitchFamily="18" charset="0"/>
                <a:cs typeface="Times New Roman" panose="02020603050405020304" pitchFamily="18" charset="0"/>
              </a:rPr>
              <a:t>), Transaction Bar and Report Bar. </a:t>
            </a:r>
          </a:p>
          <a:p>
            <a:r>
              <a:rPr lang="en-US" sz="1700" dirty="0">
                <a:solidFill>
                  <a:schemeClr val="tx1"/>
                </a:solidFill>
                <a:latin typeface="Times New Roman" panose="02020603050405020304" pitchFamily="18" charset="0"/>
                <a:cs typeface="Times New Roman" panose="02020603050405020304" pitchFamily="18" charset="0"/>
              </a:rPr>
              <a:t>Findings and Close based by data from their clinic. Supervisor have Transaction and Report bar (this bar we will discuss in menu bar section</a:t>
            </a:r>
            <a:endParaRPr lang="en-ID" sz="1700" dirty="0">
              <a:solidFill>
                <a:schemeClr val="tx1"/>
              </a:solidFill>
              <a:latin typeface="Times New Roman" panose="02020603050405020304" pitchFamily="18" charset="0"/>
              <a:cs typeface="Times New Roman" panose="02020603050405020304" pitchFamily="18" charset="0"/>
            </a:endParaRPr>
          </a:p>
        </p:txBody>
      </p:sp>
      <p:sp>
        <p:nvSpPr>
          <p:cNvPr id="13" name="Text Placeholder 2">
            <a:extLst>
              <a:ext uri="{FF2B5EF4-FFF2-40B4-BE49-F238E27FC236}">
                <a16:creationId xmlns:a16="http://schemas.microsoft.com/office/drawing/2014/main" id="{B4E8A710-F05B-4872-A688-4303D2C38A7D}"/>
              </a:ext>
            </a:extLst>
          </p:cNvPr>
          <p:cNvSpPr txBox="1">
            <a:spLocks/>
          </p:cNvSpPr>
          <p:nvPr/>
        </p:nvSpPr>
        <p:spPr>
          <a:xfrm>
            <a:off x="550926" y="3722596"/>
            <a:ext cx="5392879" cy="329534"/>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b="1" i="1" dirty="0">
                <a:solidFill>
                  <a:schemeClr val="tx1"/>
                </a:solidFill>
                <a:latin typeface="Times New Roman" panose="02020603050405020304" pitchFamily="18" charset="0"/>
                <a:cs typeface="Times New Roman" panose="02020603050405020304" pitchFamily="18" charset="0"/>
              </a:rPr>
              <a:t>Homepage for Area Manager</a:t>
            </a:r>
            <a:endParaRPr lang="en-ID" sz="1600" b="1" i="1" dirty="0">
              <a:solidFill>
                <a:schemeClr val="tx1"/>
              </a:solidFill>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750B514C-816D-4E35-8EF3-5690D5FFE19B}"/>
              </a:ext>
            </a:extLst>
          </p:cNvPr>
          <p:cNvSpPr txBox="1">
            <a:spLocks/>
          </p:cNvSpPr>
          <p:nvPr/>
        </p:nvSpPr>
        <p:spPr>
          <a:xfrm>
            <a:off x="6388879" y="6362957"/>
            <a:ext cx="5392879" cy="329534"/>
          </a:xfrm>
          <a:prstGeom prst="rect">
            <a:avLst/>
          </a:prstGeom>
        </p:spPr>
        <p:txBody>
          <a:bodyPr vert="horz" lIns="91461" tIns="45731" rIns="91461" bIns="45731"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b="1" i="1" dirty="0">
                <a:solidFill>
                  <a:schemeClr val="tx1"/>
                </a:solidFill>
                <a:latin typeface="Times New Roman" panose="02020603050405020304" pitchFamily="18" charset="0"/>
                <a:cs typeface="Times New Roman" panose="02020603050405020304" pitchFamily="18" charset="0"/>
              </a:rPr>
              <a:t>Homepage for Supervisor</a:t>
            </a:r>
            <a:endParaRPr lang="en-ID" sz="1600" b="1" i="1" dirty="0">
              <a:solidFill>
                <a:schemeClr val="tx1"/>
              </a:solidFill>
              <a:latin typeface="Times New Roman" panose="02020603050405020304" pitchFamily="18" charset="0"/>
              <a:cs typeface="Times New Roman" panose="02020603050405020304" pitchFamily="18" charset="0"/>
            </a:endParaRPr>
          </a:p>
        </p:txBody>
      </p:sp>
      <p:pic>
        <p:nvPicPr>
          <p:cNvPr id="7" name="Picture 6" descr="A screenshot of a cell phone&#10;&#10;Description automatically generated">
            <a:extLst>
              <a:ext uri="{FF2B5EF4-FFF2-40B4-BE49-F238E27FC236}">
                <a16:creationId xmlns:a16="http://schemas.microsoft.com/office/drawing/2014/main" id="{899D21A8-AC1E-4779-A7E8-ED1211FF03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25" y="688274"/>
            <a:ext cx="6048667" cy="289177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8AA2668-C345-47B0-82E1-0AE8766F88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6612" y="2933163"/>
            <a:ext cx="6097411" cy="3429794"/>
          </a:xfrm>
          <a:prstGeom prst="rect">
            <a:avLst/>
          </a:prstGeom>
        </p:spPr>
      </p:pic>
    </p:spTree>
    <p:extLst>
      <p:ext uri="{BB962C8B-B14F-4D97-AF65-F5344CB8AC3E}">
        <p14:creationId xmlns:p14="http://schemas.microsoft.com/office/powerpoint/2010/main" val="337221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4C9B-32ED-46FB-8553-267438B6D40E}"/>
              </a:ext>
            </a:extLst>
          </p:cNvPr>
          <p:cNvSpPr>
            <a:spLocks noGrp="1"/>
          </p:cNvSpPr>
          <p:nvPr>
            <p:ph type="title"/>
          </p:nvPr>
        </p:nvSpPr>
        <p:spPr/>
        <p:txBody>
          <a:bodyPr/>
          <a:lstStyle/>
          <a:p>
            <a:r>
              <a:rPr lang="en-US" dirty="0"/>
              <a:t>5. </a:t>
            </a:r>
            <a:r>
              <a:rPr lang="en-US" dirty="0" err="1"/>
              <a:t>Todo</a:t>
            </a:r>
            <a:r>
              <a:rPr lang="en-US" dirty="0"/>
              <a:t>(Supervisor).</a:t>
            </a:r>
            <a:endParaRPr lang="en-ID" dirty="0"/>
          </a:p>
        </p:txBody>
      </p:sp>
      <p:sp>
        <p:nvSpPr>
          <p:cNvPr id="3" name="Content Placeholder 2">
            <a:extLst>
              <a:ext uri="{FF2B5EF4-FFF2-40B4-BE49-F238E27FC236}">
                <a16:creationId xmlns:a16="http://schemas.microsoft.com/office/drawing/2014/main" id="{D593C86E-C642-428D-9485-A24933914429}"/>
              </a:ext>
            </a:extLst>
          </p:cNvPr>
          <p:cNvSpPr>
            <a:spLocks noGrp="1"/>
          </p:cNvSpPr>
          <p:nvPr>
            <p:ph idx="1"/>
          </p:nvPr>
        </p:nvSpPr>
        <p:spPr/>
        <p:txBody>
          <a:bodyPr>
            <a:normAutofit/>
          </a:bodyPr>
          <a:lstStyle/>
          <a:p>
            <a:r>
              <a:rPr lang="en-US" dirty="0"/>
              <a:t>Supervisor : </a:t>
            </a:r>
          </a:p>
          <a:p>
            <a:pPr marL="0" indent="0">
              <a:buNone/>
            </a:pPr>
            <a:r>
              <a:rPr lang="en-US" dirty="0"/>
              <a:t>1. Filling root cause for audit report already made by auditing team</a:t>
            </a:r>
          </a:p>
          <a:p>
            <a:pPr marL="514350" indent="-514350">
              <a:buAutoNum type="arabicPeriod"/>
            </a:pPr>
            <a:endParaRPr lang="en-US" dirty="0"/>
          </a:p>
          <a:p>
            <a:pPr marL="0" indent="0">
              <a:buNone/>
            </a:pPr>
            <a:r>
              <a:rPr lang="en-US" dirty="0"/>
              <a:t>2. Approve for root cause when audit report already made by auditing team.</a:t>
            </a:r>
          </a:p>
          <a:p>
            <a:pPr marL="0" indent="0">
              <a:buNone/>
            </a:pPr>
            <a:endParaRPr lang="en-US" dirty="0"/>
          </a:p>
          <a:p>
            <a:pPr marL="0" indent="0">
              <a:buNone/>
            </a:pPr>
            <a:r>
              <a:rPr lang="en-US" dirty="0"/>
              <a:t>3.Finishing findings by uploading file, when audit report notified from Area Manager (this status appear when all Audit Report approved by supervisor). Supervisor need to press </a:t>
            </a:r>
            <a:r>
              <a:rPr lang="en-US" b="1" i="1" dirty="0"/>
              <a:t>submit  </a:t>
            </a:r>
            <a:r>
              <a:rPr lang="en-US" dirty="0"/>
              <a:t>button to sending fixing Audit Report to auditing team, if fixing have finalized, and sure to sending fixing to Auditing Team. If fixing not sure to send for auditing team, you need to press </a:t>
            </a:r>
            <a:r>
              <a:rPr lang="en-US" b="1" i="1" dirty="0"/>
              <a:t>save data </a:t>
            </a:r>
            <a:r>
              <a:rPr lang="en-US" b="1" dirty="0"/>
              <a:t> </a:t>
            </a:r>
            <a:r>
              <a:rPr lang="en-US" dirty="0"/>
              <a:t>button (this data will not send to auditing team).</a:t>
            </a:r>
          </a:p>
          <a:p>
            <a:endParaRPr lang="en-US" dirty="0"/>
          </a:p>
          <a:p>
            <a:endParaRPr lang="en-US" dirty="0"/>
          </a:p>
          <a:p>
            <a:endParaRPr lang="en-ID" dirty="0"/>
          </a:p>
        </p:txBody>
      </p:sp>
    </p:spTree>
    <p:extLst>
      <p:ext uri="{BB962C8B-B14F-4D97-AF65-F5344CB8AC3E}">
        <p14:creationId xmlns:p14="http://schemas.microsoft.com/office/powerpoint/2010/main" val="235442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57D0-4D06-4FC8-9958-AF4A2F32EE02}"/>
              </a:ext>
            </a:extLst>
          </p:cNvPr>
          <p:cNvSpPr>
            <a:spLocks noGrp="1"/>
          </p:cNvSpPr>
          <p:nvPr>
            <p:ph type="title"/>
          </p:nvPr>
        </p:nvSpPr>
        <p:spPr/>
        <p:txBody>
          <a:bodyPr/>
          <a:lstStyle/>
          <a:p>
            <a:r>
              <a:rPr lang="en-US" dirty="0"/>
              <a:t>5.1 </a:t>
            </a:r>
            <a:r>
              <a:rPr lang="en-US" dirty="0" err="1"/>
              <a:t>Todo</a:t>
            </a:r>
            <a:r>
              <a:rPr lang="en-US" dirty="0"/>
              <a:t>(2).</a:t>
            </a:r>
            <a:endParaRPr lang="en-ID" dirty="0"/>
          </a:p>
        </p:txBody>
      </p:sp>
      <p:sp>
        <p:nvSpPr>
          <p:cNvPr id="3" name="Content Placeholder 2">
            <a:extLst>
              <a:ext uri="{FF2B5EF4-FFF2-40B4-BE49-F238E27FC236}">
                <a16:creationId xmlns:a16="http://schemas.microsoft.com/office/drawing/2014/main" id="{A4422AE7-0ACC-49EB-9850-82594072BAD7}"/>
              </a:ext>
            </a:extLst>
          </p:cNvPr>
          <p:cNvSpPr>
            <a:spLocks noGrp="1"/>
          </p:cNvSpPr>
          <p:nvPr>
            <p:ph idx="1"/>
          </p:nvPr>
        </p:nvSpPr>
        <p:spPr/>
        <p:txBody>
          <a:bodyPr>
            <a:normAutofit/>
          </a:bodyPr>
          <a:lstStyle/>
          <a:p>
            <a:pPr marL="0" indent="0" algn="just">
              <a:buNone/>
            </a:pPr>
            <a:r>
              <a:rPr lang="en-US" dirty="0"/>
              <a:t>4. Waiting for review from auditing team, if audit report get rejected by them, supervisor will get email notification that inform to fixing rejected Audit Report. In Authoring Application on Rejected Audit Report, will appear status and comment of finding why get rejected by auditing team. For fixing an Audit Report, you need to re-upload new data (data already fixing based by revision of auditing team) like explained on point 3.</a:t>
            </a:r>
          </a:p>
          <a:p>
            <a:pPr marL="0" indent="0">
              <a:buNone/>
            </a:pPr>
            <a:endParaRPr lang="en-US" dirty="0"/>
          </a:p>
          <a:p>
            <a:pPr marL="0" indent="0">
              <a:buNone/>
            </a:pPr>
            <a:r>
              <a:rPr lang="en-US" dirty="0"/>
              <a:t>5. Fixing Audit Report when status rejected until Audit Report Approved by auditing team.</a:t>
            </a:r>
            <a:endParaRPr lang="en-US" i="1" dirty="0"/>
          </a:p>
          <a:p>
            <a:pPr marL="0" indent="0">
              <a:buNone/>
            </a:pPr>
            <a:r>
              <a:rPr lang="en-US" i="1" dirty="0"/>
              <a:t> </a:t>
            </a:r>
            <a:endParaRPr lang="en-US" dirty="0"/>
          </a:p>
          <a:p>
            <a:endParaRPr lang="en-ID" dirty="0"/>
          </a:p>
        </p:txBody>
      </p:sp>
    </p:spTree>
    <p:extLst>
      <p:ext uri="{BB962C8B-B14F-4D97-AF65-F5344CB8AC3E}">
        <p14:creationId xmlns:p14="http://schemas.microsoft.com/office/powerpoint/2010/main" val="139764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7602" y="1533943"/>
            <a:ext cx="4916038" cy="160050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Supervisor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Schedule </a:t>
            </a:r>
            <a:r>
              <a:rPr lang="en-US" dirty="0">
                <a:latin typeface="Times New Roman" panose="02020603050405020304" pitchFamily="18" charset="0"/>
                <a:cs typeface="Times New Roman" panose="02020603050405020304" pitchFamily="18" charset="0"/>
              </a:rPr>
              <a:t>will shown </a:t>
            </a:r>
            <a:r>
              <a:rPr lang="en-GB" altLang="en-US" dirty="0">
                <a:latin typeface="Times New Roman" panose="02020603050405020304" pitchFamily="18" charset="0"/>
                <a:cs typeface="Times New Roman" panose="02020603050405020304" pitchFamily="18" charset="0"/>
              </a:rPr>
              <a:t>the list that only from the clinic they supervised</a:t>
            </a:r>
          </a:p>
        </p:txBody>
      </p:sp>
      <p:sp>
        <p:nvSpPr>
          <p:cNvPr id="6" name="Subtitle 2"/>
          <p:cNvSpPr txBox="1"/>
          <p:nvPr/>
        </p:nvSpPr>
        <p:spPr>
          <a:xfrm>
            <a:off x="339980" y="5014486"/>
            <a:ext cx="11490444" cy="1793655"/>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p>
          <a:p>
            <a:pPr marL="342969" indent="-342969">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see the list that only from the clinic they supervised.</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Schedule list only appear in Supervisor Schedule menu when AR in Draft Final state by Auditor</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see the detail of Schedule that contain SIC and AR.</a:t>
            </a:r>
          </a:p>
          <a:p>
            <a:pPr marL="342969" indent="-342969">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search based on the PIC name.</a:t>
            </a:r>
          </a:p>
        </p:txBody>
      </p:sp>
      <p:sp>
        <p:nvSpPr>
          <p:cNvPr id="7" name="Subtitle 2"/>
          <p:cNvSpPr txBox="1"/>
          <p:nvPr/>
        </p:nvSpPr>
        <p:spPr>
          <a:xfrm>
            <a:off x="2214934" y="4569248"/>
            <a:ext cx="2139810" cy="35250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Supervisor</a:t>
            </a:r>
          </a:p>
        </p:txBody>
      </p:sp>
      <p:sp>
        <p:nvSpPr>
          <p:cNvPr id="8" name="CustomShape 1"/>
          <p:cNvSpPr/>
          <p:nvPr/>
        </p:nvSpPr>
        <p:spPr>
          <a:xfrm>
            <a:off x="176" y="-45594"/>
            <a:ext cx="12192128" cy="719259"/>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36" tIns="60838" rIns="122036" bIns="608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1" b="1" dirty="0">
                <a:solidFill>
                  <a:srgbClr val="002D72"/>
                </a:solidFill>
                <a:latin typeface="Telegrafico"/>
              </a:rPr>
              <a:t>6. Schedule</a:t>
            </a:r>
            <a:r>
              <a:rPr lang="en-US" sz="2801" b="1" dirty="0">
                <a:solidFill>
                  <a:srgbClr val="002D72"/>
                </a:solidFill>
                <a:latin typeface="Telegrafico"/>
              </a:rPr>
              <a:t> for </a:t>
            </a:r>
            <a:r>
              <a:rPr lang="en-GB" altLang="en-US" sz="2801" b="1" dirty="0">
                <a:solidFill>
                  <a:srgbClr val="002D72"/>
                </a:solidFill>
                <a:latin typeface="Telegrafico"/>
              </a:rPr>
              <a:t>Supervisor</a:t>
            </a:r>
            <a:endParaRPr lang="en-GB" altLang="en-US" sz="2801" b="1"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2"/>
          <a:stretch>
            <a:fillRect/>
          </a:stretch>
        </p:blipFill>
        <p:spPr>
          <a:xfrm>
            <a:off x="176" y="673257"/>
            <a:ext cx="6569960" cy="3802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eetingRoom Huddle20190404.potx" id="{99F05CCE-6ECA-4654-9CA6-D8E78443AD62}" vid="{DC70ACF6-A6F2-44F7-A92E-60551594CC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Inovation MeetingRoom Huddle20190404</Template>
  <TotalTime>958</TotalTime>
  <Words>2299</Words>
  <Application>Microsoft Office PowerPoint</Application>
  <PresentationFormat>Custom</PresentationFormat>
  <Paragraphs>147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Source Sans Pro</vt:lpstr>
      <vt:lpstr>Telegrafico</vt:lpstr>
      <vt:lpstr>Times New Roman</vt:lpstr>
      <vt:lpstr>Office Theme</vt:lpstr>
      <vt:lpstr>Authoring System</vt:lpstr>
      <vt:lpstr>Index</vt:lpstr>
      <vt:lpstr>1. Authoring</vt:lpstr>
      <vt:lpstr>2. Feature</vt:lpstr>
      <vt:lpstr>3. Login</vt:lpstr>
      <vt:lpstr>PowerPoint Presentation</vt:lpstr>
      <vt:lpstr>5. Todo(Supervisor).</vt:lpstr>
      <vt:lpstr>5.1 Todo(2).</vt:lpstr>
      <vt:lpstr>PowerPoint Presentation</vt:lpstr>
      <vt:lpstr>PowerPoint Presentation</vt:lpstr>
      <vt:lpstr>7. Audit Report Flow</vt:lpstr>
      <vt:lpstr>PowerPoint Presentation</vt:lpstr>
      <vt:lpstr>PowerPoint Presentation</vt:lpstr>
      <vt:lpstr>PowerPoint Presentation</vt:lpstr>
      <vt:lpstr>PowerPoint Presentation</vt:lpstr>
      <vt:lpstr>PowerPoint Presentation</vt:lpstr>
      <vt:lpstr>8. Area Manager (Todo).</vt:lpstr>
      <vt:lpstr>PowerPoint Presentation</vt:lpstr>
      <vt:lpstr>PowerPoint Presentation</vt:lpstr>
      <vt:lpstr>PowerPoint Presentation</vt:lpstr>
      <vt:lpstr>PowerPoint Presentation</vt:lpstr>
      <vt:lpstr>PowerPoint Presentation</vt:lpstr>
      <vt:lpstr>12. Frequently Asked Question (FAQ) </vt:lpstr>
      <vt:lpstr>Frequently Answe And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dc:title>
  <dc:creator>Albert Kurniawan Sukendro</dc:creator>
  <cp:lastModifiedBy>Yudistiro Wahyu</cp:lastModifiedBy>
  <cp:revision>76</cp:revision>
  <dcterms:created xsi:type="dcterms:W3CDTF">2019-04-04T11:38:57Z</dcterms:created>
  <dcterms:modified xsi:type="dcterms:W3CDTF">2019-10-28T04:53:25Z</dcterms:modified>
</cp:coreProperties>
</file>