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6" r:id="rId1"/>
    <p:sldMasterId id="2147483704" r:id="rId2"/>
  </p:sldMasterIdLst>
  <p:notesMasterIdLst>
    <p:notesMasterId r:id="rId13"/>
  </p:notesMasterIdLst>
  <p:sldIdLst>
    <p:sldId id="263" r:id="rId3"/>
    <p:sldId id="267" r:id="rId4"/>
    <p:sldId id="268" r:id="rId5"/>
    <p:sldId id="271" r:id="rId6"/>
    <p:sldId id="269" r:id="rId7"/>
    <p:sldId id="270" r:id="rId8"/>
    <p:sldId id="275" r:id="rId9"/>
    <p:sldId id="277" r:id="rId10"/>
    <p:sldId id="276" r:id="rId11"/>
    <p:sldId id="272" r:id="rId12"/>
  </p:sldIdLst>
  <p:sldSz cx="9906000" cy="6858000" type="A4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7" userDrawn="1">
          <p15:clr>
            <a:srgbClr val="A4A3A4"/>
          </p15:clr>
        </p15:guide>
        <p15:guide id="3" pos="489" userDrawn="1">
          <p15:clr>
            <a:srgbClr val="A4A3A4"/>
          </p15:clr>
        </p15:guide>
        <p15:guide id="4" orient="horz" pos="3339" userDrawn="1">
          <p15:clr>
            <a:srgbClr val="A4A3A4"/>
          </p15:clr>
        </p15:guide>
        <p15:guide id="5" pos="1669" userDrawn="1">
          <p15:clr>
            <a:srgbClr val="A4A3A4"/>
          </p15:clr>
        </p15:guide>
        <p15:guide id="6" pos="3800" userDrawn="1">
          <p15:clr>
            <a:srgbClr val="A4A3A4"/>
          </p15:clr>
        </p15:guide>
        <p15:guide id="7" pos="5070" userDrawn="1">
          <p15:clr>
            <a:srgbClr val="A4A3A4"/>
          </p15:clr>
        </p15:guide>
        <p15:guide id="8" pos="6114" userDrawn="1">
          <p15:clr>
            <a:srgbClr val="A4A3A4"/>
          </p15:clr>
        </p15:guide>
        <p15:guide id="9" pos="45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FF"/>
    <a:srgbClr val="FFFFCC"/>
    <a:srgbClr val="66FF99"/>
    <a:srgbClr val="CCFF66"/>
    <a:srgbClr val="CCFF99"/>
    <a:srgbClr val="FFFFFF"/>
    <a:srgbClr val="FFCC00"/>
    <a:srgbClr val="C6D9F1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5048" autoAdjust="0"/>
  </p:normalViewPr>
  <p:slideViewPr>
    <p:cSldViewPr>
      <p:cViewPr varScale="1">
        <p:scale>
          <a:sx n="90" d="100"/>
          <a:sy n="90" d="100"/>
        </p:scale>
        <p:origin x="555" y="60"/>
      </p:cViewPr>
      <p:guideLst>
        <p:guide pos="217"/>
        <p:guide pos="489"/>
        <p:guide orient="horz" pos="3339"/>
        <p:guide pos="1669"/>
        <p:guide pos="3800"/>
        <p:guide pos="5070"/>
        <p:guide pos="6114"/>
        <p:guide pos="45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81" d="100"/>
          <a:sy n="81" d="100"/>
        </p:scale>
        <p:origin x="261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9565" cy="493869"/>
          </a:xfrm>
          <a:prstGeom prst="rect">
            <a:avLst/>
          </a:prstGeom>
        </p:spPr>
        <p:txBody>
          <a:bodyPr vert="horz" lIns="90762" tIns="45381" rIns="90762" bIns="45381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14626" y="0"/>
            <a:ext cx="2919565" cy="493869"/>
          </a:xfrm>
          <a:prstGeom prst="rect">
            <a:avLst/>
          </a:prstGeom>
        </p:spPr>
        <p:txBody>
          <a:bodyPr vert="horz" lIns="90762" tIns="45381" rIns="90762" bIns="45381" rtlCol="0"/>
          <a:lstStyle>
            <a:lvl1pPr algn="r">
              <a:defRPr sz="1200"/>
            </a:lvl1pPr>
          </a:lstStyle>
          <a:p>
            <a:fld id="{6F0D6084-7E8B-4A36-97F0-DEDFB028508E}" type="datetimeFigureOut">
              <a:rPr kumimoji="1" lang="ja-JP" altLang="en-US" smtClean="0"/>
              <a:pPr/>
              <a:t>2019/1/14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696913" y="741363"/>
            <a:ext cx="5341937" cy="369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62" tIns="45381" rIns="90762" bIns="45381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73262" y="4686223"/>
            <a:ext cx="5389240" cy="4440077"/>
          </a:xfrm>
          <a:prstGeom prst="rect">
            <a:avLst/>
          </a:prstGeom>
        </p:spPr>
        <p:txBody>
          <a:bodyPr vert="horz" lIns="90762" tIns="45381" rIns="90762" bIns="45381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1" y="9370868"/>
            <a:ext cx="2919565" cy="493868"/>
          </a:xfrm>
          <a:prstGeom prst="rect">
            <a:avLst/>
          </a:prstGeom>
        </p:spPr>
        <p:txBody>
          <a:bodyPr vert="horz" lIns="90762" tIns="45381" rIns="90762" bIns="45381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14626" y="9370868"/>
            <a:ext cx="2919565" cy="493868"/>
          </a:xfrm>
          <a:prstGeom prst="rect">
            <a:avLst/>
          </a:prstGeom>
        </p:spPr>
        <p:txBody>
          <a:bodyPr vert="horz" lIns="90762" tIns="45381" rIns="90762" bIns="45381" rtlCol="0" anchor="b"/>
          <a:lstStyle>
            <a:lvl1pPr algn="r">
              <a:defRPr sz="1200"/>
            </a:lvl1pPr>
          </a:lstStyle>
          <a:p>
            <a:fld id="{27D7EE6A-0797-491E-97CB-8F6F4017E7E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102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98500" y="741363"/>
            <a:ext cx="5338763" cy="36972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325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（YSD・NRI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2438400"/>
            <a:ext cx="8420100" cy="1143000"/>
          </a:xfrm>
        </p:spPr>
        <p:txBody>
          <a:bodyPr/>
          <a:lstStyle>
            <a:lvl1pPr algn="ctr">
              <a:defRPr sz="2800"/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4114800"/>
            <a:ext cx="69342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111" name="Text Box 15"/>
          <p:cNvSpPr txBox="1">
            <a:spLocks noChangeArrowheads="1"/>
          </p:cNvSpPr>
          <p:nvPr/>
        </p:nvSpPr>
        <p:spPr bwMode="auto">
          <a:xfrm>
            <a:off x="2559050" y="6597932"/>
            <a:ext cx="47879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kumimoji="0" lang="en-US" altLang="ja-JP" sz="800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Copyright</a:t>
            </a:r>
            <a:r>
              <a:rPr kumimoji="0" lang="ja-JP" altLang="en-US" sz="800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（</a:t>
            </a:r>
            <a:r>
              <a:rPr kumimoji="0" lang="en-US" altLang="ja-JP" sz="800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C</a:t>
            </a:r>
            <a:r>
              <a:rPr kumimoji="0" lang="ja-JP" altLang="en-US" sz="800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）</a:t>
            </a:r>
            <a:r>
              <a:rPr lang="en-US" altLang="ja-JP" sz="800" kern="1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Yamato</a:t>
            </a:r>
            <a:r>
              <a:rPr lang="ja-JP" altLang="en-US" sz="800" kern="10" baseline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800" kern="1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Holdings </a:t>
            </a:r>
            <a:r>
              <a:rPr lang="en-US" altLang="ja-JP" sz="800" kern="10" dirty="0" err="1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Co.,Ltd</a:t>
            </a:r>
            <a:r>
              <a:rPr lang="en-US" altLang="ja-JP" sz="800" kern="1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 All rights reserved.</a:t>
            </a:r>
            <a:endParaRPr lang="en-US" altLang="ja-JP" sz="8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" name="Picture 18" descr="hi0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rot="10800000" flipH="1" flipV="1">
            <a:off x="8219150" y="404664"/>
            <a:ext cx="862076" cy="184961"/>
          </a:xfrm>
          <a:prstGeom prst="rect">
            <a:avLst/>
          </a:prstGeom>
          <a:noFill/>
        </p:spPr>
      </p:pic>
      <p:sp>
        <p:nvSpPr>
          <p:cNvPr id="41" name="Line 7"/>
          <p:cNvSpPr>
            <a:spLocks noChangeShapeType="1"/>
          </p:cNvSpPr>
          <p:nvPr userDrawn="1"/>
        </p:nvSpPr>
        <p:spPr bwMode="auto">
          <a:xfrm flipV="1">
            <a:off x="0" y="3879520"/>
            <a:ext cx="1155700" cy="0"/>
          </a:xfrm>
          <a:prstGeom prst="line">
            <a:avLst/>
          </a:prstGeom>
          <a:noFill/>
          <a:ln w="76200">
            <a:solidFill>
              <a:srgbClr val="FECB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sz="2400">
              <a:solidFill>
                <a:srgbClr val="000000"/>
              </a:solidFill>
            </a:endParaRPr>
          </a:p>
        </p:txBody>
      </p:sp>
      <p:sp>
        <p:nvSpPr>
          <p:cNvPr id="71" name="Line 8"/>
          <p:cNvSpPr>
            <a:spLocks noChangeShapeType="1"/>
          </p:cNvSpPr>
          <p:nvPr userDrawn="1"/>
        </p:nvSpPr>
        <p:spPr bwMode="auto">
          <a:xfrm flipV="1">
            <a:off x="1114425" y="3879520"/>
            <a:ext cx="8791575" cy="0"/>
          </a:xfrm>
          <a:prstGeom prst="line">
            <a:avLst/>
          </a:prstGeom>
          <a:noFill/>
          <a:ln w="76200">
            <a:solidFill>
              <a:srgbClr val="0AAD8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sz="2400">
              <a:solidFill>
                <a:srgbClr val="000000"/>
              </a:solidFill>
            </a:endParaRPr>
          </a:p>
        </p:txBody>
      </p:sp>
      <p:pic>
        <p:nvPicPr>
          <p:cNvPr id="39" name="Picture 9" descr="ヤマトホールディングス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23" b="31050"/>
          <a:stretch>
            <a:fillRect/>
          </a:stretch>
        </p:blipFill>
        <p:spPr bwMode="auto">
          <a:xfrm>
            <a:off x="7156673" y="82724"/>
            <a:ext cx="2671763" cy="291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4535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最終ペー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yamatosys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11095" y="4907185"/>
            <a:ext cx="3850958" cy="391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C:\Users\055712\Desktop\template_logo\vision1_b.gi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01139" y="5403620"/>
            <a:ext cx="3518178" cy="632936"/>
          </a:xfrm>
          <a:prstGeom prst="rect">
            <a:avLst/>
          </a:prstGeom>
          <a:noFill/>
        </p:spPr>
      </p:pic>
      <p:sp>
        <p:nvSpPr>
          <p:cNvPr id="6" name="Line 7"/>
          <p:cNvSpPr>
            <a:spLocks noChangeShapeType="1"/>
          </p:cNvSpPr>
          <p:nvPr userDrawn="1"/>
        </p:nvSpPr>
        <p:spPr bwMode="auto">
          <a:xfrm flipV="1">
            <a:off x="0" y="6237312"/>
            <a:ext cx="1155700" cy="0"/>
          </a:xfrm>
          <a:prstGeom prst="line">
            <a:avLst/>
          </a:prstGeom>
          <a:noFill/>
          <a:ln w="76200">
            <a:solidFill>
              <a:srgbClr val="FECB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sz="2400">
              <a:solidFill>
                <a:srgbClr val="000000"/>
              </a:solidFill>
            </a:endParaRPr>
          </a:p>
        </p:txBody>
      </p:sp>
      <p:sp>
        <p:nvSpPr>
          <p:cNvPr id="7" name="Line 8"/>
          <p:cNvSpPr>
            <a:spLocks noChangeShapeType="1"/>
          </p:cNvSpPr>
          <p:nvPr userDrawn="1"/>
        </p:nvSpPr>
        <p:spPr bwMode="auto">
          <a:xfrm flipV="1">
            <a:off x="1114425" y="6237312"/>
            <a:ext cx="8791575" cy="0"/>
          </a:xfrm>
          <a:prstGeom prst="line">
            <a:avLst/>
          </a:prstGeom>
          <a:noFill/>
          <a:ln w="76200">
            <a:solidFill>
              <a:srgbClr val="0AAD8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（ボック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 14"/>
          <p:cNvSpPr>
            <a:spLocks noGrp="1"/>
          </p:cNvSpPr>
          <p:nvPr>
            <p:ph type="body" sz="quarter" idx="12"/>
          </p:nvPr>
        </p:nvSpPr>
        <p:spPr>
          <a:xfrm>
            <a:off x="1136650" y="1773635"/>
            <a:ext cx="7632700" cy="50323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lIns="360000" rIns="360000" anchor="ctr" anchorCtr="0"/>
          <a:lstStyle>
            <a:lvl1pPr marL="0" indent="0">
              <a:buNone/>
              <a:defRPr sz="1800" b="1"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テキスト プレースホルダ 14"/>
          <p:cNvSpPr>
            <a:spLocks noGrp="1"/>
          </p:cNvSpPr>
          <p:nvPr>
            <p:ph type="body" sz="quarter" idx="13"/>
          </p:nvPr>
        </p:nvSpPr>
        <p:spPr>
          <a:xfrm>
            <a:off x="1136650" y="2421707"/>
            <a:ext cx="7632700" cy="50323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lIns="360000" rIns="360000" anchor="ctr" anchorCtr="0"/>
          <a:lstStyle>
            <a:lvl1pPr marL="0" indent="0">
              <a:buNone/>
              <a:defRPr sz="1800" b="1"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テキスト プレースホルダ 14"/>
          <p:cNvSpPr>
            <a:spLocks noGrp="1"/>
          </p:cNvSpPr>
          <p:nvPr>
            <p:ph type="body" sz="quarter" idx="14"/>
          </p:nvPr>
        </p:nvSpPr>
        <p:spPr>
          <a:xfrm>
            <a:off x="1136650" y="3069779"/>
            <a:ext cx="7632700" cy="50323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lIns="360000" rIns="360000" anchor="ctr" anchorCtr="0"/>
          <a:lstStyle>
            <a:lvl1pPr marL="0" indent="0">
              <a:buNone/>
              <a:defRPr sz="1800" b="1"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テキスト プレースホルダ 14"/>
          <p:cNvSpPr>
            <a:spLocks noGrp="1"/>
          </p:cNvSpPr>
          <p:nvPr>
            <p:ph type="body" sz="quarter" idx="15"/>
          </p:nvPr>
        </p:nvSpPr>
        <p:spPr>
          <a:xfrm>
            <a:off x="1136650" y="3717851"/>
            <a:ext cx="7632700" cy="50323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lIns="360000" rIns="360000" anchor="ctr" anchorCtr="0"/>
          <a:lstStyle>
            <a:lvl1pPr marL="0" indent="0">
              <a:buNone/>
              <a:defRPr sz="1800" b="1"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8" name="テキスト プレースホルダ 14"/>
          <p:cNvSpPr>
            <a:spLocks noGrp="1"/>
          </p:cNvSpPr>
          <p:nvPr>
            <p:ph type="body" sz="quarter" idx="16"/>
          </p:nvPr>
        </p:nvSpPr>
        <p:spPr>
          <a:xfrm>
            <a:off x="1136650" y="4365923"/>
            <a:ext cx="7632700" cy="50323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lIns="360000" rIns="360000" anchor="ctr" anchorCtr="0"/>
          <a:lstStyle>
            <a:lvl1pPr marL="0" indent="0">
              <a:buNone/>
              <a:defRPr sz="1800" b="1"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9" name="テキスト プレースホルダ 14"/>
          <p:cNvSpPr>
            <a:spLocks noGrp="1"/>
          </p:cNvSpPr>
          <p:nvPr>
            <p:ph type="body" sz="quarter" idx="17"/>
          </p:nvPr>
        </p:nvSpPr>
        <p:spPr>
          <a:xfrm>
            <a:off x="1136650" y="5013995"/>
            <a:ext cx="7632700" cy="50323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lIns="360000" rIns="360000" anchor="ctr" anchorCtr="0"/>
          <a:lstStyle>
            <a:lvl1pPr marL="0" indent="0">
              <a:buNone/>
              <a:defRPr sz="1800" b="1"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 14"/>
          <p:cNvSpPr>
            <a:spLocks noGrp="1"/>
          </p:cNvSpPr>
          <p:nvPr>
            <p:ph type="body" sz="quarter" idx="18"/>
          </p:nvPr>
        </p:nvSpPr>
        <p:spPr>
          <a:xfrm>
            <a:off x="1136650" y="5662067"/>
            <a:ext cx="7632700" cy="50323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lIns="360000" rIns="360000" anchor="ctr" anchorCtr="0"/>
          <a:lstStyle>
            <a:lvl1pPr marL="0" indent="0">
              <a:buNone/>
              <a:defRPr sz="1800" b="1"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0" name="テキスト プレースホルダ 14"/>
          <p:cNvSpPr>
            <a:spLocks noGrp="1"/>
          </p:cNvSpPr>
          <p:nvPr>
            <p:ph type="body" sz="quarter" idx="19"/>
          </p:nvPr>
        </p:nvSpPr>
        <p:spPr>
          <a:xfrm>
            <a:off x="1136576" y="1124744"/>
            <a:ext cx="7632700" cy="50323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lIns="360000" rIns="360000" anchor="ctr" anchorCtr="0"/>
          <a:lstStyle>
            <a:lvl1pPr marL="0" indent="0">
              <a:buNone/>
              <a:defRPr sz="1800" b="1"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721973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中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/>
          <p:cNvCxnSpPr/>
          <p:nvPr userDrawn="1"/>
        </p:nvCxnSpPr>
        <p:spPr>
          <a:xfrm>
            <a:off x="200025" y="3678562"/>
            <a:ext cx="950595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プレースホルダ 5"/>
          <p:cNvSpPr>
            <a:spLocks noGrp="1"/>
          </p:cNvSpPr>
          <p:nvPr>
            <p:ph type="body" sz="quarter" idx="10"/>
          </p:nvPr>
        </p:nvSpPr>
        <p:spPr>
          <a:xfrm>
            <a:off x="200472" y="3266512"/>
            <a:ext cx="9505056" cy="359469"/>
          </a:xfrm>
        </p:spPr>
        <p:txBody>
          <a:bodyPr/>
          <a:lstStyle>
            <a:lvl1pPr marL="0" indent="0">
              <a:buNone/>
              <a:defRPr sz="2000" b="1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243446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201000" y="7680"/>
            <a:ext cx="9504000" cy="252968"/>
          </a:xfrm>
        </p:spPr>
        <p:txBody>
          <a:bodyPr>
            <a:normAutofit/>
          </a:bodyPr>
          <a:lstStyle>
            <a:lvl1pPr>
              <a:defRPr sz="1400"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21" name="テキスト プレースホルダ 20"/>
          <p:cNvSpPr>
            <a:spLocks noGrp="1"/>
          </p:cNvSpPr>
          <p:nvPr>
            <p:ph type="body" sz="quarter" idx="14"/>
          </p:nvPr>
        </p:nvSpPr>
        <p:spPr>
          <a:xfrm>
            <a:off x="200025" y="980728"/>
            <a:ext cx="9505950" cy="864096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  <a:lvl2pPr>
              <a:defRPr sz="1400"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2pPr>
            <a:lvl3pPr>
              <a:defRPr sz="1400"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3pPr>
            <a:lvl4pPr>
              <a:defRPr sz="1200"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4pPr>
            <a:lvl5pPr>
              <a:defRPr sz="1200"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5"/>
          </p:nvPr>
        </p:nvSpPr>
        <p:spPr>
          <a:xfrm>
            <a:off x="200026" y="260648"/>
            <a:ext cx="9504000" cy="648072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1800" b="1"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  <a:lvl2pPr marL="377825" indent="0">
              <a:spcBef>
                <a:spcPts val="0"/>
              </a:spcBef>
              <a:buNone/>
              <a:defRPr sz="2000"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2pPr>
            <a:lvl3pPr marL="755650" indent="0">
              <a:spcBef>
                <a:spcPts val="0"/>
              </a:spcBef>
              <a:buNone/>
              <a:defRPr sz="20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3pPr>
            <a:lvl4pPr marL="1143000" indent="0">
              <a:spcBef>
                <a:spcPts val="0"/>
              </a:spcBef>
              <a:buNone/>
              <a:defRPr sz="20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4pPr>
            <a:lvl5pPr marL="1525587" indent="0">
              <a:spcBef>
                <a:spcPts val="0"/>
              </a:spcBef>
              <a:buNone/>
              <a:defRPr sz="20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505146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0471" y="79768"/>
            <a:ext cx="9505055" cy="828952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10"/>
          </p:nvPr>
        </p:nvSpPr>
        <p:spPr>
          <a:xfrm>
            <a:off x="200471" y="980728"/>
            <a:ext cx="9504000" cy="91440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377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白紙（背表紙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 userDrawn="1"/>
        </p:nvSpPr>
        <p:spPr>
          <a:xfrm>
            <a:off x="9185920" y="6581001"/>
            <a:ext cx="720080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fld id="{6DD9FF53-5E75-4890-BA22-699EFFF134BB}" type="slidenum">
              <a:rPr lang="ja-JP" altLang="en-US" sz="120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/>
              <a:t>‹#›</a:t>
            </a:fld>
            <a:endParaRPr lang="ja-JP" altLang="en-US" sz="1200" dirty="0">
              <a:solidFill>
                <a:prstClr val="black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pic>
        <p:nvPicPr>
          <p:cNvPr id="22" name="Picture 9" descr="ヤマトホールディングス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6" t="30823" r="5793" b="31050"/>
          <a:stretch/>
        </p:blipFill>
        <p:spPr bwMode="auto">
          <a:xfrm>
            <a:off x="37406" y="6616753"/>
            <a:ext cx="2016224" cy="241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 Box 20"/>
          <p:cNvSpPr txBox="1">
            <a:spLocks noChangeArrowheads="1"/>
          </p:cNvSpPr>
          <p:nvPr userDrawn="1"/>
        </p:nvSpPr>
        <p:spPr bwMode="auto">
          <a:xfrm>
            <a:off x="2045568" y="6668719"/>
            <a:ext cx="3411488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/>
                    </a:gs>
                    <a:gs pos="50000">
                      <a:schemeClr val="hlink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ja-JP" sz="7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Copyright</a:t>
            </a:r>
            <a:r>
              <a:rPr kumimoji="0" lang="ja-JP" altLang="en-US" sz="700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（</a:t>
            </a:r>
            <a:r>
              <a:rPr kumimoji="0" lang="en-US" altLang="ja-JP" sz="700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C</a:t>
            </a:r>
            <a:r>
              <a:rPr kumimoji="0" lang="ja-JP" altLang="en-US" sz="700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）</a:t>
            </a:r>
            <a:r>
              <a:rPr lang="en-US" altLang="ja-JP" sz="700" kern="1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Yamato</a:t>
            </a:r>
            <a:r>
              <a:rPr lang="ja-JP" altLang="en-US" sz="700" kern="10" baseline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700" kern="1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Holdings </a:t>
            </a:r>
            <a:r>
              <a:rPr lang="en-US" altLang="ja-JP" sz="700" kern="10" dirty="0" err="1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Co.,Ltd</a:t>
            </a:r>
            <a:r>
              <a:rPr lang="en-US" altLang="ja-JP" sz="700" kern="1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 All rights reserved.</a:t>
            </a:r>
            <a:endParaRPr lang="en-US" altLang="ja-JP" sz="7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1050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2438400"/>
            <a:ext cx="8420100" cy="1143000"/>
          </a:xfrm>
        </p:spPr>
        <p:txBody>
          <a:bodyPr/>
          <a:lstStyle>
            <a:lvl1pPr algn="ctr">
              <a:defRPr sz="2800"/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4114800"/>
            <a:ext cx="69342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sp>
        <p:nvSpPr>
          <p:cNvPr id="4111" name="Text Box 15"/>
          <p:cNvSpPr txBox="1">
            <a:spLocks noChangeArrowheads="1"/>
          </p:cNvSpPr>
          <p:nvPr/>
        </p:nvSpPr>
        <p:spPr bwMode="auto">
          <a:xfrm>
            <a:off x="2559050" y="6436744"/>
            <a:ext cx="47879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ja-JP" sz="800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Copyright</a:t>
            </a:r>
            <a:r>
              <a:rPr kumimoji="0" lang="ja-JP" altLang="en-US" sz="800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（</a:t>
            </a:r>
            <a:r>
              <a:rPr kumimoji="0" lang="en-US" altLang="ja-JP" sz="800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C</a:t>
            </a:r>
            <a:r>
              <a:rPr kumimoji="0" lang="ja-JP" altLang="en-US" sz="800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）</a:t>
            </a:r>
            <a:r>
              <a:rPr lang="en-US" altLang="ja-JP" sz="800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 Yamato System Development Co., Ltd All Rights Reserved</a:t>
            </a:r>
          </a:p>
        </p:txBody>
      </p:sp>
      <p:pic>
        <p:nvPicPr>
          <p:cNvPr id="13" name="Picture 10" descr="yamatosys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57257" y="216770"/>
            <a:ext cx="2567305" cy="260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Line 7"/>
          <p:cNvSpPr>
            <a:spLocks noChangeShapeType="1"/>
          </p:cNvSpPr>
          <p:nvPr userDrawn="1"/>
        </p:nvSpPr>
        <p:spPr bwMode="auto">
          <a:xfrm flipV="1">
            <a:off x="0" y="3879520"/>
            <a:ext cx="1155700" cy="0"/>
          </a:xfrm>
          <a:prstGeom prst="line">
            <a:avLst/>
          </a:prstGeom>
          <a:noFill/>
          <a:ln w="76200">
            <a:solidFill>
              <a:srgbClr val="FECB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sz="2400">
              <a:solidFill>
                <a:srgbClr val="000000"/>
              </a:solidFill>
            </a:endParaRPr>
          </a:p>
        </p:txBody>
      </p:sp>
      <p:sp>
        <p:nvSpPr>
          <p:cNvPr id="71" name="Line 8"/>
          <p:cNvSpPr>
            <a:spLocks noChangeShapeType="1"/>
          </p:cNvSpPr>
          <p:nvPr userDrawn="1"/>
        </p:nvSpPr>
        <p:spPr bwMode="auto">
          <a:xfrm flipV="1">
            <a:off x="1114425" y="3879520"/>
            <a:ext cx="8791575" cy="0"/>
          </a:xfrm>
          <a:prstGeom prst="line">
            <a:avLst/>
          </a:prstGeom>
          <a:noFill/>
          <a:ln w="76200">
            <a:solidFill>
              <a:srgbClr val="0AAD8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sz="2400">
              <a:solidFill>
                <a:srgbClr val="000000"/>
              </a:solidFill>
            </a:endParaRPr>
          </a:p>
        </p:txBody>
      </p:sp>
      <p:pic>
        <p:nvPicPr>
          <p:cNvPr id="22530" name="Picture 2" descr="C:\Users\055712\Desktop\template_logo\vision1_b.gi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7549" y="531517"/>
            <a:ext cx="2579997" cy="464153"/>
          </a:xfrm>
          <a:prstGeom prst="rect">
            <a:avLst/>
          </a:prstGeom>
          <a:noFill/>
        </p:spPr>
      </p:pic>
      <p:pic>
        <p:nvPicPr>
          <p:cNvPr id="9" name="Picture 18" descr="hi03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 rot="10800000" flipH="1" flipV="1">
            <a:off x="8971915" y="2"/>
            <a:ext cx="934085" cy="2004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9329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 14"/>
          <p:cNvSpPr>
            <a:spLocks noGrp="1"/>
          </p:cNvSpPr>
          <p:nvPr>
            <p:ph type="body" sz="quarter" idx="12"/>
          </p:nvPr>
        </p:nvSpPr>
        <p:spPr>
          <a:xfrm>
            <a:off x="1136651" y="1773637"/>
            <a:ext cx="7632700" cy="50323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lIns="360000" rIns="360000" anchor="ctr" anchorCtr="0"/>
          <a:lstStyle>
            <a:lvl1pPr marL="0" indent="0">
              <a:buNone/>
              <a:defRPr sz="1800" b="1"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テキスト プレースホルダ 14"/>
          <p:cNvSpPr>
            <a:spLocks noGrp="1"/>
          </p:cNvSpPr>
          <p:nvPr>
            <p:ph type="body" sz="quarter" idx="13"/>
          </p:nvPr>
        </p:nvSpPr>
        <p:spPr>
          <a:xfrm>
            <a:off x="1136651" y="2421709"/>
            <a:ext cx="7632700" cy="50323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lIns="360000" rIns="360000" anchor="ctr" anchorCtr="0"/>
          <a:lstStyle>
            <a:lvl1pPr marL="0" indent="0">
              <a:buNone/>
              <a:defRPr sz="1800" b="1"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テキスト プレースホルダ 14"/>
          <p:cNvSpPr>
            <a:spLocks noGrp="1"/>
          </p:cNvSpPr>
          <p:nvPr>
            <p:ph type="body" sz="quarter" idx="14"/>
          </p:nvPr>
        </p:nvSpPr>
        <p:spPr>
          <a:xfrm>
            <a:off x="1136651" y="3069781"/>
            <a:ext cx="7632700" cy="50323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lIns="360000" rIns="360000" anchor="ctr" anchorCtr="0"/>
          <a:lstStyle>
            <a:lvl1pPr marL="0" indent="0">
              <a:buNone/>
              <a:defRPr sz="1800" b="1"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テキスト プレースホルダ 14"/>
          <p:cNvSpPr>
            <a:spLocks noGrp="1"/>
          </p:cNvSpPr>
          <p:nvPr>
            <p:ph type="body" sz="quarter" idx="15"/>
          </p:nvPr>
        </p:nvSpPr>
        <p:spPr>
          <a:xfrm>
            <a:off x="1136651" y="3717853"/>
            <a:ext cx="7632700" cy="50323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lIns="360000" rIns="360000" anchor="ctr" anchorCtr="0"/>
          <a:lstStyle>
            <a:lvl1pPr marL="0" indent="0">
              <a:buNone/>
              <a:defRPr sz="1800" b="1"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8" name="テキスト プレースホルダ 14"/>
          <p:cNvSpPr>
            <a:spLocks noGrp="1"/>
          </p:cNvSpPr>
          <p:nvPr>
            <p:ph type="body" sz="quarter" idx="16"/>
          </p:nvPr>
        </p:nvSpPr>
        <p:spPr>
          <a:xfrm>
            <a:off x="1136651" y="4365925"/>
            <a:ext cx="7632700" cy="50323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lIns="360000" rIns="360000" anchor="ctr" anchorCtr="0"/>
          <a:lstStyle>
            <a:lvl1pPr marL="0" indent="0">
              <a:buNone/>
              <a:defRPr sz="1800" b="1"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9" name="テキスト プレースホルダ 14"/>
          <p:cNvSpPr>
            <a:spLocks noGrp="1"/>
          </p:cNvSpPr>
          <p:nvPr>
            <p:ph type="body" sz="quarter" idx="17"/>
          </p:nvPr>
        </p:nvSpPr>
        <p:spPr>
          <a:xfrm>
            <a:off x="1136651" y="5013997"/>
            <a:ext cx="7632700" cy="50323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lIns="360000" rIns="360000" anchor="ctr" anchorCtr="0"/>
          <a:lstStyle>
            <a:lvl1pPr marL="0" indent="0">
              <a:buNone/>
              <a:defRPr sz="1800" b="1"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 14"/>
          <p:cNvSpPr>
            <a:spLocks noGrp="1"/>
          </p:cNvSpPr>
          <p:nvPr>
            <p:ph type="body" sz="quarter" idx="18"/>
          </p:nvPr>
        </p:nvSpPr>
        <p:spPr>
          <a:xfrm>
            <a:off x="1136651" y="5662069"/>
            <a:ext cx="7632700" cy="50323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lIns="360000" rIns="360000" anchor="ctr" anchorCtr="0"/>
          <a:lstStyle>
            <a:lvl1pPr marL="0" indent="0">
              <a:buNone/>
              <a:defRPr sz="1800" b="1"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0" name="テキスト プレースホルダ 14"/>
          <p:cNvSpPr>
            <a:spLocks noGrp="1"/>
          </p:cNvSpPr>
          <p:nvPr>
            <p:ph type="body" sz="quarter" idx="19"/>
          </p:nvPr>
        </p:nvSpPr>
        <p:spPr>
          <a:xfrm>
            <a:off x="1136576" y="1124746"/>
            <a:ext cx="7632700" cy="50323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lIns="360000" rIns="360000" anchor="ctr" anchorCtr="0"/>
          <a:lstStyle>
            <a:lvl1pPr marL="0" indent="0">
              <a:buNone/>
              <a:defRPr sz="1800" b="1"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63041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0473" y="79768"/>
            <a:ext cx="9505055" cy="828952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10"/>
          </p:nvPr>
        </p:nvSpPr>
        <p:spPr>
          <a:xfrm>
            <a:off x="200471" y="980728"/>
            <a:ext cx="9504000" cy="9144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75087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slideLayout" Target="../slideLayouts/slideLayout9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vmlDrawing" Target="../drawings/vmlDrawing2.vml"/><Relationship Id="rId11" Type="http://schemas.openxmlformats.org/officeDocument/2006/relationships/image" Target="../media/image2.png"/><Relationship Id="rId5" Type="http://schemas.openxmlformats.org/officeDocument/2006/relationships/theme" Target="../theme/theme2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オブジェクト 1" hidden="1"/>
          <p:cNvGraphicFramePr>
            <a:graphicFrameLocks noChangeAspect="1"/>
          </p:cNvGraphicFramePr>
          <p:nvPr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6" name="think-cell Slide" r:id="rId10" imgW="360" imgH="360" progId="TCLayout.ActiveDocument.1">
                  <p:embed/>
                </p:oleObj>
              </mc:Choice>
              <mc:Fallback>
                <p:oleObj name="think-cell Slide" r:id="rId10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テキスト ボックス 14"/>
          <p:cNvSpPr txBox="1"/>
          <p:nvPr/>
        </p:nvSpPr>
        <p:spPr>
          <a:xfrm>
            <a:off x="9185920" y="6581001"/>
            <a:ext cx="720080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fld id="{6DD9FF53-5E75-4890-BA22-699EFFF134BB}" type="slidenum">
              <a:rPr lang="ja-JP" altLang="en-US" sz="120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/>
              <a:t>‹#›</a:t>
            </a:fld>
            <a:endParaRPr lang="ja-JP" altLang="en-US" sz="1200" dirty="0">
              <a:solidFill>
                <a:prstClr val="black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0" name="テキスト プレースホルダ 9"/>
          <p:cNvSpPr>
            <a:spLocks noGrp="1"/>
          </p:cNvSpPr>
          <p:nvPr>
            <p:ph type="body" idx="1"/>
          </p:nvPr>
        </p:nvSpPr>
        <p:spPr>
          <a:xfrm>
            <a:off x="200471" y="980728"/>
            <a:ext cx="9505503" cy="55438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 flipV="1">
            <a:off x="0" y="908720"/>
            <a:ext cx="1155700" cy="0"/>
          </a:xfrm>
          <a:prstGeom prst="line">
            <a:avLst/>
          </a:prstGeom>
          <a:noFill/>
          <a:ln w="76200">
            <a:solidFill>
              <a:srgbClr val="FECB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sz="2400">
              <a:solidFill>
                <a:srgbClr val="000000"/>
              </a:solidFill>
            </a:endParaRPr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 flipV="1">
            <a:off x="1114425" y="908720"/>
            <a:ext cx="8791575" cy="0"/>
          </a:xfrm>
          <a:prstGeom prst="line">
            <a:avLst/>
          </a:prstGeom>
          <a:noFill/>
          <a:ln w="76200">
            <a:solidFill>
              <a:srgbClr val="0AAD8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sz="2400">
              <a:solidFill>
                <a:srgbClr val="000000"/>
              </a:solidFill>
            </a:endParaRPr>
          </a:p>
        </p:txBody>
      </p:sp>
      <p:pic>
        <p:nvPicPr>
          <p:cNvPr id="22" name="Picture 18" descr="hi0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 rot="10800000" flipH="1" flipV="1">
            <a:off x="8971915" y="1"/>
            <a:ext cx="934085" cy="200411"/>
          </a:xfrm>
          <a:prstGeom prst="rect">
            <a:avLst/>
          </a:prstGeom>
          <a:noFill/>
        </p:spPr>
      </p:pic>
      <p:sp>
        <p:nvSpPr>
          <p:cNvPr id="17" name="タイトル プレースホルダ 16"/>
          <p:cNvSpPr>
            <a:spLocks noGrp="1"/>
          </p:cNvSpPr>
          <p:nvPr>
            <p:ph type="title"/>
          </p:nvPr>
        </p:nvSpPr>
        <p:spPr>
          <a:xfrm>
            <a:off x="200471" y="70532"/>
            <a:ext cx="9505055" cy="82895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kumimoji="1" lang="ja-JP" altLang="en-US" dirty="0"/>
              <a:t>マスタ タイトルの書式設定</a:t>
            </a:r>
          </a:p>
        </p:txBody>
      </p:sp>
      <p:pic>
        <p:nvPicPr>
          <p:cNvPr id="21" name="Picture 9" descr="ヤマトホールディングス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6" t="30823" r="5793" b="31050"/>
          <a:stretch/>
        </p:blipFill>
        <p:spPr bwMode="auto">
          <a:xfrm>
            <a:off x="37406" y="6616753"/>
            <a:ext cx="2016224" cy="241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0"/>
          <p:cNvSpPr txBox="1">
            <a:spLocks noChangeArrowheads="1"/>
          </p:cNvSpPr>
          <p:nvPr/>
        </p:nvSpPr>
        <p:spPr bwMode="auto">
          <a:xfrm>
            <a:off x="2045568" y="6668719"/>
            <a:ext cx="3411488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/>
                    </a:gs>
                    <a:gs pos="50000">
                      <a:schemeClr val="hlink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ja-JP" sz="7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Copyright</a:t>
            </a:r>
            <a:r>
              <a:rPr kumimoji="0" lang="ja-JP" altLang="en-US" sz="700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（</a:t>
            </a:r>
            <a:r>
              <a:rPr kumimoji="0" lang="en-US" altLang="ja-JP" sz="700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C</a:t>
            </a:r>
            <a:r>
              <a:rPr kumimoji="0" lang="ja-JP" altLang="en-US" sz="700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）</a:t>
            </a:r>
            <a:r>
              <a:rPr lang="en-US" altLang="ja-JP" sz="700" kern="1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Yamato</a:t>
            </a:r>
            <a:r>
              <a:rPr lang="ja-JP" altLang="en-US" sz="700" kern="10" baseline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700" kern="1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Holdings </a:t>
            </a:r>
            <a:r>
              <a:rPr lang="en-US" altLang="ja-JP" sz="700" kern="10" dirty="0" err="1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Co.,Ltd</a:t>
            </a:r>
            <a:r>
              <a:rPr lang="en-US" altLang="ja-JP" sz="700" kern="1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 All rights reserved.</a:t>
            </a:r>
            <a:endParaRPr lang="en-US" altLang="ja-JP" sz="7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4023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9" r:id="rId2"/>
    <p:sldLayoutId id="2147483700" r:id="rId3"/>
    <p:sldLayoutId id="2147483701" r:id="rId4"/>
    <p:sldLayoutId id="2147483702" r:id="rId5"/>
    <p:sldLayoutId id="2147483703" r:id="rId6"/>
  </p:sldLayoutIdLst>
  <p:hf hd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1" sz="1800" b="1" kern="1200">
          <a:solidFill>
            <a:schemeClr val="tx1"/>
          </a:solidFill>
          <a:latin typeface="Meiryo UI" pitchFamily="50" charset="-128"/>
          <a:ea typeface="Meiryo UI" pitchFamily="50" charset="-128"/>
          <a:cs typeface="Meiryo UI" pitchFamily="50" charset="-128"/>
        </a:defRPr>
      </a:lvl1pPr>
    </p:titleStyle>
    <p:bodyStyle>
      <a:lvl1pPr marL="187325" marR="0" indent="-187325" algn="l" defTabSz="863600" rtl="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Clr>
          <a:schemeClr val="accent1">
            <a:lumMod val="50000"/>
          </a:schemeClr>
        </a:buClr>
        <a:buSzTx/>
        <a:buFont typeface="Wingdings" pitchFamily="2" charset="2"/>
        <a:buChar char="n"/>
        <a:tabLst/>
        <a:defRPr kumimoji="1" sz="1600" kern="1200">
          <a:solidFill>
            <a:schemeClr val="tx1"/>
          </a:solidFill>
          <a:latin typeface="Meiryo UI" pitchFamily="50" charset="-128"/>
          <a:ea typeface="Meiryo UI" pitchFamily="50" charset="-128"/>
          <a:cs typeface="Meiryo UI" pitchFamily="50" charset="-128"/>
        </a:defRPr>
      </a:lvl1pPr>
      <a:lvl2pPr marL="565150" marR="0" indent="-187325" algn="l" defTabSz="863600" rtl="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Clr>
          <a:schemeClr val="accent1">
            <a:lumMod val="50000"/>
          </a:schemeClr>
        </a:buClr>
        <a:buSzTx/>
        <a:buFont typeface="Wingdings" pitchFamily="2" charset="2"/>
        <a:buChar char="l"/>
        <a:tabLst/>
        <a:defRPr kumimoji="1" sz="1400" kern="1200">
          <a:solidFill>
            <a:schemeClr val="tx1"/>
          </a:solidFill>
          <a:latin typeface="Meiryo UI" pitchFamily="50" charset="-128"/>
          <a:ea typeface="Meiryo UI" pitchFamily="50" charset="-128"/>
          <a:cs typeface="Meiryo UI" pitchFamily="50" charset="-128"/>
        </a:defRPr>
      </a:lvl2pPr>
      <a:lvl3pPr marL="952500" marR="0" indent="-196850" algn="l" defTabSz="8636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>
            <a:lumMod val="50000"/>
          </a:schemeClr>
        </a:buClr>
        <a:buSzTx/>
        <a:buFontTx/>
        <a:buChar char="▪"/>
        <a:tabLst/>
        <a:defRPr kumimoji="1" sz="1400" kern="1200">
          <a:solidFill>
            <a:schemeClr val="tx1"/>
          </a:solidFill>
          <a:latin typeface="Meiryo UI" pitchFamily="50" charset="-128"/>
          <a:ea typeface="Meiryo UI" pitchFamily="50" charset="-128"/>
          <a:cs typeface="Meiryo UI" pitchFamily="50" charset="-128"/>
        </a:defRPr>
      </a:lvl3pPr>
      <a:lvl4pPr marL="1335088" marR="0" indent="-192088" algn="l" defTabSz="863600" rtl="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accent1">
            <a:lumMod val="50000"/>
          </a:schemeClr>
        </a:buClr>
        <a:buSzTx/>
        <a:buFontTx/>
        <a:buChar char="▪"/>
        <a:tabLst/>
        <a:defRPr kumimoji="1" sz="1200" kern="1200">
          <a:solidFill>
            <a:schemeClr val="tx1"/>
          </a:solidFill>
          <a:latin typeface="Meiryo UI" pitchFamily="50" charset="-128"/>
          <a:ea typeface="Meiryo UI" pitchFamily="50" charset="-128"/>
          <a:cs typeface="Meiryo UI" pitchFamily="50" charset="-128"/>
        </a:defRPr>
      </a:lvl4pPr>
      <a:lvl5pPr marL="1717675" marR="0" indent="-192088" algn="l" defTabSz="863600" rtl="0" eaLnBrk="1" fontAlgn="base" latinLnBrk="0" hangingPunct="1">
        <a:lnSpc>
          <a:spcPct val="100000"/>
        </a:lnSpc>
        <a:spcBef>
          <a:spcPct val="10000"/>
        </a:spcBef>
        <a:spcAft>
          <a:spcPct val="0"/>
        </a:spcAft>
        <a:buClr>
          <a:schemeClr val="accent1">
            <a:lumMod val="50000"/>
          </a:schemeClr>
        </a:buClr>
        <a:buSzTx/>
        <a:buFontTx/>
        <a:buChar char="▪"/>
        <a:tabLst/>
        <a:defRPr kumimoji="1" sz="1200" kern="1200">
          <a:solidFill>
            <a:schemeClr val="tx1"/>
          </a:solidFill>
          <a:latin typeface="Meiryo UI" pitchFamily="50" charset="-128"/>
          <a:ea typeface="Meiryo UI" pitchFamily="50" charset="-128"/>
          <a:cs typeface="Meiryo UI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オブジェクト 1" hidden="1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038000499"/>
              </p:ext>
            </p:ext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テキスト ボックス 14"/>
          <p:cNvSpPr txBox="1"/>
          <p:nvPr/>
        </p:nvSpPr>
        <p:spPr>
          <a:xfrm>
            <a:off x="9087460" y="6581003"/>
            <a:ext cx="720080" cy="276999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r"/>
            <a:fld id="{6DD9FF53-5E75-4890-BA22-699EFFF134BB}" type="slidenum">
              <a:rPr lang="ja-JP" altLang="en-US" sz="120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/>
              <a:t>‹#›</a:t>
            </a:fld>
            <a:endParaRPr lang="ja-JP" altLang="en-US" sz="1200" dirty="0">
              <a:solidFill>
                <a:prstClr val="black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0" name="テキスト プレースホルダ 9"/>
          <p:cNvSpPr>
            <a:spLocks noGrp="1"/>
          </p:cNvSpPr>
          <p:nvPr>
            <p:ph type="body" idx="1"/>
          </p:nvPr>
        </p:nvSpPr>
        <p:spPr>
          <a:xfrm>
            <a:off x="200472" y="980728"/>
            <a:ext cx="9505503" cy="55438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pic>
        <p:nvPicPr>
          <p:cNvPr id="12" name="Picture 29" descr="yamatosys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6" y="6615460"/>
            <a:ext cx="1925479" cy="19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Line 7"/>
          <p:cNvSpPr>
            <a:spLocks noChangeShapeType="1"/>
          </p:cNvSpPr>
          <p:nvPr/>
        </p:nvSpPr>
        <p:spPr bwMode="auto">
          <a:xfrm flipV="1">
            <a:off x="0" y="908720"/>
            <a:ext cx="1155700" cy="0"/>
          </a:xfrm>
          <a:prstGeom prst="line">
            <a:avLst/>
          </a:prstGeom>
          <a:noFill/>
          <a:ln w="76200">
            <a:solidFill>
              <a:srgbClr val="FECB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sz="2400">
              <a:solidFill>
                <a:srgbClr val="000000"/>
              </a:solidFill>
            </a:endParaRPr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 flipV="1">
            <a:off x="1114425" y="908720"/>
            <a:ext cx="8791575" cy="0"/>
          </a:xfrm>
          <a:prstGeom prst="line">
            <a:avLst/>
          </a:prstGeom>
          <a:noFill/>
          <a:ln w="76200">
            <a:solidFill>
              <a:srgbClr val="0AAD8A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sz="2400">
              <a:solidFill>
                <a:srgbClr val="000000"/>
              </a:solidFill>
            </a:endParaRPr>
          </a:p>
        </p:txBody>
      </p:sp>
      <p:pic>
        <p:nvPicPr>
          <p:cNvPr id="22" name="Picture 18" descr="hi0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 rot="10800000" flipH="1" flipV="1">
            <a:off x="8971915" y="3"/>
            <a:ext cx="934085" cy="200411"/>
          </a:xfrm>
          <a:prstGeom prst="rect">
            <a:avLst/>
          </a:prstGeom>
          <a:noFill/>
        </p:spPr>
      </p:pic>
      <p:sp>
        <p:nvSpPr>
          <p:cNvPr id="17" name="タイトル プレースホルダ 16"/>
          <p:cNvSpPr>
            <a:spLocks noGrp="1"/>
          </p:cNvSpPr>
          <p:nvPr>
            <p:ph type="title"/>
          </p:nvPr>
        </p:nvSpPr>
        <p:spPr>
          <a:xfrm>
            <a:off x="200473" y="70532"/>
            <a:ext cx="9505055" cy="82895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kumimoji="1" lang="ja-JP" altLang="en-US" dirty="0"/>
              <a:t>マスタ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055018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</p:sldLayoutIdLst>
  <p:hf hdr="0" ft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1" sz="1800" b="1" kern="1200">
          <a:solidFill>
            <a:schemeClr val="tx1"/>
          </a:solidFill>
          <a:latin typeface="Meiryo UI" pitchFamily="50" charset="-128"/>
          <a:ea typeface="Meiryo UI" pitchFamily="50" charset="-128"/>
          <a:cs typeface="Meiryo UI" pitchFamily="50" charset="-128"/>
        </a:defRPr>
      </a:lvl1pPr>
    </p:titleStyle>
    <p:bodyStyle>
      <a:lvl1pPr marL="187325" marR="0" indent="-187325" algn="l" defTabSz="863600" rtl="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Clr>
          <a:schemeClr val="accent1">
            <a:lumMod val="50000"/>
          </a:schemeClr>
        </a:buClr>
        <a:buSzTx/>
        <a:buFont typeface="Wingdings" pitchFamily="2" charset="2"/>
        <a:buChar char="n"/>
        <a:tabLst/>
        <a:defRPr kumimoji="1" sz="1600" kern="1200">
          <a:solidFill>
            <a:schemeClr val="tx1"/>
          </a:solidFill>
          <a:latin typeface="Meiryo UI" pitchFamily="50" charset="-128"/>
          <a:ea typeface="Meiryo UI" pitchFamily="50" charset="-128"/>
          <a:cs typeface="Meiryo UI" pitchFamily="50" charset="-128"/>
        </a:defRPr>
      </a:lvl1pPr>
      <a:lvl2pPr marL="565150" marR="0" indent="-187325" algn="l" defTabSz="863600" rtl="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Clr>
          <a:schemeClr val="accent1">
            <a:lumMod val="50000"/>
          </a:schemeClr>
        </a:buClr>
        <a:buSzTx/>
        <a:buFont typeface="Wingdings" pitchFamily="2" charset="2"/>
        <a:buChar char="l"/>
        <a:tabLst/>
        <a:defRPr kumimoji="1" sz="1400" kern="1200">
          <a:solidFill>
            <a:schemeClr val="tx1"/>
          </a:solidFill>
          <a:latin typeface="Meiryo UI" pitchFamily="50" charset="-128"/>
          <a:ea typeface="Meiryo UI" pitchFamily="50" charset="-128"/>
          <a:cs typeface="Meiryo UI" pitchFamily="50" charset="-128"/>
        </a:defRPr>
      </a:lvl2pPr>
      <a:lvl3pPr marL="952500" marR="0" indent="-196850" algn="l" defTabSz="8636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>
            <a:lumMod val="50000"/>
          </a:schemeClr>
        </a:buClr>
        <a:buSzTx/>
        <a:buFontTx/>
        <a:buChar char="▪"/>
        <a:tabLst/>
        <a:defRPr kumimoji="1" sz="1400" kern="1200">
          <a:solidFill>
            <a:schemeClr val="tx1"/>
          </a:solidFill>
          <a:latin typeface="Meiryo UI" pitchFamily="50" charset="-128"/>
          <a:ea typeface="Meiryo UI" pitchFamily="50" charset="-128"/>
          <a:cs typeface="Meiryo UI" pitchFamily="50" charset="-128"/>
        </a:defRPr>
      </a:lvl3pPr>
      <a:lvl4pPr marL="1335088" marR="0" indent="-192088" algn="l" defTabSz="863600" rtl="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accent1">
            <a:lumMod val="50000"/>
          </a:schemeClr>
        </a:buClr>
        <a:buSzTx/>
        <a:buFontTx/>
        <a:buChar char="▪"/>
        <a:tabLst/>
        <a:defRPr kumimoji="1" sz="1200" kern="1200">
          <a:solidFill>
            <a:schemeClr val="tx1"/>
          </a:solidFill>
          <a:latin typeface="Meiryo UI" pitchFamily="50" charset="-128"/>
          <a:ea typeface="Meiryo UI" pitchFamily="50" charset="-128"/>
          <a:cs typeface="Meiryo UI" pitchFamily="50" charset="-128"/>
        </a:defRPr>
      </a:lvl4pPr>
      <a:lvl5pPr marL="1717675" marR="0" indent="-192088" algn="l" defTabSz="863600" rtl="0" eaLnBrk="1" fontAlgn="base" latinLnBrk="0" hangingPunct="1">
        <a:lnSpc>
          <a:spcPct val="100000"/>
        </a:lnSpc>
        <a:spcBef>
          <a:spcPct val="10000"/>
        </a:spcBef>
        <a:spcAft>
          <a:spcPct val="0"/>
        </a:spcAft>
        <a:buClr>
          <a:schemeClr val="accent1">
            <a:lumMod val="50000"/>
          </a:schemeClr>
        </a:buClr>
        <a:buSzTx/>
        <a:buFontTx/>
        <a:buChar char="▪"/>
        <a:tabLst/>
        <a:defRPr kumimoji="1" sz="1200" kern="1200">
          <a:solidFill>
            <a:schemeClr val="tx1"/>
          </a:solidFill>
          <a:latin typeface="Meiryo UI" pitchFamily="50" charset="-128"/>
          <a:ea typeface="Meiryo UI" pitchFamily="50" charset="-128"/>
          <a:cs typeface="Meiryo UI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顧客台帳名寄せ検討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2019</a:t>
            </a:r>
            <a:r>
              <a:rPr kumimoji="1" lang="ja-JP" altLang="en-US" dirty="0"/>
              <a:t>年</a:t>
            </a:r>
            <a:r>
              <a:rPr kumimoji="1" lang="en-US" altLang="ja-JP" dirty="0"/>
              <a:t>1</a:t>
            </a:r>
            <a:r>
              <a:rPr kumimoji="1" lang="ja-JP" altLang="en-US" dirty="0"/>
              <a:t>月</a:t>
            </a:r>
            <a:r>
              <a:rPr kumimoji="1" lang="en-US" altLang="ja-JP" dirty="0"/>
              <a:t>15</a:t>
            </a:r>
            <a:r>
              <a:rPr kumimoji="1" lang="ja-JP" altLang="en-US" dirty="0"/>
              <a:t>日</a:t>
            </a:r>
            <a:endParaRPr kumimoji="1" lang="en-US" altLang="ja-JP" dirty="0"/>
          </a:p>
          <a:p>
            <a:r>
              <a:rPr lang="ja-JP" altLang="en-US" dirty="0"/>
              <a:t>ヤマトホールディングス株式会社　デジタルイノベーション推進室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56691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４</a:t>
            </a:r>
            <a:r>
              <a:rPr kumimoji="1" lang="ja-JP" altLang="en-US" dirty="0"/>
              <a:t>．グループ統一コード付与検討資料　参考情報</a:t>
            </a:r>
          </a:p>
        </p:txBody>
      </p:sp>
      <p:sp>
        <p:nvSpPr>
          <p:cNvPr id="8" name="テキスト プレースホルダ 11"/>
          <p:cNvSpPr>
            <a:spLocks noGrp="1"/>
          </p:cNvSpPr>
          <p:nvPr>
            <p:ph type="body" sz="quarter" idx="10"/>
          </p:nvPr>
        </p:nvSpPr>
        <p:spPr>
          <a:xfrm>
            <a:off x="0" y="1052736"/>
            <a:ext cx="5220581" cy="1224136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1400" dirty="0"/>
              <a:t>（１）</a:t>
            </a:r>
            <a:r>
              <a:rPr lang="en-US" altLang="ja-JP" sz="1400" dirty="0"/>
              <a:t>2011</a:t>
            </a:r>
            <a:r>
              <a:rPr lang="ja-JP" altLang="en-US" sz="1400" dirty="0"/>
              <a:t>年</a:t>
            </a:r>
            <a:r>
              <a:rPr lang="en-US" altLang="ja-JP" sz="1400" dirty="0"/>
              <a:t>3</a:t>
            </a:r>
            <a:r>
              <a:rPr lang="ja-JP" altLang="en-US" sz="1400" dirty="0"/>
              <a:t>月</a:t>
            </a:r>
            <a:r>
              <a:rPr lang="en-US" altLang="ja-JP" sz="1400" dirty="0"/>
              <a:t>~2018</a:t>
            </a:r>
            <a:r>
              <a:rPr lang="ja-JP" altLang="en-US" sz="1400" dirty="0"/>
              <a:t>年</a:t>
            </a:r>
            <a:r>
              <a:rPr lang="en-US" altLang="ja-JP" sz="1400" dirty="0"/>
              <a:t>5</a:t>
            </a:r>
            <a:r>
              <a:rPr lang="ja-JP" altLang="en-US" dirty="0"/>
              <a:t>月までの</a:t>
            </a:r>
            <a:br>
              <a:rPr lang="en-US" altLang="ja-JP" dirty="0"/>
            </a:br>
            <a:r>
              <a:rPr lang="ja-JP" altLang="en-US" dirty="0"/>
              <a:t>　　　　 取引先登録件数まとめ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sz="1400" dirty="0"/>
              <a:t>　　　　 </a:t>
            </a:r>
            <a:r>
              <a:rPr lang="ja-JP" altLang="en-US" sz="1400" u="sng" dirty="0">
                <a:solidFill>
                  <a:srgbClr val="FF0000"/>
                </a:solidFill>
              </a:rPr>
              <a:t>上位</a:t>
            </a:r>
            <a:r>
              <a:rPr lang="en-US" altLang="ja-JP" sz="1400" u="sng" dirty="0">
                <a:solidFill>
                  <a:srgbClr val="FF0000"/>
                </a:solidFill>
              </a:rPr>
              <a:t>3</a:t>
            </a:r>
            <a:r>
              <a:rPr lang="ja-JP" altLang="en-US" u="sng" dirty="0">
                <a:solidFill>
                  <a:srgbClr val="FF0000"/>
                </a:solidFill>
              </a:rPr>
              <a:t>社で全体の約</a:t>
            </a:r>
            <a:r>
              <a:rPr lang="en-US" altLang="ja-JP" u="sng" dirty="0">
                <a:solidFill>
                  <a:srgbClr val="FF0000"/>
                </a:solidFill>
              </a:rPr>
              <a:t>88%</a:t>
            </a:r>
            <a:r>
              <a:rPr lang="ja-JP" altLang="en-US" dirty="0"/>
              <a:t>を占めている。</a:t>
            </a:r>
            <a:endParaRPr lang="en-US" altLang="ja-JP" sz="1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06" y="1981640"/>
            <a:ext cx="2808312" cy="295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607" y="1981638"/>
            <a:ext cx="3161714" cy="3365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テキスト プレースホルダ 11"/>
          <p:cNvSpPr txBox="1">
            <a:spLocks/>
          </p:cNvSpPr>
          <p:nvPr/>
        </p:nvSpPr>
        <p:spPr>
          <a:xfrm>
            <a:off x="4178914" y="1052736"/>
            <a:ext cx="5220581" cy="12241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7325" marR="0" indent="-187325" algn="l" defTabSz="8636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Tx/>
              <a:buFont typeface="Wingdings" pitchFamily="2" charset="2"/>
              <a:buChar char="n"/>
              <a:tabLst/>
              <a:defRPr kumimoji="1" sz="1400" kern="120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  <a:lvl2pPr marL="565150" marR="0" indent="-187325" algn="l" defTabSz="8636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Tx/>
              <a:buFont typeface="Wingdings" pitchFamily="2" charset="2"/>
              <a:buChar char="l"/>
              <a:tabLst/>
              <a:defRPr kumimoji="1" sz="1200" kern="120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2pPr>
            <a:lvl3pPr marL="952500" marR="0" indent="-196850" algn="l" defTabSz="863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Tx/>
              <a:buFontTx/>
              <a:buChar char="▪"/>
              <a:tabLst/>
              <a:defRPr kumimoji="1" sz="1200" kern="120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3pPr>
            <a:lvl4pPr marL="1335088" marR="0" indent="-192088" algn="l" defTabSz="8636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Tx/>
              <a:buFontTx/>
              <a:buChar char="▪"/>
              <a:tabLst/>
              <a:defRPr kumimoji="1" sz="1000" kern="120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4pPr>
            <a:lvl5pPr marL="1717675" marR="0" indent="-192088" algn="l" defTabSz="8636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Tx/>
              <a:buFontTx/>
              <a:buChar char="▪"/>
              <a:tabLst/>
              <a:defRPr kumimoji="1" sz="1000" kern="120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0CC99">
                  <a:lumMod val="50000"/>
                </a:srgbClr>
              </a:buClr>
              <a:buFont typeface="Wingdings" pitchFamily="2" charset="2"/>
              <a:buNone/>
            </a:pPr>
            <a:r>
              <a:rPr lang="ja-JP" altLang="en-US" dirty="0">
                <a:solidFill>
                  <a:srgbClr val="000000"/>
                </a:solidFill>
              </a:rPr>
              <a:t>（２）左記のうち、統一コード未付与件数まとめ</a:t>
            </a:r>
            <a:br>
              <a:rPr lang="en-US" altLang="ja-JP" dirty="0">
                <a:solidFill>
                  <a:srgbClr val="000000"/>
                </a:solidFill>
              </a:rPr>
            </a:br>
            <a:r>
              <a:rPr lang="ja-JP" altLang="en-US" dirty="0">
                <a:solidFill>
                  <a:srgbClr val="000000"/>
                </a:solidFill>
              </a:rPr>
              <a:t>　　　　 </a:t>
            </a:r>
            <a:endParaRPr lang="en-US" altLang="ja-JP" dirty="0">
              <a:solidFill>
                <a:srgbClr val="000000"/>
              </a:solidFill>
            </a:endParaRPr>
          </a:p>
          <a:p>
            <a:pPr marL="0" indent="0">
              <a:buClr>
                <a:srgbClr val="00CC99">
                  <a:lumMod val="50000"/>
                </a:srgbClr>
              </a:buClr>
              <a:buFont typeface="Wingdings" pitchFamily="2" charset="2"/>
              <a:buNone/>
            </a:pPr>
            <a:r>
              <a:rPr lang="ja-JP" altLang="en-US" dirty="0">
                <a:solidFill>
                  <a:srgbClr val="000000"/>
                </a:solidFill>
              </a:rPr>
              <a:t>　　　　 </a:t>
            </a:r>
            <a:r>
              <a:rPr lang="ja-JP" altLang="en-US" u="sng" dirty="0">
                <a:solidFill>
                  <a:srgbClr val="FF0000"/>
                </a:solidFill>
              </a:rPr>
              <a:t>上位</a:t>
            </a:r>
            <a:r>
              <a:rPr lang="en-US" altLang="ja-JP" u="sng" dirty="0">
                <a:solidFill>
                  <a:srgbClr val="FF0000"/>
                </a:solidFill>
              </a:rPr>
              <a:t>3</a:t>
            </a:r>
            <a:r>
              <a:rPr lang="ja-JP" altLang="en-US" u="sng" dirty="0">
                <a:solidFill>
                  <a:srgbClr val="FF0000"/>
                </a:solidFill>
              </a:rPr>
              <a:t>社で全体の約</a:t>
            </a:r>
            <a:r>
              <a:rPr lang="en-US" altLang="ja-JP" u="sng" dirty="0">
                <a:solidFill>
                  <a:srgbClr val="FF0000"/>
                </a:solidFill>
              </a:rPr>
              <a:t>80%</a:t>
            </a:r>
            <a:r>
              <a:rPr lang="ja-JP" altLang="en-US" dirty="0">
                <a:solidFill>
                  <a:srgbClr val="000000"/>
                </a:solidFill>
              </a:rPr>
              <a:t>を占めている。</a:t>
            </a: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14" name="テキスト プレースホルダ 11"/>
          <p:cNvSpPr txBox="1">
            <a:spLocks/>
          </p:cNvSpPr>
          <p:nvPr/>
        </p:nvSpPr>
        <p:spPr>
          <a:xfrm>
            <a:off x="38454" y="5347504"/>
            <a:ext cx="5220581" cy="12241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7325" marR="0" indent="-187325" algn="l" defTabSz="8636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Tx/>
              <a:buFont typeface="Wingdings" pitchFamily="2" charset="2"/>
              <a:buChar char="n"/>
              <a:tabLst/>
              <a:defRPr kumimoji="1" sz="1400" kern="120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  <a:lvl2pPr marL="565150" marR="0" indent="-187325" algn="l" defTabSz="8636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Tx/>
              <a:buFont typeface="Wingdings" pitchFamily="2" charset="2"/>
              <a:buChar char="l"/>
              <a:tabLst/>
              <a:defRPr kumimoji="1" sz="1200" kern="120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2pPr>
            <a:lvl3pPr marL="952500" marR="0" indent="-196850" algn="l" defTabSz="863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Tx/>
              <a:buFontTx/>
              <a:buChar char="▪"/>
              <a:tabLst/>
              <a:defRPr kumimoji="1" sz="1200" kern="120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3pPr>
            <a:lvl4pPr marL="1335088" marR="0" indent="-192088" algn="l" defTabSz="8636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Tx/>
              <a:buFontTx/>
              <a:buChar char="▪"/>
              <a:tabLst/>
              <a:defRPr kumimoji="1" sz="1000" kern="120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4pPr>
            <a:lvl5pPr marL="1717675" marR="0" indent="-192088" algn="l" defTabSz="8636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Tx/>
              <a:buFontTx/>
              <a:buChar char="▪"/>
              <a:tabLst/>
              <a:defRPr kumimoji="1" sz="1000" kern="120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0CC99">
                  <a:lumMod val="50000"/>
                </a:srgbClr>
              </a:buClr>
              <a:buFont typeface="Wingdings" pitchFamily="2" charset="2"/>
              <a:buNone/>
            </a:pPr>
            <a:r>
              <a:rPr lang="ja-JP" altLang="en-US" dirty="0">
                <a:solidFill>
                  <a:srgbClr val="000000"/>
                </a:solidFill>
              </a:rPr>
              <a:t>（３）登録件数のうち、顧客と支払先の件数まとめ</a:t>
            </a:r>
            <a:br>
              <a:rPr lang="en-US" altLang="ja-JP" dirty="0">
                <a:solidFill>
                  <a:srgbClr val="000000"/>
                </a:solidFill>
              </a:rPr>
            </a:br>
            <a:r>
              <a:rPr lang="ja-JP" altLang="en-US" dirty="0">
                <a:solidFill>
                  <a:srgbClr val="000000"/>
                </a:solidFill>
              </a:rPr>
              <a:t>　　　　 </a:t>
            </a:r>
            <a:endParaRPr lang="en-US" altLang="ja-JP" dirty="0">
              <a:solidFill>
                <a:srgbClr val="000000"/>
              </a:solidFill>
            </a:endParaRPr>
          </a:p>
          <a:p>
            <a:pPr marL="0" indent="0">
              <a:buClr>
                <a:srgbClr val="00CC99">
                  <a:lumMod val="50000"/>
                </a:srgbClr>
              </a:buClr>
              <a:buFont typeface="Wingdings" pitchFamily="2" charset="2"/>
              <a:buNone/>
            </a:pPr>
            <a:r>
              <a:rPr lang="ja-JP" altLang="en-US" dirty="0">
                <a:solidFill>
                  <a:srgbClr val="000000"/>
                </a:solidFill>
              </a:rPr>
              <a:t>　　　　 顧客　　　</a:t>
            </a:r>
            <a:r>
              <a:rPr lang="en-US" altLang="ja-JP" dirty="0">
                <a:solidFill>
                  <a:srgbClr val="000000"/>
                </a:solidFill>
              </a:rPr>
              <a:t>4,398,292</a:t>
            </a:r>
            <a:r>
              <a:rPr lang="ja-JP" altLang="en-US" dirty="0">
                <a:solidFill>
                  <a:srgbClr val="000000"/>
                </a:solidFill>
              </a:rPr>
              <a:t>（</a:t>
            </a:r>
            <a:r>
              <a:rPr lang="en-US" altLang="ja-JP" dirty="0">
                <a:solidFill>
                  <a:srgbClr val="000000"/>
                </a:solidFill>
              </a:rPr>
              <a:t>95.7</a:t>
            </a:r>
            <a:r>
              <a:rPr lang="ja-JP" altLang="en-US" dirty="0">
                <a:solidFill>
                  <a:srgbClr val="000000"/>
                </a:solidFill>
              </a:rPr>
              <a:t>％）</a:t>
            </a:r>
            <a:endParaRPr lang="en-US" altLang="ja-JP" dirty="0">
              <a:solidFill>
                <a:srgbClr val="000000"/>
              </a:solidFill>
            </a:endParaRPr>
          </a:p>
          <a:p>
            <a:pPr marL="0" indent="0">
              <a:buClr>
                <a:srgbClr val="00CC99">
                  <a:lumMod val="50000"/>
                </a:srgbClr>
              </a:buClr>
              <a:buFont typeface="Wingdings" pitchFamily="2" charset="2"/>
              <a:buNone/>
            </a:pPr>
            <a:r>
              <a:rPr lang="en-US" altLang="ja-JP" dirty="0">
                <a:solidFill>
                  <a:srgbClr val="000000"/>
                </a:solidFill>
              </a:rPr>
              <a:t>         </a:t>
            </a:r>
            <a:r>
              <a:rPr lang="ja-JP" altLang="en-US" dirty="0">
                <a:solidFill>
                  <a:srgbClr val="000000"/>
                </a:solidFill>
              </a:rPr>
              <a:t>支払先　   </a:t>
            </a:r>
            <a:r>
              <a:rPr lang="en-US" altLang="ja-JP" dirty="0">
                <a:solidFill>
                  <a:srgbClr val="000000"/>
                </a:solidFill>
              </a:rPr>
              <a:t>199,982</a:t>
            </a:r>
            <a:r>
              <a:rPr lang="ja-JP" altLang="en-US" dirty="0">
                <a:solidFill>
                  <a:srgbClr val="000000"/>
                </a:solidFill>
              </a:rPr>
              <a:t>（　</a:t>
            </a:r>
            <a:r>
              <a:rPr lang="en-US" altLang="ja-JP" dirty="0">
                <a:solidFill>
                  <a:srgbClr val="000000"/>
                </a:solidFill>
              </a:rPr>
              <a:t>4.3</a:t>
            </a:r>
            <a:r>
              <a:rPr lang="ja-JP" altLang="en-US" dirty="0">
                <a:solidFill>
                  <a:srgbClr val="000000"/>
                </a:solidFill>
              </a:rPr>
              <a:t>％）</a:t>
            </a: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8049344" y="404664"/>
            <a:ext cx="1512168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参考資料</a:t>
            </a:r>
          </a:p>
        </p:txBody>
      </p:sp>
    </p:spTree>
    <p:extLst>
      <p:ext uri="{BB962C8B-B14F-4D97-AF65-F5344CB8AC3E}">
        <p14:creationId xmlns:p14="http://schemas.microsoft.com/office/powerpoint/2010/main" val="1954367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ja-JP" altLang="en-US" dirty="0"/>
              <a:t>ヤマトグループにおける顧客管理と課題</a:t>
            </a:r>
          </a:p>
        </p:txBody>
      </p:sp>
      <p:sp>
        <p:nvSpPr>
          <p:cNvPr id="33" name="正方形/長方形 32"/>
          <p:cNvSpPr/>
          <p:nvPr/>
        </p:nvSpPr>
        <p:spPr>
          <a:xfrm>
            <a:off x="128464" y="2060848"/>
            <a:ext cx="1008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Shunsaku</a:t>
            </a:r>
            <a:endParaRPr kumimoji="1" lang="en-US" altLang="ja-JP" sz="105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lang="en-US" altLang="ja-JP" sz="105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(</a:t>
            </a:r>
            <a:r>
              <a:rPr lang="ja-JP" altLang="en-US" sz="105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検索エンジン</a:t>
            </a:r>
            <a:r>
              <a:rPr lang="en-US" altLang="ja-JP" sz="105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)</a:t>
            </a:r>
            <a:endParaRPr kumimoji="1" lang="en-US" altLang="ja-JP" sz="105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34" name="メモ 33"/>
          <p:cNvSpPr/>
          <p:nvPr/>
        </p:nvSpPr>
        <p:spPr>
          <a:xfrm>
            <a:off x="218464" y="1268832"/>
            <a:ext cx="828000" cy="648000"/>
          </a:xfrm>
          <a:prstGeom prst="foldedCorner">
            <a:avLst>
              <a:gd name="adj" fmla="val 26827"/>
            </a:avLst>
          </a:prstGeom>
          <a:solidFill>
            <a:srgbClr val="92D050"/>
          </a:solidFill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05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endParaRPr lang="en-US" altLang="ja-JP" sz="105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05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企業情報</a:t>
            </a:r>
            <a:r>
              <a:rPr lang="en-US" altLang="ja-JP" sz="105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</a:t>
            </a:r>
          </a:p>
          <a:p>
            <a:pPr algn="ctr"/>
            <a:r>
              <a:rPr lang="ja-JP" altLang="en-US" sz="105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企業事業情報</a:t>
            </a:r>
            <a:endParaRPr lang="en-US" altLang="ja-JP" sz="105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en-US" altLang="ja-JP" sz="105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XML</a:t>
            </a:r>
            <a:endParaRPr lang="ja-JP" altLang="en-US" sz="105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42" name="直線矢印コネクタ 41"/>
          <p:cNvCxnSpPr>
            <a:stCxn id="34" idx="2"/>
            <a:endCxn id="33" idx="0"/>
          </p:cNvCxnSpPr>
          <p:nvPr/>
        </p:nvCxnSpPr>
        <p:spPr>
          <a:xfrm>
            <a:off x="632464" y="1916832"/>
            <a:ext cx="0" cy="14401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正方形/長方形 79"/>
          <p:cNvSpPr/>
          <p:nvPr/>
        </p:nvSpPr>
        <p:spPr>
          <a:xfrm>
            <a:off x="9251811" y="1340768"/>
            <a:ext cx="517704" cy="50109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05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SMART</a:t>
            </a:r>
          </a:p>
          <a:p>
            <a:pPr algn="ctr"/>
            <a:r>
              <a:rPr lang="en-US" altLang="ja-JP" sz="105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(</a:t>
            </a:r>
            <a:r>
              <a:rPr lang="ja-JP" altLang="en-US" sz="105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顧客情報検索システム</a:t>
            </a:r>
            <a:r>
              <a:rPr lang="en-US" altLang="ja-JP" sz="105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)</a:t>
            </a:r>
            <a:endParaRPr kumimoji="1" lang="en-US" altLang="ja-JP" sz="105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99" name="正方形/長方形 98"/>
          <p:cNvSpPr/>
          <p:nvPr/>
        </p:nvSpPr>
        <p:spPr>
          <a:xfrm>
            <a:off x="2316113" y="1133211"/>
            <a:ext cx="6719674" cy="281600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t"/>
          <a:lstStyle/>
          <a:p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統合法人</a:t>
            </a:r>
            <a:r>
              <a:rPr kumimoji="1"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DB</a:t>
            </a:r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システム</a:t>
            </a:r>
          </a:p>
        </p:txBody>
      </p:sp>
      <p:sp>
        <p:nvSpPr>
          <p:cNvPr id="16" name="円柱 15"/>
          <p:cNvSpPr/>
          <p:nvPr/>
        </p:nvSpPr>
        <p:spPr>
          <a:xfrm>
            <a:off x="3860602" y="1399287"/>
            <a:ext cx="792000" cy="540000"/>
          </a:xfrm>
          <a:prstGeom prst="can">
            <a:avLst/>
          </a:prstGeom>
          <a:solidFill>
            <a:srgbClr val="92D050"/>
          </a:solidFill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05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企業情報</a:t>
            </a:r>
            <a:endParaRPr lang="en-US" altLang="ja-JP" sz="105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en-US" altLang="ja-JP" sz="105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endParaRPr lang="ja-JP" altLang="en-US" sz="105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736917" y="2504975"/>
            <a:ext cx="1015269" cy="688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★</a:t>
            </a: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TSR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企業</a:t>
            </a: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CD</a:t>
            </a:r>
          </a:p>
          <a:p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●統一コードフラグ</a:t>
            </a:r>
            <a:endParaRPr lang="en-US" altLang="ja-JP" sz="1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●漢字商号</a:t>
            </a:r>
            <a:endParaRPr lang="en-US" altLang="ja-JP" sz="1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●住所コード</a:t>
            </a:r>
            <a:endParaRPr lang="en-US" altLang="ja-JP" sz="1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円柱 16"/>
          <p:cNvSpPr/>
          <p:nvPr/>
        </p:nvSpPr>
        <p:spPr>
          <a:xfrm>
            <a:off x="5198713" y="1399287"/>
            <a:ext cx="792000" cy="540000"/>
          </a:xfrm>
          <a:prstGeom prst="can">
            <a:avLst/>
          </a:prstGeom>
          <a:solidFill>
            <a:srgbClr val="92D050"/>
          </a:solidFill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05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企業事業所</a:t>
            </a:r>
            <a:endParaRPr lang="en-US" altLang="ja-JP" sz="105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05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</a:t>
            </a:r>
            <a:r>
              <a:rPr lang="en-US" altLang="ja-JP" sz="105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endParaRPr lang="ja-JP" altLang="en-US" sz="105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045328" y="2504975"/>
            <a:ext cx="1125877" cy="8421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★</a:t>
            </a: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TSR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事業所</a:t>
            </a: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CD</a:t>
            </a:r>
          </a:p>
          <a:p>
            <a:r>
              <a: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★企業事業所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コード</a:t>
            </a:r>
            <a:endParaRPr lang="en-US" altLang="ja-JP" sz="1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●統一コードフラグ</a:t>
            </a:r>
            <a:endParaRPr lang="en-US" altLang="ja-JP" sz="1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●企業事業所名称</a:t>
            </a:r>
            <a:endParaRPr kumimoji="1" lang="en-US" altLang="ja-JP" sz="1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●住所コード</a:t>
            </a:r>
          </a:p>
        </p:txBody>
      </p:sp>
      <p:sp>
        <p:nvSpPr>
          <p:cNvPr id="14" name="円柱 13"/>
          <p:cNvSpPr/>
          <p:nvPr/>
        </p:nvSpPr>
        <p:spPr>
          <a:xfrm>
            <a:off x="2522491" y="1399287"/>
            <a:ext cx="792000" cy="540000"/>
          </a:xfrm>
          <a:prstGeom prst="can">
            <a:avLst/>
          </a:prstGeom>
          <a:solidFill>
            <a:srgbClr val="92D050"/>
          </a:solidFill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05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取引先</a:t>
            </a:r>
            <a:endParaRPr lang="en-US" altLang="ja-JP" sz="105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05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マスタ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369179" y="2504975"/>
            <a:ext cx="1002445" cy="9960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★会社コード</a:t>
            </a:r>
            <a:endParaRPr lang="en-US" altLang="ja-JP" sz="1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★</a:t>
            </a:r>
            <a:r>
              <a: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取引先管理用</a:t>
            </a:r>
            <a:endParaRPr kumimoji="1" lang="en-US" altLang="ja-JP" sz="1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ユニークコード</a:t>
            </a:r>
            <a:endParaRPr lang="en-US" altLang="ja-JP" sz="1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●</a:t>
            </a:r>
            <a:r>
              <a: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統一コード</a:t>
            </a:r>
            <a:endParaRPr kumimoji="1" lang="en-US" altLang="ja-JP" sz="1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●取引先名</a:t>
            </a:r>
            <a:endParaRPr lang="en-US" altLang="ja-JP" sz="1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●取引先住所</a:t>
            </a:r>
          </a:p>
        </p:txBody>
      </p:sp>
      <p:sp>
        <p:nvSpPr>
          <p:cNvPr id="63" name="円柱 62"/>
          <p:cNvSpPr/>
          <p:nvPr/>
        </p:nvSpPr>
        <p:spPr>
          <a:xfrm>
            <a:off x="6536824" y="1399287"/>
            <a:ext cx="792000" cy="540000"/>
          </a:xfrm>
          <a:prstGeom prst="can">
            <a:avLst/>
          </a:prstGeom>
          <a:solidFill>
            <a:srgbClr val="92D050"/>
          </a:solidFill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05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ヤマト独自</a:t>
            </a:r>
            <a:endParaRPr lang="en-US" altLang="ja-JP" sz="105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05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企業情報</a:t>
            </a:r>
            <a:endParaRPr lang="en-US" altLang="ja-JP" sz="105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05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テーブル</a:t>
            </a: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6478954" y="2504975"/>
            <a:ext cx="1015269" cy="688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★統一コード</a:t>
            </a:r>
            <a:endParaRPr lang="en-US" altLang="ja-JP" sz="1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●統一コードフラグ</a:t>
            </a:r>
            <a:endParaRPr lang="en-US" altLang="ja-JP" sz="1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●漢字商号</a:t>
            </a:r>
            <a:endParaRPr lang="en-US" altLang="ja-JP" sz="1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●住所コード</a:t>
            </a:r>
            <a:endParaRPr lang="en-US" altLang="ja-JP" sz="1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4" name="円柱 63"/>
          <p:cNvSpPr/>
          <p:nvPr/>
        </p:nvSpPr>
        <p:spPr>
          <a:xfrm>
            <a:off x="7874936" y="1399287"/>
            <a:ext cx="792000" cy="540000"/>
          </a:xfrm>
          <a:prstGeom prst="can">
            <a:avLst/>
          </a:prstGeom>
          <a:solidFill>
            <a:srgbClr val="92D050"/>
          </a:solidFill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05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ヤマト独自</a:t>
            </a:r>
            <a:endParaRPr lang="en-US" altLang="ja-JP" sz="105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05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企業事業所</a:t>
            </a:r>
            <a:endParaRPr lang="en-US" altLang="ja-JP" sz="105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05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</a:t>
            </a:r>
            <a:r>
              <a:rPr lang="en-US" altLang="ja-JP" sz="105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endParaRPr lang="ja-JP" altLang="en-US" sz="105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7781632" y="2504975"/>
            <a:ext cx="1125877" cy="688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★統一コード</a:t>
            </a:r>
            <a:endParaRPr lang="en-US" altLang="ja-JP" sz="1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★企業事業所コード</a:t>
            </a:r>
            <a:endParaRPr lang="en-US" altLang="ja-JP" sz="1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●企業事業所名称</a:t>
            </a:r>
            <a:endParaRPr lang="en-US" altLang="ja-JP" sz="1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●住所コード</a:t>
            </a:r>
          </a:p>
        </p:txBody>
      </p:sp>
      <p:sp>
        <p:nvSpPr>
          <p:cNvPr id="101" name="正方形/長方形 100"/>
          <p:cNvSpPr/>
          <p:nvPr/>
        </p:nvSpPr>
        <p:spPr>
          <a:xfrm>
            <a:off x="128464" y="4265216"/>
            <a:ext cx="8907323" cy="177836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t"/>
          <a:lstStyle/>
          <a:p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グループ内 各社の顧客マスタ</a:t>
            </a:r>
          </a:p>
        </p:txBody>
      </p:sp>
      <p:grpSp>
        <p:nvGrpSpPr>
          <p:cNvPr id="30" name="グループ化 29"/>
          <p:cNvGrpSpPr/>
          <p:nvPr/>
        </p:nvGrpSpPr>
        <p:grpSpPr>
          <a:xfrm>
            <a:off x="2561538" y="4523826"/>
            <a:ext cx="1260000" cy="1452451"/>
            <a:chOff x="1994821" y="5021668"/>
            <a:chExt cx="1260000" cy="1452451"/>
          </a:xfrm>
        </p:grpSpPr>
        <p:sp>
          <p:nvSpPr>
            <p:cNvPr id="57" name="正方形/長方形 56"/>
            <p:cNvSpPr/>
            <p:nvPr/>
          </p:nvSpPr>
          <p:spPr>
            <a:xfrm>
              <a:off x="1994821" y="5021668"/>
              <a:ext cx="1260000" cy="14524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6000" rIns="36000" rtlCol="0" anchor="t"/>
            <a:lstStyle/>
            <a:p>
              <a:r>
                <a:rPr lang="ja-JP" altLang="en-US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Arial" panose="020B0604020202020204" pitchFamily="34" charset="0"/>
                </a:rPr>
                <a:t>顧客登録 システム</a:t>
              </a:r>
              <a:endPara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58" name="円柱 57"/>
            <p:cNvSpPr/>
            <p:nvPr/>
          </p:nvSpPr>
          <p:spPr>
            <a:xfrm>
              <a:off x="2228821" y="5290657"/>
              <a:ext cx="792000" cy="540000"/>
            </a:xfrm>
            <a:prstGeom prst="can">
              <a:avLst/>
            </a:prstGeom>
            <a:solidFill>
              <a:srgbClr val="92D050"/>
            </a:solidFill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05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YGX</a:t>
              </a:r>
            </a:p>
            <a:p>
              <a:pPr algn="ctr"/>
              <a:r>
                <a:rPr lang="ja-JP" altLang="en-US" sz="105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顧客マスタ</a:t>
              </a:r>
            </a:p>
          </p:txBody>
        </p:sp>
        <p:sp>
          <p:nvSpPr>
            <p:cNvPr id="59" name="テキスト ボックス 58"/>
            <p:cNvSpPr txBox="1"/>
            <p:nvPr/>
          </p:nvSpPr>
          <p:spPr>
            <a:xfrm>
              <a:off x="2068420" y="5847599"/>
              <a:ext cx="1126800" cy="2265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ja-JP" altLang="en-US" sz="10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★顧客コード？</a:t>
              </a:r>
              <a:endPara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31" name="グループ化 30"/>
          <p:cNvGrpSpPr/>
          <p:nvPr/>
        </p:nvGrpSpPr>
        <p:grpSpPr>
          <a:xfrm>
            <a:off x="3857682" y="4523826"/>
            <a:ext cx="1260000" cy="1452451"/>
            <a:chOff x="3573146" y="5021668"/>
            <a:chExt cx="1260000" cy="1452451"/>
          </a:xfrm>
        </p:grpSpPr>
        <p:sp>
          <p:nvSpPr>
            <p:cNvPr id="61" name="正方形/長方形 60"/>
            <p:cNvSpPr/>
            <p:nvPr/>
          </p:nvSpPr>
          <p:spPr>
            <a:xfrm>
              <a:off x="3573146" y="5021668"/>
              <a:ext cx="1260000" cy="14524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6000" rIns="36000" rtlCol="0" anchor="t"/>
            <a:lstStyle/>
            <a:p>
              <a:r>
                <a:rPr lang="ja-JP" altLang="en-US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Arial" panose="020B0604020202020204" pitchFamily="34" charset="0"/>
                </a:rPr>
                <a:t>顧客登録 システム</a:t>
              </a:r>
              <a:endPara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62" name="円柱 61"/>
            <p:cNvSpPr/>
            <p:nvPr/>
          </p:nvSpPr>
          <p:spPr>
            <a:xfrm>
              <a:off x="3807146" y="5290657"/>
              <a:ext cx="792000" cy="540000"/>
            </a:xfrm>
            <a:prstGeom prst="can">
              <a:avLst/>
            </a:prstGeom>
            <a:solidFill>
              <a:srgbClr val="92D050"/>
            </a:solidFill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05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YTA</a:t>
              </a:r>
            </a:p>
            <a:p>
              <a:pPr algn="ctr"/>
              <a:r>
                <a:rPr lang="ja-JP" altLang="en-US" sz="105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顧客マスタ</a:t>
              </a:r>
            </a:p>
          </p:txBody>
        </p:sp>
        <p:sp>
          <p:nvSpPr>
            <p:cNvPr id="66" name="テキスト ボックス 65"/>
            <p:cNvSpPr txBox="1"/>
            <p:nvPr/>
          </p:nvSpPr>
          <p:spPr>
            <a:xfrm>
              <a:off x="3646745" y="5847599"/>
              <a:ext cx="1126800" cy="2265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ja-JP" altLang="en-US" sz="10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★顧客コード？</a:t>
              </a:r>
              <a:endPara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32" name="グループ化 31"/>
          <p:cNvGrpSpPr/>
          <p:nvPr/>
        </p:nvGrpSpPr>
        <p:grpSpPr>
          <a:xfrm>
            <a:off x="5153826" y="4523826"/>
            <a:ext cx="1260000" cy="1452451"/>
            <a:chOff x="5151471" y="5021668"/>
            <a:chExt cx="1260000" cy="1452451"/>
          </a:xfrm>
        </p:grpSpPr>
        <p:sp>
          <p:nvSpPr>
            <p:cNvPr id="73" name="正方形/長方形 72"/>
            <p:cNvSpPr/>
            <p:nvPr/>
          </p:nvSpPr>
          <p:spPr>
            <a:xfrm>
              <a:off x="5151471" y="5021668"/>
              <a:ext cx="1260000" cy="14524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6000" rIns="36000" rtlCol="0" anchor="t"/>
            <a:lstStyle/>
            <a:p>
              <a:r>
                <a:rPr kumimoji="1" lang="ja-JP" altLang="en-US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Arial" panose="020B0604020202020204" pitchFamily="34" charset="0"/>
                </a:rPr>
                <a:t>顧客即時 システム</a:t>
              </a:r>
            </a:p>
          </p:txBody>
        </p:sp>
        <p:sp>
          <p:nvSpPr>
            <p:cNvPr id="74" name="円柱 73"/>
            <p:cNvSpPr/>
            <p:nvPr/>
          </p:nvSpPr>
          <p:spPr>
            <a:xfrm>
              <a:off x="5385471" y="5290657"/>
              <a:ext cx="792000" cy="540000"/>
            </a:xfrm>
            <a:prstGeom prst="can">
              <a:avLst/>
            </a:prstGeom>
            <a:solidFill>
              <a:srgbClr val="92D050"/>
            </a:solidFill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05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YHC</a:t>
              </a:r>
            </a:p>
            <a:p>
              <a:pPr algn="ctr"/>
              <a:r>
                <a:rPr lang="ja-JP" altLang="en-US" sz="105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顧客マスタ</a:t>
              </a:r>
            </a:p>
          </p:txBody>
        </p:sp>
        <p:sp>
          <p:nvSpPr>
            <p:cNvPr id="75" name="テキスト ボックス 74"/>
            <p:cNvSpPr txBox="1"/>
            <p:nvPr/>
          </p:nvSpPr>
          <p:spPr>
            <a:xfrm>
              <a:off x="5225070" y="5847599"/>
              <a:ext cx="1126800" cy="2265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ja-JP" altLang="en-US" sz="10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★顧客コード？</a:t>
              </a:r>
              <a:endPara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35" name="グループ化 34"/>
          <p:cNvGrpSpPr/>
          <p:nvPr/>
        </p:nvGrpSpPr>
        <p:grpSpPr>
          <a:xfrm>
            <a:off x="6449970" y="4523826"/>
            <a:ext cx="1260000" cy="1452451"/>
            <a:chOff x="6729796" y="5013176"/>
            <a:chExt cx="1260000" cy="1452451"/>
          </a:xfrm>
        </p:grpSpPr>
        <p:sp>
          <p:nvSpPr>
            <p:cNvPr id="77" name="正方形/長方形 76"/>
            <p:cNvSpPr/>
            <p:nvPr/>
          </p:nvSpPr>
          <p:spPr>
            <a:xfrm>
              <a:off x="6729796" y="5013176"/>
              <a:ext cx="1260000" cy="14524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6000" rIns="36000" rtlCol="0" anchor="t"/>
            <a:lstStyle/>
            <a:p>
              <a:r>
                <a:rPr kumimoji="1" lang="en-US" altLang="ja-JP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Arial" panose="020B0604020202020204" pitchFamily="34" charset="0"/>
                </a:rPr>
                <a:t>WAP</a:t>
              </a:r>
              <a:endPara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82" name="円柱 81"/>
            <p:cNvSpPr/>
            <p:nvPr/>
          </p:nvSpPr>
          <p:spPr>
            <a:xfrm>
              <a:off x="6963796" y="5282165"/>
              <a:ext cx="792000" cy="540000"/>
            </a:xfrm>
            <a:prstGeom prst="can">
              <a:avLst/>
            </a:prstGeom>
            <a:solidFill>
              <a:srgbClr val="92D050"/>
            </a:solidFill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05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YAW</a:t>
              </a:r>
            </a:p>
            <a:p>
              <a:pPr algn="ctr"/>
              <a:r>
                <a:rPr lang="ja-JP" altLang="en-US" sz="105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顧客マスタ</a:t>
              </a:r>
            </a:p>
          </p:txBody>
        </p:sp>
        <p:sp>
          <p:nvSpPr>
            <p:cNvPr id="83" name="テキスト ボックス 82"/>
            <p:cNvSpPr txBox="1"/>
            <p:nvPr/>
          </p:nvSpPr>
          <p:spPr>
            <a:xfrm>
              <a:off x="6803395" y="5847599"/>
              <a:ext cx="1126800" cy="2265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ja-JP" altLang="en-US" sz="10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★顧客コード？</a:t>
              </a:r>
              <a:endPara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36" name="グループ化 35"/>
          <p:cNvGrpSpPr/>
          <p:nvPr/>
        </p:nvGrpSpPr>
        <p:grpSpPr>
          <a:xfrm>
            <a:off x="7746114" y="4523826"/>
            <a:ext cx="1260000" cy="1452451"/>
            <a:chOff x="8308122" y="5013176"/>
            <a:chExt cx="1260000" cy="1452451"/>
          </a:xfrm>
        </p:grpSpPr>
        <p:sp>
          <p:nvSpPr>
            <p:cNvPr id="86" name="正方形/長方形 85"/>
            <p:cNvSpPr/>
            <p:nvPr/>
          </p:nvSpPr>
          <p:spPr>
            <a:xfrm>
              <a:off x="8308122" y="5013176"/>
              <a:ext cx="1260000" cy="14524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6000" rIns="36000" rtlCol="0" anchor="t"/>
            <a:lstStyle/>
            <a:p>
              <a:r>
                <a:rPr kumimoji="1" lang="en-US" altLang="ja-JP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Arial" panose="020B0604020202020204" pitchFamily="34" charset="0"/>
                </a:rPr>
                <a:t>BIZ</a:t>
              </a:r>
              <a:r>
                <a:rPr kumimoji="1" lang="ja-JP" altLang="en-US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Arial" panose="020B0604020202020204" pitchFamily="34" charset="0"/>
                </a:rPr>
                <a:t>ロジ計上システム</a:t>
              </a:r>
            </a:p>
          </p:txBody>
        </p:sp>
        <p:sp>
          <p:nvSpPr>
            <p:cNvPr id="88" name="円柱 87"/>
            <p:cNvSpPr/>
            <p:nvPr/>
          </p:nvSpPr>
          <p:spPr>
            <a:xfrm>
              <a:off x="8542122" y="5282165"/>
              <a:ext cx="792000" cy="540000"/>
            </a:xfrm>
            <a:prstGeom prst="can">
              <a:avLst/>
            </a:prstGeom>
            <a:solidFill>
              <a:srgbClr val="92D050"/>
            </a:solidFill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05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BIZ</a:t>
              </a:r>
              <a:r>
                <a:rPr lang="ja-JP" altLang="en-US" sz="105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ロジ事業</a:t>
              </a:r>
              <a:endParaRPr lang="en-US" altLang="ja-JP" sz="105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pPr algn="ctr"/>
              <a:r>
                <a:rPr lang="ja-JP" altLang="en-US" sz="105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顧客マスタ</a:t>
              </a:r>
            </a:p>
          </p:txBody>
        </p:sp>
        <p:sp>
          <p:nvSpPr>
            <p:cNvPr id="89" name="テキスト ボックス 88"/>
            <p:cNvSpPr txBox="1"/>
            <p:nvPr/>
          </p:nvSpPr>
          <p:spPr>
            <a:xfrm>
              <a:off x="8381721" y="5847599"/>
              <a:ext cx="1126800" cy="2265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ja-JP" altLang="en-US" sz="10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★顧客コード？</a:t>
              </a:r>
              <a:endPara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cxnSp>
        <p:nvCxnSpPr>
          <p:cNvPr id="102" name="カギ線コネクタ 101"/>
          <p:cNvCxnSpPr>
            <a:stCxn id="63" idx="1"/>
            <a:endCxn id="34" idx="0"/>
          </p:cNvCxnSpPr>
          <p:nvPr/>
        </p:nvCxnSpPr>
        <p:spPr>
          <a:xfrm rot="16200000" flipV="1">
            <a:off x="3717417" y="-1816120"/>
            <a:ext cx="130455" cy="6300360"/>
          </a:xfrm>
          <a:prstGeom prst="bentConnector3">
            <a:avLst>
              <a:gd name="adj1" fmla="val 27523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カギ線コネクタ 105"/>
          <p:cNvCxnSpPr>
            <a:stCxn id="64" idx="1"/>
            <a:endCxn id="34" idx="0"/>
          </p:cNvCxnSpPr>
          <p:nvPr/>
        </p:nvCxnSpPr>
        <p:spPr>
          <a:xfrm rot="16200000" flipV="1">
            <a:off x="4386473" y="-2485176"/>
            <a:ext cx="130455" cy="7638472"/>
          </a:xfrm>
          <a:prstGeom prst="bentConnector3">
            <a:avLst>
              <a:gd name="adj1" fmla="val 27523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カギ線コネクタ 119"/>
          <p:cNvCxnSpPr>
            <a:stCxn id="99" idx="3"/>
            <a:endCxn id="80" idx="1"/>
          </p:cNvCxnSpPr>
          <p:nvPr/>
        </p:nvCxnSpPr>
        <p:spPr>
          <a:xfrm>
            <a:off x="9035787" y="2541214"/>
            <a:ext cx="216024" cy="130503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カギ線コネクタ 123"/>
          <p:cNvCxnSpPr>
            <a:stCxn id="101" idx="3"/>
            <a:endCxn id="80" idx="1"/>
          </p:cNvCxnSpPr>
          <p:nvPr/>
        </p:nvCxnSpPr>
        <p:spPr>
          <a:xfrm flipV="1">
            <a:off x="9035787" y="3846249"/>
            <a:ext cx="216024" cy="130815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グループ化 18"/>
          <p:cNvGrpSpPr/>
          <p:nvPr/>
        </p:nvGrpSpPr>
        <p:grpSpPr>
          <a:xfrm>
            <a:off x="179374" y="4523826"/>
            <a:ext cx="2340000" cy="1452451"/>
            <a:chOff x="250936" y="4623538"/>
            <a:chExt cx="2340000" cy="1452451"/>
          </a:xfrm>
        </p:grpSpPr>
        <p:sp>
          <p:nvSpPr>
            <p:cNvPr id="46" name="正方形/長方形 45"/>
            <p:cNvSpPr/>
            <p:nvPr/>
          </p:nvSpPr>
          <p:spPr>
            <a:xfrm>
              <a:off x="250936" y="4623538"/>
              <a:ext cx="2340000" cy="14524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6000" rIns="36000" rtlCol="0" anchor="t"/>
            <a:lstStyle/>
            <a:p>
              <a:r>
                <a:rPr lang="ja-JP" altLang="en-US" sz="11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Arial" panose="020B0604020202020204" pitchFamily="34" charset="0"/>
                </a:rPr>
                <a:t>顧客登録 システム</a:t>
              </a:r>
              <a:endPara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51" name="円柱 50"/>
            <p:cNvSpPr/>
            <p:nvPr/>
          </p:nvSpPr>
          <p:spPr>
            <a:xfrm>
              <a:off x="1570956" y="4898806"/>
              <a:ext cx="792000" cy="540000"/>
            </a:xfrm>
            <a:prstGeom prst="can">
              <a:avLst/>
            </a:prstGeom>
            <a:solidFill>
              <a:srgbClr val="92D050"/>
            </a:solidFill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05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YTC</a:t>
              </a:r>
            </a:p>
            <a:p>
              <a:pPr algn="ctr"/>
              <a:r>
                <a:rPr lang="ja-JP" altLang="en-US" sz="105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顧客台帳</a:t>
              </a:r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1436078" y="5449469"/>
              <a:ext cx="1125877" cy="534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ja-JP" altLang="en-US" sz="10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★原扱</a:t>
              </a:r>
              <a:r>
                <a:rPr lang="ja-JP" altLang="en-US" sz="1000" dirty="0" err="1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店店</a:t>
              </a:r>
              <a:r>
                <a:rPr lang="ja-JP" altLang="en-US" sz="10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所コード</a:t>
              </a:r>
              <a:endPara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ja-JP" altLang="en-US" sz="10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★顧客コード</a:t>
              </a:r>
              <a:endPara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ja-JP" altLang="en-US" sz="10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★</a:t>
              </a:r>
              <a:r>
                <a:rPr kumimoji="1" lang="ja-JP" altLang="en-US" sz="10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データ区分コード</a:t>
              </a:r>
            </a:p>
          </p:txBody>
        </p:sp>
        <p:sp>
          <p:nvSpPr>
            <p:cNvPr id="68" name="円柱 67"/>
            <p:cNvSpPr/>
            <p:nvPr/>
          </p:nvSpPr>
          <p:spPr>
            <a:xfrm>
              <a:off x="448354" y="4909406"/>
              <a:ext cx="792000" cy="540000"/>
            </a:xfrm>
            <a:prstGeom prst="can">
              <a:avLst/>
            </a:prstGeom>
            <a:solidFill>
              <a:srgbClr val="92D050"/>
            </a:solidFill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05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YTC</a:t>
              </a:r>
            </a:p>
            <a:p>
              <a:pPr algn="ctr"/>
              <a:r>
                <a:rPr lang="en-US" altLang="ja-JP" sz="105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TSRDB</a:t>
              </a:r>
              <a:endParaRPr lang="ja-JP" altLang="en-US" sz="105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69" name="テキスト ボックス 68"/>
            <p:cNvSpPr txBox="1"/>
            <p:nvPr/>
          </p:nvSpPr>
          <p:spPr>
            <a:xfrm>
              <a:off x="281416" y="5449469"/>
              <a:ext cx="1126800" cy="3804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ja-JP" altLang="en-US" sz="10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★顧客コード？</a:t>
              </a:r>
              <a:endPara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r>
                <a:rPr lang="ja-JP" altLang="en-US" sz="10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●統一コード？</a:t>
              </a:r>
              <a:endPara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pic>
        <p:nvPicPr>
          <p:cNvPr id="76" name="図 7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772" y="6159683"/>
            <a:ext cx="504056" cy="504056"/>
          </a:xfrm>
          <a:prstGeom prst="rect">
            <a:avLst/>
          </a:prstGeom>
        </p:spPr>
      </p:pic>
      <p:pic>
        <p:nvPicPr>
          <p:cNvPr id="78" name="図 7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510" y="6159683"/>
            <a:ext cx="504056" cy="504056"/>
          </a:xfrm>
          <a:prstGeom prst="rect">
            <a:avLst/>
          </a:prstGeom>
        </p:spPr>
      </p:pic>
      <p:pic>
        <p:nvPicPr>
          <p:cNvPr id="79" name="図 7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654" y="6159683"/>
            <a:ext cx="504056" cy="504056"/>
          </a:xfrm>
          <a:prstGeom prst="rect">
            <a:avLst/>
          </a:prstGeom>
        </p:spPr>
      </p:pic>
      <p:pic>
        <p:nvPicPr>
          <p:cNvPr id="81" name="図 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798" y="6159683"/>
            <a:ext cx="504056" cy="504056"/>
          </a:xfrm>
          <a:prstGeom prst="rect">
            <a:avLst/>
          </a:prstGeom>
        </p:spPr>
      </p:pic>
      <p:pic>
        <p:nvPicPr>
          <p:cNvPr id="84" name="図 8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942" y="6159683"/>
            <a:ext cx="504056" cy="504056"/>
          </a:xfrm>
          <a:prstGeom prst="rect">
            <a:avLst/>
          </a:prstGeom>
        </p:spPr>
      </p:pic>
      <p:pic>
        <p:nvPicPr>
          <p:cNvPr id="85" name="図 8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086" y="6159683"/>
            <a:ext cx="504056" cy="504056"/>
          </a:xfrm>
          <a:prstGeom prst="rect">
            <a:avLst/>
          </a:prstGeom>
        </p:spPr>
      </p:pic>
      <p:cxnSp>
        <p:nvCxnSpPr>
          <p:cNvPr id="21" name="直線矢印コネクタ 20"/>
          <p:cNvCxnSpPr>
            <a:stCxn id="78" idx="0"/>
            <a:endCxn id="59" idx="2"/>
          </p:cNvCxnSpPr>
          <p:nvPr/>
        </p:nvCxnSpPr>
        <p:spPr>
          <a:xfrm flipV="1">
            <a:off x="3191538" y="5576348"/>
            <a:ext cx="6999" cy="58333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/>
          <p:cNvCxnSpPr>
            <a:stCxn id="79" idx="0"/>
            <a:endCxn id="66" idx="2"/>
          </p:cNvCxnSpPr>
          <p:nvPr/>
        </p:nvCxnSpPr>
        <p:spPr>
          <a:xfrm flipV="1">
            <a:off x="4487682" y="5576348"/>
            <a:ext cx="6999" cy="58333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/>
          <p:cNvCxnSpPr>
            <a:stCxn id="81" idx="0"/>
            <a:endCxn id="75" idx="2"/>
          </p:cNvCxnSpPr>
          <p:nvPr/>
        </p:nvCxnSpPr>
        <p:spPr>
          <a:xfrm flipV="1">
            <a:off x="5783826" y="5576348"/>
            <a:ext cx="6999" cy="58333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>
            <a:stCxn id="84" idx="0"/>
            <a:endCxn id="83" idx="2"/>
          </p:cNvCxnSpPr>
          <p:nvPr/>
        </p:nvCxnSpPr>
        <p:spPr>
          <a:xfrm flipV="1">
            <a:off x="7079970" y="5584840"/>
            <a:ext cx="6999" cy="57484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/>
          <p:cNvCxnSpPr>
            <a:stCxn id="85" idx="0"/>
            <a:endCxn id="89" idx="2"/>
          </p:cNvCxnSpPr>
          <p:nvPr/>
        </p:nvCxnSpPr>
        <p:spPr>
          <a:xfrm flipV="1">
            <a:off x="8376114" y="5584840"/>
            <a:ext cx="6999" cy="57484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2432720" y="607074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顧客登録</a:t>
            </a:r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3722997" y="607074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顧客登録</a:t>
            </a:r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5013274" y="607074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顧客登録</a:t>
            </a:r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6303551" y="607074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顧客登録</a:t>
            </a:r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7593829" y="607074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顧客登録</a:t>
            </a:r>
          </a:p>
        </p:txBody>
      </p:sp>
      <p:cxnSp>
        <p:nvCxnSpPr>
          <p:cNvPr id="108" name="直線矢印コネクタ 107"/>
          <p:cNvCxnSpPr>
            <a:stCxn id="76" idx="0"/>
            <a:endCxn id="49" idx="2"/>
          </p:cNvCxnSpPr>
          <p:nvPr/>
        </p:nvCxnSpPr>
        <p:spPr>
          <a:xfrm flipH="1" flipV="1">
            <a:off x="1927455" y="5884125"/>
            <a:ext cx="3345" cy="27555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カギ線コネクタ 108"/>
          <p:cNvCxnSpPr>
            <a:stCxn id="76" idx="0"/>
            <a:endCxn id="69" idx="2"/>
          </p:cNvCxnSpPr>
          <p:nvPr/>
        </p:nvCxnSpPr>
        <p:spPr>
          <a:xfrm rot="16200000" flipV="1">
            <a:off x="1137304" y="5366187"/>
            <a:ext cx="429446" cy="1157546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テキスト ボックス 113"/>
          <p:cNvSpPr txBox="1"/>
          <p:nvPr/>
        </p:nvSpPr>
        <p:spPr>
          <a:xfrm>
            <a:off x="74565" y="6070741"/>
            <a:ext cx="178209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顧客登録＆</a:t>
            </a:r>
            <a:r>
              <a:rPr kumimoji="1" lang="en-US" altLang="ja-JP" sz="1200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TSRDB</a:t>
            </a:r>
            <a:r>
              <a:rPr kumimoji="1" lang="ja-JP" altLang="en-US" sz="1200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更新</a:t>
            </a:r>
            <a:endParaRPr kumimoji="1" lang="en-US" altLang="ja-JP" sz="1200" u="sng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顧客登録時に統一コードを</a:t>
            </a:r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発行し、</a:t>
            </a:r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TSR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r>
              <a:rPr lang="ja-JP" altLang="en-US" sz="105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にも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登録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5" name="円柱 114"/>
          <p:cNvSpPr/>
          <p:nvPr/>
        </p:nvSpPr>
        <p:spPr>
          <a:xfrm>
            <a:off x="1439696" y="3033016"/>
            <a:ext cx="792000" cy="540000"/>
          </a:xfrm>
          <a:prstGeom prst="can">
            <a:avLst/>
          </a:prstGeom>
          <a:solidFill>
            <a:srgbClr val="92D050"/>
          </a:solidFill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05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YHD</a:t>
            </a:r>
          </a:p>
          <a:p>
            <a:pPr algn="ctr"/>
            <a:r>
              <a:rPr lang="ja-JP" altLang="en-US" sz="105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顧客情報</a:t>
            </a:r>
            <a:endParaRPr lang="en-US" altLang="ja-JP" sz="105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05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プール用</a:t>
            </a:r>
            <a:r>
              <a:rPr lang="en-US" altLang="ja-JP" sz="105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r>
              <a:rPr lang="ja-JP" altLang="en-US" sz="105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？</a:t>
            </a:r>
          </a:p>
        </p:txBody>
      </p:sp>
      <p:cxnSp>
        <p:nvCxnSpPr>
          <p:cNvPr id="117" name="カギ線コネクタ 116"/>
          <p:cNvCxnSpPr>
            <a:stCxn id="51" idx="1"/>
            <a:endCxn id="115" idx="3"/>
          </p:cNvCxnSpPr>
          <p:nvPr/>
        </p:nvCxnSpPr>
        <p:spPr>
          <a:xfrm rot="16200000" flipV="1">
            <a:off x="1252506" y="4156206"/>
            <a:ext cx="1226078" cy="5969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カギ線コネクタ 117"/>
          <p:cNvCxnSpPr>
            <a:stCxn id="58" idx="1"/>
            <a:endCxn id="115" idx="3"/>
          </p:cNvCxnSpPr>
          <p:nvPr/>
        </p:nvCxnSpPr>
        <p:spPr>
          <a:xfrm rot="16200000" flipV="1">
            <a:off x="1903718" y="3504995"/>
            <a:ext cx="1219799" cy="135584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カギ線コネクタ 118"/>
          <p:cNvCxnSpPr>
            <a:stCxn id="74" idx="1"/>
            <a:endCxn id="115" idx="3"/>
          </p:cNvCxnSpPr>
          <p:nvPr/>
        </p:nvCxnSpPr>
        <p:spPr>
          <a:xfrm rot="16200000" flipV="1">
            <a:off x="3199862" y="2208851"/>
            <a:ext cx="1219799" cy="394813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カギ線コネクタ 120"/>
          <p:cNvCxnSpPr>
            <a:stCxn id="88" idx="1"/>
            <a:endCxn id="115" idx="3"/>
          </p:cNvCxnSpPr>
          <p:nvPr/>
        </p:nvCxnSpPr>
        <p:spPr>
          <a:xfrm rot="16200000" flipV="1">
            <a:off x="4496006" y="912707"/>
            <a:ext cx="1219799" cy="654041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カギ線コネクタ 121"/>
          <p:cNvCxnSpPr>
            <a:stCxn id="82" idx="1"/>
            <a:endCxn id="115" idx="3"/>
          </p:cNvCxnSpPr>
          <p:nvPr/>
        </p:nvCxnSpPr>
        <p:spPr>
          <a:xfrm rot="16200000" flipV="1">
            <a:off x="3847934" y="1560779"/>
            <a:ext cx="1219799" cy="5244274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カギ線コネクタ 122"/>
          <p:cNvCxnSpPr>
            <a:stCxn id="62" idx="1"/>
            <a:endCxn id="115" idx="3"/>
          </p:cNvCxnSpPr>
          <p:nvPr/>
        </p:nvCxnSpPr>
        <p:spPr>
          <a:xfrm rot="16200000" flipV="1">
            <a:off x="2551790" y="2856923"/>
            <a:ext cx="1219799" cy="2651986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図 1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296" y="1998462"/>
            <a:ext cx="504056" cy="504056"/>
          </a:xfrm>
          <a:prstGeom prst="rect">
            <a:avLst/>
          </a:prstGeom>
        </p:spPr>
      </p:pic>
      <p:sp>
        <p:nvSpPr>
          <p:cNvPr id="142" name="テキスト ボックス 141"/>
          <p:cNvSpPr txBox="1"/>
          <p:nvPr/>
        </p:nvSpPr>
        <p:spPr>
          <a:xfrm>
            <a:off x="1799736" y="3931350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夜間バッチにて抽出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3" name="テキスト ボックス 142"/>
          <p:cNvSpPr txBox="1"/>
          <p:nvPr/>
        </p:nvSpPr>
        <p:spPr>
          <a:xfrm>
            <a:off x="1201924" y="1595955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統合法人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</a:t>
            </a:r>
            <a:endParaRPr kumimoji="1" lang="en-US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週一で更新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144" name="カギ線コネクタ 143"/>
          <p:cNvCxnSpPr>
            <a:stCxn id="115" idx="1"/>
            <a:endCxn id="99" idx="1"/>
          </p:cNvCxnSpPr>
          <p:nvPr/>
        </p:nvCxnSpPr>
        <p:spPr>
          <a:xfrm rot="5400000" flipH="1" flipV="1">
            <a:off x="1830003" y="2546907"/>
            <a:ext cx="491802" cy="480417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線吹き出し 1 (枠付き) 147"/>
          <p:cNvSpPr/>
          <p:nvPr/>
        </p:nvSpPr>
        <p:spPr>
          <a:xfrm>
            <a:off x="8880170" y="5421790"/>
            <a:ext cx="732488" cy="1202192"/>
          </a:xfrm>
          <a:prstGeom prst="borderCallout1">
            <a:avLst>
              <a:gd name="adj1" fmla="val 5143"/>
              <a:gd name="adj2" fmla="val 26608"/>
              <a:gd name="adj3" fmla="val -17225"/>
              <a:gd name="adj4" fmla="val -29829"/>
            </a:avLst>
          </a:prstGeom>
          <a:solidFill>
            <a:srgbClr val="FAE5D0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ja-JP" altLang="en-US" sz="1000" dirty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使用会社</a:t>
            </a:r>
            <a:endParaRPr lang="en-US" altLang="ja-JP" sz="1000" dirty="0">
              <a:solidFill>
                <a:schemeClr val="accent5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000" dirty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sz="1000" dirty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YLC</a:t>
            </a:r>
          </a:p>
          <a:p>
            <a:r>
              <a:rPr lang="ja-JP" altLang="en-US" sz="1000" dirty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sz="1000" dirty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YGL</a:t>
            </a:r>
          </a:p>
          <a:p>
            <a:r>
              <a:rPr lang="ja-JP" altLang="en-US" sz="1000" dirty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sz="1000" dirty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YMM</a:t>
            </a:r>
          </a:p>
          <a:p>
            <a:r>
              <a:rPr lang="ja-JP" altLang="en-US" sz="1000" dirty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sz="1000" dirty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YPS</a:t>
            </a:r>
          </a:p>
          <a:p>
            <a:r>
              <a:rPr lang="ja-JP" altLang="en-US" sz="1000" dirty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・湖南</a:t>
            </a:r>
            <a:endParaRPr lang="en-US" altLang="ja-JP" sz="1000" dirty="0">
              <a:solidFill>
                <a:schemeClr val="accent5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160" name="カギ線コネクタ 159"/>
          <p:cNvCxnSpPr>
            <a:stCxn id="68" idx="1"/>
            <a:endCxn id="115" idx="3"/>
          </p:cNvCxnSpPr>
          <p:nvPr/>
        </p:nvCxnSpPr>
        <p:spPr>
          <a:xfrm rot="5400000" flipH="1" flipV="1">
            <a:off x="685905" y="3659903"/>
            <a:ext cx="1236678" cy="1062904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テキスト ボックス 188"/>
          <p:cNvSpPr txBox="1"/>
          <p:nvPr/>
        </p:nvSpPr>
        <p:spPr>
          <a:xfrm>
            <a:off x="2395524" y="1969071"/>
            <a:ext cx="108683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1000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ヤマト</a:t>
            </a:r>
            <a:r>
              <a:rPr kumimoji="1" lang="en-US" altLang="ja-JP" sz="1000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</a:t>
            </a:r>
            <a:r>
              <a:rPr kumimoji="1" lang="ja-JP" altLang="en-US" sz="1000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各社の顧客、</a:t>
            </a:r>
            <a:endParaRPr kumimoji="1" lang="en-US" altLang="ja-JP" sz="1000" u="sng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000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支払先の情報</a:t>
            </a:r>
            <a:endParaRPr kumimoji="1" lang="ja-JP" altLang="en-US" sz="1000" u="sng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90" name="テキスト ボックス 189"/>
          <p:cNvSpPr txBox="1"/>
          <p:nvPr/>
        </p:nvSpPr>
        <p:spPr>
          <a:xfrm>
            <a:off x="3757910" y="1969071"/>
            <a:ext cx="100027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000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TSR</a:t>
            </a:r>
            <a:r>
              <a:rPr kumimoji="1" lang="ja-JP" altLang="en-US" sz="1000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から提供される</a:t>
            </a:r>
            <a:endParaRPr kumimoji="1" lang="en-US" altLang="ja-JP" sz="1000" u="sng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1000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企業情報</a:t>
            </a:r>
          </a:p>
        </p:txBody>
      </p:sp>
      <p:sp>
        <p:nvSpPr>
          <p:cNvPr id="191" name="テキスト ボックス 190"/>
          <p:cNvSpPr txBox="1"/>
          <p:nvPr/>
        </p:nvSpPr>
        <p:spPr>
          <a:xfrm>
            <a:off x="5097016" y="1969071"/>
            <a:ext cx="100027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000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TSR</a:t>
            </a:r>
            <a:r>
              <a:rPr kumimoji="1" lang="ja-JP" altLang="en-US" sz="1000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から提供される</a:t>
            </a:r>
            <a:endParaRPr kumimoji="1" lang="en-US" altLang="ja-JP" sz="1000" u="sng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1000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企業事業所情報</a:t>
            </a:r>
          </a:p>
        </p:txBody>
      </p:sp>
      <p:cxnSp>
        <p:nvCxnSpPr>
          <p:cNvPr id="192" name="カギ線コネクタ 191"/>
          <p:cNvCxnSpPr>
            <a:stCxn id="17" idx="1"/>
            <a:endCxn id="34" idx="0"/>
          </p:cNvCxnSpPr>
          <p:nvPr/>
        </p:nvCxnSpPr>
        <p:spPr>
          <a:xfrm rot="16200000" flipV="1">
            <a:off x="3048362" y="-1147065"/>
            <a:ext cx="130455" cy="4962249"/>
          </a:xfrm>
          <a:prstGeom prst="bentConnector3">
            <a:avLst>
              <a:gd name="adj1" fmla="val 27523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カギ線コネクタ 194"/>
          <p:cNvCxnSpPr>
            <a:stCxn id="16" idx="1"/>
            <a:endCxn id="34" idx="0"/>
          </p:cNvCxnSpPr>
          <p:nvPr/>
        </p:nvCxnSpPr>
        <p:spPr>
          <a:xfrm rot="16200000" flipV="1">
            <a:off x="2379306" y="-478009"/>
            <a:ext cx="130455" cy="3624138"/>
          </a:xfrm>
          <a:prstGeom prst="bentConnector3">
            <a:avLst>
              <a:gd name="adj1" fmla="val 27523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テキスト ボックス 197"/>
          <p:cNvSpPr txBox="1"/>
          <p:nvPr/>
        </p:nvSpPr>
        <p:spPr>
          <a:xfrm>
            <a:off x="6413480" y="1969071"/>
            <a:ext cx="1053173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1000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企業情報</a:t>
            </a:r>
            <a:r>
              <a:rPr kumimoji="1" lang="en-US" altLang="ja-JP" sz="1000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r>
              <a:rPr kumimoji="1" lang="ja-JP" altLang="en-US" sz="1000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に存在</a:t>
            </a:r>
            <a:endParaRPr kumimoji="1" lang="en-US" altLang="ja-JP" sz="1000" u="sng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000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しない場合、</a:t>
            </a:r>
            <a:r>
              <a:rPr kumimoji="1" lang="ja-JP" altLang="en-US" sz="1000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独自に</a:t>
            </a:r>
            <a:endParaRPr kumimoji="1" lang="en-US" altLang="ja-JP" sz="1000" u="sng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1000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作成する企業情報</a:t>
            </a:r>
          </a:p>
        </p:txBody>
      </p:sp>
      <p:sp>
        <p:nvSpPr>
          <p:cNvPr id="199" name="テキスト ボックス 198"/>
          <p:cNvSpPr txBox="1"/>
          <p:nvPr/>
        </p:nvSpPr>
        <p:spPr>
          <a:xfrm>
            <a:off x="7662755" y="1969071"/>
            <a:ext cx="1360950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1000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企業事業所情報</a:t>
            </a:r>
            <a:r>
              <a:rPr kumimoji="1" lang="en-US" altLang="ja-JP" sz="1000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r>
              <a:rPr kumimoji="1" lang="ja-JP" altLang="en-US" sz="1000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</a:t>
            </a:r>
            <a:endParaRPr kumimoji="1" lang="en-US" altLang="ja-JP" sz="1000" u="sng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1000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存在</a:t>
            </a:r>
            <a:r>
              <a:rPr lang="ja-JP" altLang="en-US" sz="1000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しない場合、</a:t>
            </a:r>
            <a:r>
              <a:rPr kumimoji="1" lang="ja-JP" altLang="en-US" sz="1000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独自に</a:t>
            </a:r>
            <a:endParaRPr kumimoji="1" lang="en-US" altLang="ja-JP" sz="1000" u="sng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1000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作成する企業事業所情報</a:t>
            </a:r>
          </a:p>
        </p:txBody>
      </p:sp>
      <p:sp>
        <p:nvSpPr>
          <p:cNvPr id="201" name="線吹き出し 1 (枠付き) 200"/>
          <p:cNvSpPr/>
          <p:nvPr/>
        </p:nvSpPr>
        <p:spPr>
          <a:xfrm>
            <a:off x="3157727" y="3499321"/>
            <a:ext cx="2665173" cy="625971"/>
          </a:xfrm>
          <a:prstGeom prst="borderCallout1">
            <a:avLst>
              <a:gd name="adj1" fmla="val 7022"/>
              <a:gd name="adj2" fmla="val 16444"/>
              <a:gd name="adj3" fmla="val -133438"/>
              <a:gd name="adj4" fmla="val 4621"/>
            </a:avLst>
          </a:prstGeom>
          <a:solidFill>
            <a:srgbClr val="FAE5D0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ja-JP" altLang="en-US" sz="1000" dirty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・会社コードはヤマト</a:t>
            </a:r>
            <a:r>
              <a:rPr lang="en-US" altLang="ja-JP" sz="1000" dirty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</a:t>
            </a:r>
            <a:r>
              <a:rPr lang="ja-JP" altLang="en-US" sz="1000" dirty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企業を区別するためのコード</a:t>
            </a:r>
            <a:endParaRPr lang="en-US" altLang="ja-JP" sz="1000" dirty="0">
              <a:solidFill>
                <a:schemeClr val="accent5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000" dirty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・取引先管理用ユニークコードはヤマト</a:t>
            </a:r>
            <a:r>
              <a:rPr lang="en-US" altLang="ja-JP" sz="1000" dirty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</a:t>
            </a:r>
            <a:r>
              <a:rPr lang="ja-JP" altLang="en-US" sz="1000" dirty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企業内で</a:t>
            </a:r>
            <a:endParaRPr lang="en-US" altLang="ja-JP" sz="1000" dirty="0">
              <a:solidFill>
                <a:schemeClr val="accent5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000" dirty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顧客を区別するためのコード</a:t>
            </a:r>
            <a:r>
              <a:rPr lang="en-US" altLang="ja-JP" sz="1000" dirty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ja-JP" altLang="en-US" sz="1000" dirty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顧客コード</a:t>
            </a:r>
            <a:r>
              <a:rPr lang="en-US" altLang="ja-JP" sz="1000" dirty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</a:p>
        </p:txBody>
      </p:sp>
      <p:sp>
        <p:nvSpPr>
          <p:cNvPr id="205" name="正方形/長方形 204"/>
          <p:cNvSpPr/>
          <p:nvPr/>
        </p:nvSpPr>
        <p:spPr>
          <a:xfrm>
            <a:off x="5921694" y="3416662"/>
            <a:ext cx="2919738" cy="732418"/>
          </a:xfrm>
          <a:prstGeom prst="rect">
            <a:avLst/>
          </a:prstGeom>
          <a:solidFill>
            <a:srgbClr val="FAE5D0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ja-JP" altLang="en-US" sz="1000" dirty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企業情報</a:t>
            </a:r>
            <a:r>
              <a:rPr lang="en-US" altLang="ja-JP" sz="1000" dirty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r>
              <a:rPr lang="ja-JP" altLang="en-US" sz="1000" dirty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とヤマト独自企業情報、</a:t>
            </a:r>
            <a:endParaRPr lang="en-US" altLang="ja-JP" sz="1000" dirty="0">
              <a:solidFill>
                <a:schemeClr val="accent5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000" dirty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企業事業所情報</a:t>
            </a:r>
            <a:r>
              <a:rPr lang="en-US" altLang="ja-JP" sz="1000" dirty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r>
              <a:rPr lang="ja-JP" altLang="en-US" sz="1000" dirty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とヤマト独自企業事業所情報は</a:t>
            </a:r>
            <a:endParaRPr lang="en-US" altLang="ja-JP" sz="1000" dirty="0">
              <a:solidFill>
                <a:schemeClr val="accent5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000" dirty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基本的にレイアウトが同じ</a:t>
            </a:r>
            <a:endParaRPr lang="en-US" altLang="ja-JP" sz="1000" dirty="0">
              <a:solidFill>
                <a:schemeClr val="accent5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000" dirty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TSR</a:t>
            </a:r>
            <a:r>
              <a:rPr lang="ja-JP" altLang="en-US" sz="1000" dirty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に含まれるか否かで登録先を分けている</a:t>
            </a:r>
            <a:endParaRPr lang="en-US" altLang="ja-JP" sz="1000" dirty="0">
              <a:solidFill>
                <a:schemeClr val="accent5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207" name="直線コネクタ 206"/>
          <p:cNvCxnSpPr/>
          <p:nvPr/>
        </p:nvCxnSpPr>
        <p:spPr>
          <a:xfrm>
            <a:off x="4523216" y="3033016"/>
            <a:ext cx="1467497" cy="466305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/>
          <p:nvPr/>
        </p:nvCxnSpPr>
        <p:spPr>
          <a:xfrm>
            <a:off x="6021835" y="3237735"/>
            <a:ext cx="599488" cy="212022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コネクタ 209"/>
          <p:cNvCxnSpPr/>
          <p:nvPr/>
        </p:nvCxnSpPr>
        <p:spPr>
          <a:xfrm>
            <a:off x="7303751" y="3039709"/>
            <a:ext cx="162902" cy="412132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コネクタ 212"/>
          <p:cNvCxnSpPr/>
          <p:nvPr/>
        </p:nvCxnSpPr>
        <p:spPr>
          <a:xfrm flipH="1">
            <a:off x="8033685" y="3082448"/>
            <a:ext cx="574727" cy="394827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円柱 96"/>
          <p:cNvSpPr/>
          <p:nvPr/>
        </p:nvSpPr>
        <p:spPr>
          <a:xfrm>
            <a:off x="854353" y="2727729"/>
            <a:ext cx="792000" cy="540000"/>
          </a:xfrm>
          <a:prstGeom prst="can">
            <a:avLst/>
          </a:prstGeom>
          <a:solidFill>
            <a:srgbClr val="92D050"/>
          </a:solidFill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05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TSR</a:t>
            </a:r>
          </a:p>
          <a:p>
            <a:pPr algn="ctr"/>
            <a:r>
              <a:rPr lang="ja-JP" altLang="en-US" sz="105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企業データ</a:t>
            </a:r>
          </a:p>
        </p:txBody>
      </p:sp>
      <p:sp>
        <p:nvSpPr>
          <p:cNvPr id="98" name="角丸四角形 97"/>
          <p:cNvSpPr/>
          <p:nvPr/>
        </p:nvSpPr>
        <p:spPr>
          <a:xfrm>
            <a:off x="2319029" y="1115520"/>
            <a:ext cx="6716758" cy="3033560"/>
          </a:xfrm>
          <a:prstGeom prst="roundRect">
            <a:avLst>
              <a:gd name="adj" fmla="val 4732"/>
            </a:avLst>
          </a:prstGeom>
          <a:noFill/>
          <a:ln w="3810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632464" y="1133211"/>
            <a:ext cx="2849896" cy="251181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" name="強調線吹き出し 2 (枠付き) 5"/>
          <p:cNvSpPr/>
          <p:nvPr/>
        </p:nvSpPr>
        <p:spPr>
          <a:xfrm>
            <a:off x="4465307" y="44624"/>
            <a:ext cx="2071869" cy="720080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8387"/>
              <a:gd name="adj6" fmla="val -12534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ヒアリング実施箇所</a:t>
            </a:r>
          </a:p>
        </p:txBody>
      </p:sp>
    </p:spTree>
    <p:extLst>
      <p:ext uri="{BB962C8B-B14F-4D97-AF65-F5344CB8AC3E}">
        <p14:creationId xmlns:p14="http://schemas.microsoft.com/office/powerpoint/2010/main" val="25510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ja-JP" altLang="en-US" dirty="0"/>
              <a:t>ヤマトグループ各社の顧客台帳を</a:t>
            </a:r>
            <a:r>
              <a:rPr kumimoji="1" lang="en-US" altLang="ja-JP" dirty="0"/>
              <a:t>TSR</a:t>
            </a:r>
            <a:r>
              <a:rPr kumimoji="1" lang="ja-JP" altLang="en-US" dirty="0"/>
              <a:t>データと名寄せしているが、精度が高くない。</a:t>
            </a:r>
            <a:endParaRPr kumimoji="1" lang="en-US" altLang="ja-JP" dirty="0"/>
          </a:p>
          <a:p>
            <a:r>
              <a:rPr lang="ja-JP" altLang="en-US" dirty="0"/>
              <a:t>そのため、どのデータをマッチングすればよいのかを確認したい。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ja-JP" altLang="en-US" dirty="0"/>
              <a:t>ヒアリングの目的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5228219" y="2924944"/>
            <a:ext cx="4549317" cy="936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【</a:t>
            </a:r>
            <a:r>
              <a:rPr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名寄せ結果</a:t>
            </a:r>
            <a:r>
              <a:rPr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】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  <a:p>
            <a:r>
              <a:rPr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・名寄せ結果</a:t>
            </a:r>
            <a:endParaRPr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  <a:p>
            <a:r>
              <a:rPr kumimoji="1" lang="ja-JP" altLang="en-US" sz="1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・</a:t>
            </a:r>
            <a:r>
              <a:rPr kumimoji="1" lang="en-US" altLang="ja-JP" sz="1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TSR</a:t>
            </a:r>
            <a:r>
              <a:rPr kumimoji="1" lang="ja-JP" altLang="en-US" sz="1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とマッチング精度向上に向けたデータ課題</a:t>
            </a:r>
          </a:p>
        </p:txBody>
      </p:sp>
      <p:sp>
        <p:nvSpPr>
          <p:cNvPr id="9" name="フローチャート : 磁気ディスク 8"/>
          <p:cNvSpPr/>
          <p:nvPr/>
        </p:nvSpPr>
        <p:spPr>
          <a:xfrm>
            <a:off x="344488" y="2636912"/>
            <a:ext cx="1872208" cy="792088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顧客台帳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" name="フローチャート : 磁気ディスク 9"/>
          <p:cNvSpPr/>
          <p:nvPr/>
        </p:nvSpPr>
        <p:spPr>
          <a:xfrm>
            <a:off x="344488" y="3573016"/>
            <a:ext cx="1872208" cy="792088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企業情報</a:t>
            </a:r>
            <a:r>
              <a:rPr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DB</a:t>
            </a:r>
          </a:p>
          <a:p>
            <a:pPr algn="ctr"/>
            <a:r>
              <a:rPr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TSR</a:t>
            </a:r>
            <a:r>
              <a:rPr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データ</a:t>
            </a:r>
            <a:endParaRPr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（約：</a:t>
            </a:r>
            <a:r>
              <a:rPr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350</a:t>
            </a:r>
            <a:r>
              <a:rPr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万件）</a:t>
            </a:r>
            <a:endParaRPr kumimoji="1" lang="ja-JP" altLang="en-US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1" name="フローチャート : 書類 10"/>
          <p:cNvSpPr/>
          <p:nvPr/>
        </p:nvSpPr>
        <p:spPr>
          <a:xfrm>
            <a:off x="3584848" y="3573016"/>
            <a:ext cx="1368152" cy="792088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名寄せ結果</a:t>
            </a:r>
          </a:p>
        </p:txBody>
      </p:sp>
      <p:cxnSp>
        <p:nvCxnSpPr>
          <p:cNvPr id="12" name="カギ線コネクタ 11"/>
          <p:cNvCxnSpPr>
            <a:stCxn id="9" idx="4"/>
            <a:endCxn id="11" idx="1"/>
          </p:cNvCxnSpPr>
          <p:nvPr/>
        </p:nvCxnSpPr>
        <p:spPr>
          <a:xfrm>
            <a:off x="2216696" y="3032956"/>
            <a:ext cx="1368152" cy="936104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カギ線コネクタ 12"/>
          <p:cNvCxnSpPr>
            <a:stCxn id="10" idx="4"/>
            <a:endCxn id="11" idx="1"/>
          </p:cNvCxnSpPr>
          <p:nvPr/>
        </p:nvCxnSpPr>
        <p:spPr>
          <a:xfrm>
            <a:off x="2216696" y="3969060"/>
            <a:ext cx="1368152" cy="12700"/>
          </a:xfrm>
          <a:prstGeom prst="bentConnector3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333772"/>
              </p:ext>
            </p:extLst>
          </p:nvPr>
        </p:nvGraphicFramePr>
        <p:xfrm>
          <a:off x="5385048" y="4653136"/>
          <a:ext cx="424847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1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kumimoji="1" lang="en-US" altLang="ja-JP" sz="12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YTC</a:t>
                      </a:r>
                      <a:r>
                        <a:rPr kumimoji="1" lang="ja-JP" altLang="en-US" sz="12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顧客台帳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TSR</a:t>
                      </a:r>
                      <a:r>
                        <a:rPr kumimoji="1" lang="ja-JP" altLang="en-US" sz="12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データ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顧客コード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センターコード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統一コード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事業所コード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5" name="カギ線コネクタ 14"/>
          <p:cNvCxnSpPr>
            <a:stCxn id="11" idx="3"/>
            <a:endCxn id="14" idx="0"/>
          </p:cNvCxnSpPr>
          <p:nvPr/>
        </p:nvCxnSpPr>
        <p:spPr>
          <a:xfrm>
            <a:off x="4953000" y="3969060"/>
            <a:ext cx="2556284" cy="684076"/>
          </a:xfrm>
          <a:prstGeom prst="bentConnector2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フローチャート : 磁気ディスク 15"/>
          <p:cNvSpPr/>
          <p:nvPr/>
        </p:nvSpPr>
        <p:spPr>
          <a:xfrm>
            <a:off x="344488" y="4509120"/>
            <a:ext cx="1872208" cy="792088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企業事業所情報</a:t>
            </a:r>
            <a:r>
              <a:rPr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DB</a:t>
            </a:r>
          </a:p>
          <a:p>
            <a:pPr algn="ctr"/>
            <a:r>
              <a:rPr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TSR</a:t>
            </a:r>
            <a:r>
              <a:rPr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データ</a:t>
            </a:r>
            <a:endParaRPr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（約：</a:t>
            </a:r>
            <a:r>
              <a:rPr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170</a:t>
            </a:r>
            <a:r>
              <a:rPr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万件）</a:t>
            </a:r>
            <a:endParaRPr kumimoji="1" lang="ja-JP" altLang="en-US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17" name="カギ線コネクタ 16"/>
          <p:cNvCxnSpPr>
            <a:stCxn id="16" idx="4"/>
            <a:endCxn id="11" idx="1"/>
          </p:cNvCxnSpPr>
          <p:nvPr/>
        </p:nvCxnSpPr>
        <p:spPr>
          <a:xfrm flipV="1">
            <a:off x="2216696" y="3969060"/>
            <a:ext cx="1368152" cy="936104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17"/>
          <p:cNvSpPr/>
          <p:nvPr/>
        </p:nvSpPr>
        <p:spPr>
          <a:xfrm>
            <a:off x="5385048" y="4221088"/>
            <a:ext cx="1872208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アウトプット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イメージ</a:t>
            </a:r>
          </a:p>
        </p:txBody>
      </p:sp>
      <p:sp>
        <p:nvSpPr>
          <p:cNvPr id="19" name="四角形吹き出し 18"/>
          <p:cNvSpPr/>
          <p:nvPr/>
        </p:nvSpPr>
        <p:spPr>
          <a:xfrm>
            <a:off x="2360712" y="1916832"/>
            <a:ext cx="1944216" cy="648072"/>
          </a:xfrm>
          <a:prstGeom prst="wedgeRectCallout">
            <a:avLst>
              <a:gd name="adj1" fmla="val -56618"/>
              <a:gd name="adj2" fmla="val 7707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どのデータを使えばよいか確認したい</a:t>
            </a:r>
          </a:p>
        </p:txBody>
      </p:sp>
    </p:spTree>
    <p:extLst>
      <p:ext uri="{BB962C8B-B14F-4D97-AF65-F5344CB8AC3E}">
        <p14:creationId xmlns:p14="http://schemas.microsoft.com/office/powerpoint/2010/main" val="3359596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既存の名寄せ処理</a:t>
            </a:r>
          </a:p>
        </p:txBody>
      </p:sp>
    </p:spTree>
    <p:extLst>
      <p:ext uri="{BB962C8B-B14F-4D97-AF65-F5344CB8AC3E}">
        <p14:creationId xmlns:p14="http://schemas.microsoft.com/office/powerpoint/2010/main" val="2583752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ja-JP" altLang="en-US" dirty="0"/>
              <a:t>名寄作業は３</a:t>
            </a:r>
            <a:r>
              <a:rPr kumimoji="1" lang="en-US" altLang="ja-JP" dirty="0"/>
              <a:t>STEP</a:t>
            </a:r>
            <a:r>
              <a:rPr kumimoji="1" lang="ja-JP" altLang="en-US" dirty="0"/>
              <a:t>で実施</a:t>
            </a:r>
            <a:endParaRPr kumimoji="1" lang="en-US" altLang="ja-JP" dirty="0"/>
          </a:p>
          <a:p>
            <a:r>
              <a:rPr lang="ja-JP" altLang="en-US" dirty="0"/>
              <a:t>名寄せ結果については参考資料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ja-JP" altLang="en-US" dirty="0"/>
              <a:t>現行の名寄せについて</a:t>
            </a:r>
          </a:p>
        </p:txBody>
      </p:sp>
      <p:sp>
        <p:nvSpPr>
          <p:cNvPr id="5" name="ホームベース 4"/>
          <p:cNvSpPr/>
          <p:nvPr/>
        </p:nvSpPr>
        <p:spPr>
          <a:xfrm>
            <a:off x="344488" y="1916832"/>
            <a:ext cx="2880000" cy="936104"/>
          </a:xfrm>
          <a:prstGeom prst="homePlate">
            <a:avLst>
              <a:gd name="adj" fmla="val 26641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【STEP1】</a:t>
            </a:r>
          </a:p>
          <a:p>
            <a:pPr algn="ctr"/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顧客登録システム</a:t>
            </a:r>
            <a:r>
              <a:rPr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名寄せ</a:t>
            </a:r>
            <a:endParaRPr kumimoji="1" lang="ja-JP" altLang="en-US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" name="ホームベース 5"/>
          <p:cNvSpPr/>
          <p:nvPr/>
        </p:nvSpPr>
        <p:spPr>
          <a:xfrm>
            <a:off x="3332980" y="1916832"/>
            <a:ext cx="2880000" cy="936104"/>
          </a:xfrm>
          <a:prstGeom prst="homePlate">
            <a:avLst>
              <a:gd name="adj" fmla="val 26641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【STEP</a:t>
            </a:r>
            <a:r>
              <a:rPr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２</a:t>
            </a:r>
            <a:r>
              <a:rPr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】</a:t>
            </a:r>
          </a:p>
          <a:p>
            <a:pPr algn="ctr"/>
            <a:r>
              <a:rPr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YSD</a:t>
            </a:r>
            <a:r>
              <a:rPr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バッチ処理名寄せ</a:t>
            </a:r>
            <a:endParaRPr kumimoji="1" lang="ja-JP" altLang="en-US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ホームベース 6"/>
          <p:cNvSpPr/>
          <p:nvPr/>
        </p:nvSpPr>
        <p:spPr>
          <a:xfrm>
            <a:off x="6321472" y="1916832"/>
            <a:ext cx="2880000" cy="936104"/>
          </a:xfrm>
          <a:prstGeom prst="homePlate">
            <a:avLst>
              <a:gd name="adj" fmla="val 26641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【STEP</a:t>
            </a:r>
            <a:r>
              <a:rPr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３</a:t>
            </a:r>
            <a:r>
              <a:rPr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】</a:t>
            </a:r>
          </a:p>
          <a:p>
            <a:pPr algn="ctr"/>
            <a:r>
              <a:rPr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YCF</a:t>
            </a:r>
            <a:r>
              <a:rPr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処理名寄せ（手作業）</a:t>
            </a:r>
            <a:endParaRPr kumimoji="1" lang="ja-JP" altLang="en-US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44488" y="2996952"/>
            <a:ext cx="2808312" cy="309634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YTC</a:t>
            </a:r>
            <a:r>
              <a:rPr lang="ja-JP" altLang="en-US" sz="1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／</a:t>
            </a:r>
            <a:r>
              <a:rPr kumimoji="1" lang="en-US" altLang="ja-JP" sz="1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YGX</a:t>
            </a:r>
            <a:r>
              <a:rPr kumimoji="1" lang="ja-JP" altLang="en-US" sz="1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／</a:t>
            </a:r>
            <a:r>
              <a:rPr kumimoji="1" lang="en-US" altLang="ja-JP" sz="1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YHC</a:t>
            </a:r>
            <a:r>
              <a:rPr kumimoji="1" lang="ja-JP" altLang="en-US" sz="1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のみ実施</a:t>
            </a:r>
            <a:endParaRPr kumimoji="1" lang="en-US" altLang="ja-JP" sz="14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  <a:p>
            <a:r>
              <a:rPr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・顧客登録時に</a:t>
            </a:r>
            <a:r>
              <a:rPr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TSR</a:t>
            </a:r>
            <a:r>
              <a:rPr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データから参照登録</a:t>
            </a:r>
            <a:endParaRPr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  <a:p>
            <a:r>
              <a:rPr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・ユーザーが実施</a:t>
            </a:r>
            <a:endParaRPr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  <a:p>
            <a:r>
              <a:rPr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・ヒットした場合は、</a:t>
            </a:r>
            <a:r>
              <a:rPr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YSD</a:t>
            </a:r>
            <a:r>
              <a:rPr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名寄せバッチの対象外。</a:t>
            </a:r>
            <a:r>
              <a:rPr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TSR</a:t>
            </a:r>
            <a:r>
              <a:rPr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データ付与付きでテーブル登録</a:t>
            </a:r>
            <a:endParaRPr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  <a:p>
            <a:r>
              <a:rPr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・ヒットしない場合は、「該当なし」で登録される。</a:t>
            </a:r>
            <a:r>
              <a:rPr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YSD</a:t>
            </a:r>
            <a:r>
              <a:rPr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バッチ処理対象</a:t>
            </a:r>
            <a:endParaRPr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368824" y="2996952"/>
            <a:ext cx="2808312" cy="309634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・夜間バッチ処理</a:t>
            </a:r>
            <a:endParaRPr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  <a:p>
            <a:r>
              <a:rPr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・マッチすれば、</a:t>
            </a:r>
            <a:r>
              <a:rPr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TSR</a:t>
            </a:r>
            <a:r>
              <a:rPr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コード付与で統合法人</a:t>
            </a:r>
            <a:r>
              <a:rPr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DB</a:t>
            </a:r>
            <a:r>
              <a:rPr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登録。</a:t>
            </a:r>
            <a:endParaRPr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  <a:p>
            <a:r>
              <a:rPr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・アンマッチの場合、そのまま統合法人</a:t>
            </a:r>
            <a:r>
              <a:rPr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DB</a:t>
            </a:r>
            <a:r>
              <a:rPr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登録</a:t>
            </a:r>
            <a:endParaRPr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  <a:p>
            <a:endParaRPr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  <a:p>
            <a:r>
              <a:rPr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・名寄せ条件（完全一致）</a:t>
            </a:r>
            <a:endParaRPr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  <a:p>
            <a:r>
              <a:rPr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１．会社名＋郵便番号</a:t>
            </a:r>
            <a:endParaRPr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  <a:p>
            <a:r>
              <a:rPr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２．会社名＋代表者名</a:t>
            </a:r>
            <a:endParaRPr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  <a:p>
            <a:endParaRPr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6321152" y="2996952"/>
            <a:ext cx="2808312" cy="309634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・</a:t>
            </a:r>
            <a:r>
              <a:rPr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YTC</a:t>
            </a:r>
            <a:r>
              <a:rPr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・</a:t>
            </a:r>
            <a:r>
              <a:rPr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YSD</a:t>
            </a:r>
            <a:r>
              <a:rPr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・</a:t>
            </a:r>
            <a:r>
              <a:rPr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YHC</a:t>
            </a:r>
            <a:r>
              <a:rPr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・</a:t>
            </a:r>
            <a:r>
              <a:rPr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YGX</a:t>
            </a:r>
            <a:r>
              <a:rPr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分のみ実施（</a:t>
            </a:r>
            <a:r>
              <a:rPr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YHD</a:t>
            </a:r>
            <a:r>
              <a:rPr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支払い）</a:t>
            </a:r>
            <a:endParaRPr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  <a:p>
            <a:r>
              <a:rPr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・取引先マスタのデータ更新</a:t>
            </a:r>
            <a:endParaRPr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  <a:p>
            <a:r>
              <a:rPr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・統合法人</a:t>
            </a:r>
            <a:r>
              <a:rPr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DB</a:t>
            </a:r>
            <a:r>
              <a:rPr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の画面で修正</a:t>
            </a:r>
            <a:endParaRPr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  <a:p>
            <a:r>
              <a:rPr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・</a:t>
            </a:r>
            <a:r>
              <a:rPr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4</a:t>
            </a:r>
            <a:r>
              <a:rPr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～</a:t>
            </a:r>
            <a:r>
              <a:rPr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6</a:t>
            </a:r>
            <a:r>
              <a:rPr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名で約</a:t>
            </a:r>
            <a:r>
              <a:rPr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6</a:t>
            </a:r>
            <a:r>
              <a:rPr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千件</a:t>
            </a:r>
            <a:r>
              <a:rPr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/</a:t>
            </a:r>
            <a:r>
              <a:rPr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月</a:t>
            </a:r>
            <a:endParaRPr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  <a:p>
            <a:endParaRPr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1" name="四角形吹き出し 10"/>
          <p:cNvSpPr/>
          <p:nvPr/>
        </p:nvSpPr>
        <p:spPr>
          <a:xfrm>
            <a:off x="2072680" y="6165304"/>
            <a:ext cx="2016224" cy="504056"/>
          </a:xfrm>
          <a:prstGeom prst="wedgeRectCallout">
            <a:avLst>
              <a:gd name="adj1" fmla="val -73580"/>
              <a:gd name="adj2" fmla="val -6709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ユーザが適当に登録している可能性あり</a:t>
            </a:r>
          </a:p>
        </p:txBody>
      </p:sp>
    </p:spTree>
    <p:extLst>
      <p:ext uri="{BB962C8B-B14F-4D97-AF65-F5344CB8AC3E}">
        <p14:creationId xmlns:p14="http://schemas.microsoft.com/office/powerpoint/2010/main" val="944496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4"/>
          </p:nvPr>
        </p:nvSpPr>
        <p:spPr>
          <a:xfrm>
            <a:off x="200025" y="1184830"/>
            <a:ext cx="9505950" cy="864096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ja-JP" altLang="en-US" dirty="0"/>
              <a:t>取引先マスタのデータ元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371775"/>
              </p:ext>
            </p:extLst>
          </p:nvPr>
        </p:nvGraphicFramePr>
        <p:xfrm>
          <a:off x="272480" y="1257894"/>
          <a:ext cx="4176464" cy="51954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892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統一コード                  </a:t>
                      </a:r>
                      <a:endParaRPr lang="ja-JP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TSR/</a:t>
                      </a:r>
                      <a:r>
                        <a:rPr lang="ja-JP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台帳</a:t>
                      </a: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92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取引先区分                  </a:t>
                      </a:r>
                      <a:endParaRPr lang="ja-JP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台帳</a:t>
                      </a: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92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会社コード                  </a:t>
                      </a:r>
                      <a:endParaRPr lang="ja-JP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台帳</a:t>
                      </a: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92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取引先管理用ユニークコード  </a:t>
                      </a:r>
                      <a:endParaRPr lang="ja-JP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台帳</a:t>
                      </a: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92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取引先名カナ                </a:t>
                      </a:r>
                      <a:endParaRPr lang="ja-JP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台帳</a:t>
                      </a: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92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取引先名                    </a:t>
                      </a:r>
                      <a:endParaRPr lang="ja-JP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台帳</a:t>
                      </a: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892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取引先略名カナ              </a:t>
                      </a:r>
                      <a:endParaRPr lang="ja-JP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台帳</a:t>
                      </a: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892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取引先郵便番号              </a:t>
                      </a:r>
                      <a:endParaRPr lang="ja-JP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台帳</a:t>
                      </a: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892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取引先郵便番号枝番          </a:t>
                      </a:r>
                      <a:endParaRPr lang="ja-JP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台帳</a:t>
                      </a: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892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取引先住所カナ              </a:t>
                      </a:r>
                      <a:endParaRPr lang="ja-JP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台帳</a:t>
                      </a: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892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取引先住所                  </a:t>
                      </a:r>
                      <a:endParaRPr lang="ja-JP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台帳</a:t>
                      </a: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892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1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取引先電話番号              </a:t>
                      </a:r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台帳</a:t>
                      </a:r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892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取引先電話番号ハイフン位置１</a:t>
                      </a:r>
                      <a:endParaRPr lang="ja-JP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台帳</a:t>
                      </a: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2892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取引先電話番号ハイフン位置２</a:t>
                      </a:r>
                      <a:endParaRPr lang="ja-JP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台帳</a:t>
                      </a: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2892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取引先業態コード            </a:t>
                      </a:r>
                      <a:endParaRPr lang="ja-JP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台帳</a:t>
                      </a: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2892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請求先名カナ                </a:t>
                      </a:r>
                      <a:endParaRPr lang="ja-JP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台帳</a:t>
                      </a: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2892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請求先名                    </a:t>
                      </a:r>
                      <a:endParaRPr lang="ja-JP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台帳</a:t>
                      </a: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2892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請求先略名カナ              </a:t>
                      </a:r>
                      <a:endParaRPr lang="ja-JP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台帳</a:t>
                      </a: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2892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1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請求先郵便番号              </a:t>
                      </a:r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台帳</a:t>
                      </a:r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2892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1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請求先郵便番号枝番          </a:t>
                      </a:r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台帳</a:t>
                      </a:r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2892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請求先住所カナ              </a:t>
                      </a:r>
                      <a:endParaRPr lang="ja-JP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台帳</a:t>
                      </a: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407893"/>
              </p:ext>
            </p:extLst>
          </p:nvPr>
        </p:nvGraphicFramePr>
        <p:xfrm>
          <a:off x="4953000" y="1257894"/>
          <a:ext cx="4752528" cy="51954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2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892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請求先住所                  </a:t>
                      </a:r>
                      <a:endParaRPr lang="ja-JP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台帳</a:t>
                      </a: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92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1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請求先電話番号              </a:t>
                      </a:r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台帳</a:t>
                      </a:r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92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請求先電話番号ハイフン位置１</a:t>
                      </a:r>
                      <a:endParaRPr lang="ja-JP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台帳</a:t>
                      </a: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92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請求先電話番号ハイフン位置２</a:t>
                      </a:r>
                      <a:endParaRPr lang="ja-JP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台帳</a:t>
                      </a: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92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処理区分コード              </a:t>
                      </a:r>
                      <a:endParaRPr lang="ja-JP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台帳</a:t>
                      </a: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92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統一事業所コード            </a:t>
                      </a:r>
                      <a:endParaRPr lang="ja-JP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台帳</a:t>
                      </a: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892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各社事業所コード            </a:t>
                      </a:r>
                      <a:endParaRPr lang="ja-JP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台帳</a:t>
                      </a: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892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取引先コード                </a:t>
                      </a:r>
                      <a:endParaRPr lang="ja-JP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台帳</a:t>
                      </a: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892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取引先コード２              </a:t>
                      </a:r>
                      <a:endParaRPr lang="ja-JP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台帳</a:t>
                      </a: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892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データ区分コード            </a:t>
                      </a:r>
                      <a:endParaRPr lang="ja-JP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台帳</a:t>
                      </a: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892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データ連携区分              </a:t>
                      </a:r>
                      <a:endParaRPr lang="ja-JP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台帳</a:t>
                      </a: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892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統一コード設定ステータス    </a:t>
                      </a:r>
                      <a:endParaRPr lang="ja-JP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台帳</a:t>
                      </a: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892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受信年月日                  </a:t>
                      </a:r>
                      <a:endParaRPr lang="ja-JP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台帳</a:t>
                      </a: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2892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受信時分秒                  </a:t>
                      </a:r>
                      <a:endParaRPr lang="ja-JP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台帳</a:t>
                      </a: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2892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登録履歴</a:t>
                      </a:r>
                      <a:r>
                        <a:rPr lang="ja-JP" altLang="en-US" sz="1600" b="1" u="none" strike="noStrike" dirty="0" err="1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ー</a:t>
                      </a:r>
                      <a:r>
                        <a:rPr lang="ja-JP" altLang="en-US" sz="1600" b="1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西４年月日        </a:t>
                      </a:r>
                      <a:endParaRPr lang="ja-JP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台帳</a:t>
                      </a: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2892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更新履歴</a:t>
                      </a:r>
                      <a:r>
                        <a:rPr lang="ja-JP" altLang="en-US" sz="1600" b="1" u="none" strike="noStrike" dirty="0" err="1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ー</a:t>
                      </a:r>
                      <a:r>
                        <a:rPr lang="ja-JP" altLang="en-US" sz="1600" b="1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西４年月日        </a:t>
                      </a:r>
                      <a:endParaRPr lang="ja-JP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台帳</a:t>
                      </a: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2892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更新履歴</a:t>
                      </a:r>
                      <a:r>
                        <a:rPr lang="ja-JP" altLang="en-US" sz="1600" b="1" u="none" strike="noStrike" dirty="0" err="1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ー</a:t>
                      </a:r>
                      <a:r>
                        <a:rPr lang="ja-JP" altLang="en-US" sz="1600" b="1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更新者個人番号    </a:t>
                      </a:r>
                      <a:endParaRPr lang="ja-JP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台帳</a:t>
                      </a: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2892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企業事業所コード            </a:t>
                      </a:r>
                      <a:endParaRPr lang="ja-JP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TSR</a:t>
                      </a:r>
                      <a:endParaRPr lang="ja-JP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2892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取引企業正式名称            </a:t>
                      </a:r>
                      <a:endParaRPr lang="ja-JP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TSR</a:t>
                      </a:r>
                      <a:endParaRPr lang="ja-JP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2892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1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取引企業本社住所            </a:t>
                      </a:r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TSR</a:t>
                      </a:r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2892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1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取引企業代表者氏名          </a:t>
                      </a:r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TSR</a:t>
                      </a:r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7" name="正方形/長方形 6"/>
          <p:cNvSpPr/>
          <p:nvPr/>
        </p:nvSpPr>
        <p:spPr>
          <a:xfrm>
            <a:off x="5601072" y="188640"/>
            <a:ext cx="381642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TSR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・・・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TSR</a:t>
            </a:r>
            <a:r>
              <a:rPr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データ</a:t>
            </a:r>
            <a:endParaRPr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  <a:p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台帳・・・ヤマトグループ顧客台帳／バッチ処理</a:t>
            </a:r>
          </a:p>
        </p:txBody>
      </p:sp>
      <p:cxnSp>
        <p:nvCxnSpPr>
          <p:cNvPr id="9" name="カギ線コネクタ 8"/>
          <p:cNvCxnSpPr>
            <a:stCxn id="5" idx="2"/>
            <a:endCxn id="6" idx="0"/>
          </p:cNvCxnSpPr>
          <p:nvPr/>
        </p:nvCxnSpPr>
        <p:spPr>
          <a:xfrm rot="5400000" flipH="1" flipV="1">
            <a:off x="2247267" y="1371339"/>
            <a:ext cx="5195442" cy="4968552"/>
          </a:xfrm>
          <a:prstGeom prst="bentConnector5">
            <a:avLst>
              <a:gd name="adj1" fmla="val -4400"/>
              <a:gd name="adj2" fmla="val 47101"/>
              <a:gd name="adj3" fmla="val 104400"/>
            </a:avLst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387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4"/>
          </p:nvPr>
        </p:nvSpPr>
        <p:spPr>
          <a:xfrm>
            <a:off x="200025" y="1184830"/>
            <a:ext cx="9505950" cy="864096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ja-JP" altLang="en-US" dirty="0"/>
              <a:t>取引先マスタ）データ説明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238623"/>
              </p:ext>
            </p:extLst>
          </p:nvPr>
        </p:nvGraphicFramePr>
        <p:xfrm>
          <a:off x="272480" y="1257894"/>
          <a:ext cx="4176464" cy="19990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892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統一コード                  </a:t>
                      </a:r>
                      <a:endParaRPr lang="ja-JP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TSR</a:t>
                      </a:r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統一コード</a:t>
                      </a: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92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取引先区分                  </a:t>
                      </a:r>
                      <a:endParaRPr lang="ja-JP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K:</a:t>
                      </a:r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顧客</a:t>
                      </a:r>
                      <a:endParaRPr lang="en-US" altLang="ja-JP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 fontAlgn="ctr"/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</a:t>
                      </a:r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：支払先</a:t>
                      </a: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92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会社コード                  </a:t>
                      </a:r>
                      <a:endParaRPr lang="ja-JP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グループ各社識別コード</a:t>
                      </a: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92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取引先管理用ユニークコード  </a:t>
                      </a:r>
                      <a:endParaRPr lang="ja-JP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顧客登録システムでのユニークコード</a:t>
                      </a: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92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取引先業態コード            </a:t>
                      </a:r>
                      <a:endParaRPr lang="ja-JP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台帳付加情報</a:t>
                      </a: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549158"/>
              </p:ext>
            </p:extLst>
          </p:nvPr>
        </p:nvGraphicFramePr>
        <p:xfrm>
          <a:off x="4953000" y="1256838"/>
          <a:ext cx="4752528" cy="37003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2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892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処理区分コード              </a:t>
                      </a:r>
                      <a:endParaRPr lang="ja-JP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顧客台帳登録区分</a:t>
                      </a: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92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統一事業所コード            </a:t>
                      </a:r>
                      <a:endParaRPr lang="ja-JP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事業所コード</a:t>
                      </a: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92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各社事業所コード            </a:t>
                      </a:r>
                      <a:endParaRPr lang="ja-JP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事象所コード（独自）</a:t>
                      </a: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92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取引先コード                </a:t>
                      </a:r>
                      <a:endParaRPr lang="ja-JP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各社の顧客コード</a:t>
                      </a: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92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取引先コード２              </a:t>
                      </a:r>
                      <a:endParaRPr lang="ja-JP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主キー保持用</a:t>
                      </a:r>
                      <a:endParaRPr lang="en-US" altLang="ja-JP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 fontAlgn="ctr"/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※YSD</a:t>
                      </a:r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台帳のみ</a:t>
                      </a: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92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データ区分コード            </a:t>
                      </a:r>
                      <a:endParaRPr lang="ja-JP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部門・種別データの区分</a:t>
                      </a: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892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データ連携区分              </a:t>
                      </a:r>
                      <a:endParaRPr lang="ja-JP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画面上で更新できるかどうかの判定用</a:t>
                      </a: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892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統一コード設定ステータス    </a:t>
                      </a:r>
                      <a:endParaRPr lang="ja-JP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統一コード設定状態</a:t>
                      </a: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892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企業事業所コード            </a:t>
                      </a:r>
                      <a:endParaRPr lang="ja-JP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事業所識別用</a:t>
                      </a:r>
                      <a:endParaRPr lang="en-US" altLang="ja-JP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 fontAlgn="ctr"/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TSR</a:t>
                      </a:r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データ</a:t>
                      </a: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892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取引企業正式名称            </a:t>
                      </a:r>
                      <a:endParaRPr lang="ja-JP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TSR</a:t>
                      </a:r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企業名</a:t>
                      </a: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892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1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取引企業本社住所            </a:t>
                      </a:r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TSR</a:t>
                      </a:r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本社住所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892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1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取引企業代表者氏名          </a:t>
                      </a:r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TSR</a:t>
                      </a:r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代表者名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562" marR="3562" marT="356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cxnSp>
        <p:nvCxnSpPr>
          <p:cNvPr id="9" name="カギ線コネクタ 8"/>
          <p:cNvCxnSpPr>
            <a:stCxn id="5" idx="2"/>
            <a:endCxn id="6" idx="0"/>
          </p:cNvCxnSpPr>
          <p:nvPr/>
        </p:nvCxnSpPr>
        <p:spPr>
          <a:xfrm rot="5400000" flipH="1" flipV="1">
            <a:off x="3844955" y="-227405"/>
            <a:ext cx="2000066" cy="4968552"/>
          </a:xfrm>
          <a:prstGeom prst="bentConnector5">
            <a:avLst>
              <a:gd name="adj1" fmla="val -11430"/>
              <a:gd name="adj2" fmla="val 47101"/>
              <a:gd name="adj3" fmla="val 111430"/>
            </a:avLst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950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名寄せ結果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9844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ja-JP" altLang="en-US" dirty="0"/>
              <a:t>（検討中）名寄せ結果</a:t>
            </a:r>
          </a:p>
        </p:txBody>
      </p:sp>
      <p:sp>
        <p:nvSpPr>
          <p:cNvPr id="9" name="フローチャート : 磁気ディスク 8"/>
          <p:cNvSpPr/>
          <p:nvPr/>
        </p:nvSpPr>
        <p:spPr>
          <a:xfrm>
            <a:off x="344488" y="1340768"/>
            <a:ext cx="1872208" cy="792088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取引先マスタ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" name="フローチャート : 磁気ディスク 9"/>
          <p:cNvSpPr/>
          <p:nvPr/>
        </p:nvSpPr>
        <p:spPr>
          <a:xfrm>
            <a:off x="344488" y="2276872"/>
            <a:ext cx="1872208" cy="792088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企業情報</a:t>
            </a:r>
            <a:r>
              <a:rPr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DB</a:t>
            </a:r>
          </a:p>
          <a:p>
            <a:pPr algn="ctr"/>
            <a:r>
              <a:rPr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TSR</a:t>
            </a:r>
            <a:r>
              <a:rPr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データ</a:t>
            </a:r>
            <a:endParaRPr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（約：</a:t>
            </a:r>
            <a:r>
              <a:rPr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350</a:t>
            </a:r>
            <a:r>
              <a:rPr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万件）</a:t>
            </a:r>
            <a:endParaRPr kumimoji="1" lang="ja-JP" altLang="en-US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1" name="フローチャート : 書類 10"/>
          <p:cNvSpPr/>
          <p:nvPr/>
        </p:nvSpPr>
        <p:spPr>
          <a:xfrm>
            <a:off x="3080792" y="2276872"/>
            <a:ext cx="864096" cy="792088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名寄せ</a:t>
            </a:r>
            <a:endParaRPr kumimoji="1" lang="en-US" altLang="ja-JP" sz="14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kumimoji="1" lang="ja-JP" altLang="en-US" sz="1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結果</a:t>
            </a:r>
          </a:p>
        </p:txBody>
      </p:sp>
      <p:cxnSp>
        <p:nvCxnSpPr>
          <p:cNvPr id="12" name="カギ線コネクタ 11"/>
          <p:cNvCxnSpPr>
            <a:cxnSpLocks/>
            <a:stCxn id="9" idx="4"/>
            <a:endCxn id="11" idx="1"/>
          </p:cNvCxnSpPr>
          <p:nvPr/>
        </p:nvCxnSpPr>
        <p:spPr>
          <a:xfrm>
            <a:off x="2216696" y="1736812"/>
            <a:ext cx="864096" cy="936104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カギ線コネクタ 12"/>
          <p:cNvCxnSpPr>
            <a:cxnSpLocks/>
            <a:stCxn id="10" idx="4"/>
            <a:endCxn id="11" idx="1"/>
          </p:cNvCxnSpPr>
          <p:nvPr/>
        </p:nvCxnSpPr>
        <p:spPr>
          <a:xfrm>
            <a:off x="2216696" y="2672916"/>
            <a:ext cx="864096" cy="12700"/>
          </a:xfrm>
          <a:prstGeom prst="bentConnector3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フローチャート : 磁気ディスク 15"/>
          <p:cNvSpPr/>
          <p:nvPr/>
        </p:nvSpPr>
        <p:spPr>
          <a:xfrm>
            <a:off x="344488" y="3212976"/>
            <a:ext cx="1872208" cy="792088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企業事業所情報</a:t>
            </a:r>
            <a:r>
              <a:rPr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DB</a:t>
            </a:r>
          </a:p>
          <a:p>
            <a:pPr algn="ctr"/>
            <a:r>
              <a:rPr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TSR</a:t>
            </a:r>
            <a:r>
              <a:rPr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データ</a:t>
            </a:r>
            <a:endParaRPr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  <a:p>
            <a:pPr algn="ctr"/>
            <a:r>
              <a:rPr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（約：</a:t>
            </a:r>
            <a:r>
              <a:rPr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170</a:t>
            </a:r>
            <a:r>
              <a:rPr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万件）</a:t>
            </a:r>
            <a:endParaRPr kumimoji="1" lang="ja-JP" altLang="en-US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17" name="カギ線コネクタ 16"/>
          <p:cNvCxnSpPr>
            <a:cxnSpLocks/>
            <a:stCxn id="16" idx="4"/>
            <a:endCxn id="11" idx="1"/>
          </p:cNvCxnSpPr>
          <p:nvPr/>
        </p:nvCxnSpPr>
        <p:spPr>
          <a:xfrm flipV="1">
            <a:off x="2216696" y="2672916"/>
            <a:ext cx="864096" cy="936104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17"/>
          <p:cNvSpPr/>
          <p:nvPr/>
        </p:nvSpPr>
        <p:spPr>
          <a:xfrm>
            <a:off x="632520" y="4293096"/>
            <a:ext cx="1872208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アウトプット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イメージ</a:t>
            </a: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B44CDBD1-B6B4-4433-8BA5-D04F5AE12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354942"/>
              </p:ext>
            </p:extLst>
          </p:nvPr>
        </p:nvGraphicFramePr>
        <p:xfrm>
          <a:off x="596516" y="4743085"/>
          <a:ext cx="8676963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107">
                  <a:extLst>
                    <a:ext uri="{9D8B030D-6E8A-4147-A177-3AD203B41FA5}">
                      <a16:colId xmlns:a16="http://schemas.microsoft.com/office/drawing/2014/main" val="3703560975"/>
                    </a:ext>
                  </a:extLst>
                </a:gridCol>
                <a:gridCol w="964107">
                  <a:extLst>
                    <a:ext uri="{9D8B030D-6E8A-4147-A177-3AD203B41FA5}">
                      <a16:colId xmlns:a16="http://schemas.microsoft.com/office/drawing/2014/main" val="3780119905"/>
                    </a:ext>
                  </a:extLst>
                </a:gridCol>
                <a:gridCol w="964107">
                  <a:extLst>
                    <a:ext uri="{9D8B030D-6E8A-4147-A177-3AD203B41FA5}">
                      <a16:colId xmlns:a16="http://schemas.microsoft.com/office/drawing/2014/main" val="3379949074"/>
                    </a:ext>
                  </a:extLst>
                </a:gridCol>
                <a:gridCol w="964107">
                  <a:extLst>
                    <a:ext uri="{9D8B030D-6E8A-4147-A177-3AD203B41FA5}">
                      <a16:colId xmlns:a16="http://schemas.microsoft.com/office/drawing/2014/main" val="2922685261"/>
                    </a:ext>
                  </a:extLst>
                </a:gridCol>
                <a:gridCol w="964107">
                  <a:extLst>
                    <a:ext uri="{9D8B030D-6E8A-4147-A177-3AD203B41FA5}">
                      <a16:colId xmlns:a16="http://schemas.microsoft.com/office/drawing/2014/main" val="182734079"/>
                    </a:ext>
                  </a:extLst>
                </a:gridCol>
                <a:gridCol w="964107">
                  <a:extLst>
                    <a:ext uri="{9D8B030D-6E8A-4147-A177-3AD203B41FA5}">
                      <a16:colId xmlns:a16="http://schemas.microsoft.com/office/drawing/2014/main" val="3264979305"/>
                    </a:ext>
                  </a:extLst>
                </a:gridCol>
                <a:gridCol w="964107">
                  <a:extLst>
                    <a:ext uri="{9D8B030D-6E8A-4147-A177-3AD203B41FA5}">
                      <a16:colId xmlns:a16="http://schemas.microsoft.com/office/drawing/2014/main" val="4135407324"/>
                    </a:ext>
                  </a:extLst>
                </a:gridCol>
                <a:gridCol w="964107">
                  <a:extLst>
                    <a:ext uri="{9D8B030D-6E8A-4147-A177-3AD203B41FA5}">
                      <a16:colId xmlns:a16="http://schemas.microsoft.com/office/drawing/2014/main" val="1698957401"/>
                    </a:ext>
                  </a:extLst>
                </a:gridCol>
                <a:gridCol w="964107">
                  <a:extLst>
                    <a:ext uri="{9D8B030D-6E8A-4147-A177-3AD203B41FA5}">
                      <a16:colId xmlns:a16="http://schemas.microsoft.com/office/drawing/2014/main" val="217572427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r>
                        <a:rPr kumimoji="1" lang="ja-JP" altLang="en-US" sz="12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取引先マスタ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b="1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b="1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b="1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kumimoji="1" lang="ja-JP" altLang="en-US" sz="12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企業情報</a:t>
                      </a: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DB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b="1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b="1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sz="12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企業事業所情報</a:t>
                      </a: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DB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b="1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5097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取引先名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会社コード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取引先住所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取引先管理用ユニークコード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統一コード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漢字商号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企業住所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統一事業所コード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事業所住所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5538024"/>
                  </a:ext>
                </a:extLst>
              </a:tr>
            </a:tbl>
          </a:graphicData>
        </a:graphic>
      </p:graphicFrame>
      <p:graphicFrame>
        <p:nvGraphicFramePr>
          <p:cNvPr id="19" name="表 18">
            <a:extLst>
              <a:ext uri="{FF2B5EF4-FFF2-40B4-BE49-F238E27FC236}">
                <a16:creationId xmlns:a16="http://schemas.microsoft.com/office/drawing/2014/main" id="{5F01B01B-A50A-444D-91EC-D5DCDF0AB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879691"/>
              </p:ext>
            </p:extLst>
          </p:nvPr>
        </p:nvGraphicFramePr>
        <p:xfrm>
          <a:off x="4376936" y="1992496"/>
          <a:ext cx="2376264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統一コード</a:t>
                      </a:r>
                      <a:endParaRPr kumimoji="1" lang="en-US" altLang="ja-JP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2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（既存）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統一コード</a:t>
                      </a:r>
                      <a:endParaRPr kumimoji="1" lang="en-US" altLang="ja-JP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2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（トリリアム）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</a:t>
                      </a:r>
                      <a:endParaRPr kumimoji="1"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</a:t>
                      </a:r>
                      <a:endParaRPr kumimoji="1"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</a:t>
                      </a:r>
                      <a:endParaRPr kumimoji="1"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1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ー</a:t>
                      </a:r>
                      <a:endParaRPr kumimoji="1"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</a:t>
                      </a:r>
                      <a:endParaRPr kumimoji="1"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B</a:t>
                      </a:r>
                      <a:endParaRPr kumimoji="1"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b="1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ー</a:t>
                      </a:r>
                      <a:endParaRPr kumimoji="1"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</a:t>
                      </a:r>
                      <a:endParaRPr kumimoji="1"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" name="表 20">
            <a:extLst>
              <a:ext uri="{FF2B5EF4-FFF2-40B4-BE49-F238E27FC236}">
                <a16:creationId xmlns:a16="http://schemas.microsoft.com/office/drawing/2014/main" id="{029EBBD8-314D-491D-8D11-0B4A184C4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085863"/>
              </p:ext>
            </p:extLst>
          </p:nvPr>
        </p:nvGraphicFramePr>
        <p:xfrm>
          <a:off x="7185248" y="1992496"/>
          <a:ext cx="2376264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事業所コード</a:t>
                      </a:r>
                      <a:endParaRPr kumimoji="1" lang="en-US" altLang="ja-JP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2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（既存）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事業所コード</a:t>
                      </a:r>
                      <a:endParaRPr kumimoji="1" lang="en-US" altLang="ja-JP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2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（トリリアム）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</a:t>
                      </a:r>
                      <a:endParaRPr kumimoji="1"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</a:t>
                      </a:r>
                      <a:endParaRPr kumimoji="1"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</a:t>
                      </a:r>
                      <a:endParaRPr kumimoji="1"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1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ー</a:t>
                      </a:r>
                      <a:endParaRPr kumimoji="1"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</a:t>
                      </a:r>
                      <a:endParaRPr kumimoji="1"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B</a:t>
                      </a:r>
                      <a:endParaRPr kumimoji="1"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b="1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ー</a:t>
                      </a:r>
                      <a:endParaRPr kumimoji="1"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</a:t>
                      </a:r>
                      <a:endParaRPr kumimoji="1"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40E8C0F-E99A-4E85-99A4-18ED4E5FCE8B}"/>
              </a:ext>
            </a:extLst>
          </p:cNvPr>
          <p:cNvSpPr/>
          <p:nvPr/>
        </p:nvSpPr>
        <p:spPr>
          <a:xfrm>
            <a:off x="4376936" y="1628800"/>
            <a:ext cx="237626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統一コード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D5246F5-D070-4A06-8B11-208AC9596C38}"/>
              </a:ext>
            </a:extLst>
          </p:cNvPr>
          <p:cNvSpPr/>
          <p:nvPr/>
        </p:nvSpPr>
        <p:spPr>
          <a:xfrm>
            <a:off x="7185248" y="1628800"/>
            <a:ext cx="237626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事業所コード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3A0CE329-700A-49DE-9B19-6D7A00ACEFA2}"/>
              </a:ext>
            </a:extLst>
          </p:cNvPr>
          <p:cNvSpPr/>
          <p:nvPr/>
        </p:nvSpPr>
        <p:spPr>
          <a:xfrm>
            <a:off x="4232920" y="1340768"/>
            <a:ext cx="5471106" cy="275436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7" name="角丸四角形 17">
            <a:extLst>
              <a:ext uri="{FF2B5EF4-FFF2-40B4-BE49-F238E27FC236}">
                <a16:creationId xmlns:a16="http://schemas.microsoft.com/office/drawing/2014/main" id="{3029A7EB-B591-4AA2-9B7A-2B6D0EA6C6F7}"/>
              </a:ext>
            </a:extLst>
          </p:cNvPr>
          <p:cNvSpPr/>
          <p:nvPr/>
        </p:nvSpPr>
        <p:spPr>
          <a:xfrm>
            <a:off x="6069571" y="1135362"/>
            <a:ext cx="1872208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出力パターン</a:t>
            </a:r>
            <a:endParaRPr kumimoji="1" lang="ja-JP" altLang="en-US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D110A300-ABE9-4F15-AC21-250721C6B5BF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4953000" y="4095135"/>
            <a:ext cx="2015473" cy="990049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AF42FACE-A2EC-4E4B-8853-16ADA46C2CF5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6968473" y="4095135"/>
            <a:ext cx="504807" cy="990049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4841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YSD-NRIテンプレート">
  <a:themeElements>
    <a:clrScheme name="YDIC事業計画テンプレ">
      <a:dk1>
        <a:srgbClr val="000000"/>
      </a:dk1>
      <a:lt1>
        <a:srgbClr val="FFFFFF"/>
      </a:lt1>
      <a:dk2>
        <a:srgbClr val="CCCCCC"/>
      </a:dk2>
      <a:lt2>
        <a:srgbClr val="7F7F7F"/>
      </a:lt2>
      <a:accent1>
        <a:srgbClr val="00CC99"/>
      </a:accent1>
      <a:accent2>
        <a:srgbClr val="7AABCC"/>
      </a:accent2>
      <a:accent3>
        <a:srgbClr val="40647F"/>
      </a:accent3>
      <a:accent4>
        <a:srgbClr val="AAE2CA"/>
      </a:accent4>
      <a:accent5>
        <a:srgbClr val="BF1313"/>
      </a:accent5>
      <a:accent6>
        <a:srgbClr val="005BAC"/>
      </a:accent6>
      <a:hlink>
        <a:srgbClr val="E57E17"/>
      </a:hlink>
      <a:folHlink>
        <a:srgbClr val="BF1313"/>
      </a:folHlink>
    </a:clrScheme>
    <a:fontScheme name="Nomura Research Institut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6"/>
          </a:solidFill>
        </a:ln>
      </a:spPr>
      <a:bodyPr rtlCol="0" anchor="ctr"/>
      <a:lstStyle>
        <a:defPPr algn="ctr">
          <a:defRPr kumimoji="1" sz="1400" b="1" dirty="0" smtClean="0">
            <a:solidFill>
              <a:schemeClr val="tx1"/>
            </a:solidFill>
            <a:latin typeface="Meiryo UI" panose="020B0604030504040204" pitchFamily="50" charset="-128"/>
            <a:ea typeface="Meiryo UI" panose="020B0604030504040204" pitchFamily="50" charset="-128"/>
            <a:cs typeface="Arial" panose="020B0604020202020204" pitchFamily="34" charset="0"/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1600" dirty="0" smtClean="0">
            <a:latin typeface="Arial" panose="020B0604020202020204" pitchFamily="34" charset="0"/>
            <a:ea typeface="ＭＳ Ｐゴシック" panose="020B0600070205080204" pitchFamily="50" charset="-128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1" id="{F3606A3F-2133-4E28-9CE7-47E1E8645811}" vid="{60D63802-2D02-4150-953C-53052D28BD07}"/>
    </a:ext>
  </a:extLst>
</a:theme>
</file>

<file path=ppt/theme/theme2.xml><?xml version="1.0" encoding="utf-8"?>
<a:theme xmlns:a="http://schemas.openxmlformats.org/drawingml/2006/main" name="グループNW共有プロジェクト推進にあたり_201804xx">
  <a:themeElements>
    <a:clrScheme name="ユーザー定義 3">
      <a:dk1>
        <a:srgbClr val="000000"/>
      </a:dk1>
      <a:lt1>
        <a:srgbClr val="FFFFFF"/>
      </a:lt1>
      <a:dk2>
        <a:srgbClr val="CCCCCC"/>
      </a:dk2>
      <a:lt2>
        <a:srgbClr val="7F7F7F"/>
      </a:lt2>
      <a:accent1>
        <a:srgbClr val="00CC99"/>
      </a:accent1>
      <a:accent2>
        <a:srgbClr val="7AABCC"/>
      </a:accent2>
      <a:accent3>
        <a:srgbClr val="40647F"/>
      </a:accent3>
      <a:accent4>
        <a:srgbClr val="AAE2CA"/>
      </a:accent4>
      <a:accent5>
        <a:srgbClr val="BF1313"/>
      </a:accent5>
      <a:accent6>
        <a:srgbClr val="005BAC"/>
      </a:accent6>
      <a:hlink>
        <a:srgbClr val="E57E17"/>
      </a:hlink>
      <a:folHlink>
        <a:srgbClr val="BF1313"/>
      </a:folHlink>
    </a:clrScheme>
    <a:fontScheme name="Nomura Research Institut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6"/>
          </a:solidFill>
        </a:ln>
      </a:spPr>
      <a:bodyPr rtlCol="0" anchor="ctr"/>
      <a:lstStyle>
        <a:defPPr algn="ctr">
          <a:defRPr kumimoji="1" sz="1400" b="1" dirty="0" smtClean="0">
            <a:solidFill>
              <a:schemeClr val="tx1"/>
            </a:solidFill>
            <a:latin typeface="Meiryo UI" panose="020B0604030504040204" pitchFamily="50" charset="-128"/>
            <a:ea typeface="Meiryo UI" panose="020B0604030504040204" pitchFamily="50" charset="-128"/>
            <a:cs typeface="Arial" panose="020B0604020202020204" pitchFamily="34" charset="0"/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>
        <a:ln w="19050">
          <a:solidFill>
            <a:schemeClr val="bg2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1600" dirty="0" smtClean="0">
            <a:latin typeface="Arial" panose="020B0604020202020204" pitchFamily="34" charset="0"/>
            <a:ea typeface="ＭＳ Ｐゴシック" panose="020B0600070205080204" pitchFamily="50" charset="-128"/>
            <a:cs typeface="Arial" panose="020B0604020202020204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YHD-NRI_連名テンプレート_v02</Template>
  <TotalTime>2221</TotalTime>
  <Words>1169</Words>
  <Application>Microsoft Office PowerPoint</Application>
  <PresentationFormat>A4 210 x 297 mm</PresentationFormat>
  <Paragraphs>355</Paragraphs>
  <Slides>10</Slides>
  <Notes>1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2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8" baseType="lpstr">
      <vt:lpstr>HGP創英角ｺﾞｼｯｸUB</vt:lpstr>
      <vt:lpstr>Meiryo UI</vt:lpstr>
      <vt:lpstr>Arial</vt:lpstr>
      <vt:lpstr>Calibri</vt:lpstr>
      <vt:lpstr>Wingdings</vt:lpstr>
      <vt:lpstr>YSD-NRIテンプレート</vt:lpstr>
      <vt:lpstr>グループNW共有プロジェクト推進にあたり_201804xx</vt:lpstr>
      <vt:lpstr>think-cell Slide</vt:lpstr>
      <vt:lpstr>顧客台帳名寄せ検討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４．グループ統一コード付与検討資料　参考情報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nriuser</dc:creator>
  <cp:lastModifiedBy>勇気 中田</cp:lastModifiedBy>
  <cp:revision>175</cp:revision>
  <cp:lastPrinted>2017-03-08T04:58:43Z</cp:lastPrinted>
  <dcterms:created xsi:type="dcterms:W3CDTF">2017-05-02T01:50:19Z</dcterms:created>
  <dcterms:modified xsi:type="dcterms:W3CDTF">2019-01-14T14:07:03Z</dcterms:modified>
</cp:coreProperties>
</file>