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58" r:id="rId9"/>
    <p:sldId id="259" r:id="rId10"/>
    <p:sldId id="260" r:id="rId11"/>
    <p:sldId id="261" r:id="rId12"/>
    <p:sldId id="262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4" r:id="rId37"/>
    <p:sldId id="295" r:id="rId38"/>
    <p:sldId id="292" r:id="rId39"/>
    <p:sldId id="293" r:id="rId40"/>
    <p:sldId id="297" r:id="rId41"/>
    <p:sldId id="296" r:id="rId42"/>
    <p:sldId id="298" r:id="rId43"/>
    <p:sldId id="299" r:id="rId44"/>
    <p:sldId id="300" r:id="rId45"/>
    <p:sldId id="301" r:id="rId46"/>
    <p:sldId id="305" r:id="rId47"/>
    <p:sldId id="303" r:id="rId48"/>
    <p:sldId id="302" r:id="rId49"/>
    <p:sldId id="307" r:id="rId50"/>
    <p:sldId id="304" r:id="rId51"/>
    <p:sldId id="306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08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58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C7D4D-76D2-4EDB-B4F0-48A656172D63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C6B252-25EB-4574-9C27-916C9575DB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5974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7FEC12-65B7-4CC3-AD87-908567D49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22D66EB-9915-4B4F-9715-AFDEEB19E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2A6562-5474-4249-A7B3-FF0665660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454E-A1CA-4149-9698-78C9D2F963FC}" type="datetime1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7D648F-0FE4-4E8B-B742-B2C9C843E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BF835B-65DA-4517-B49D-9F7045022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30C88DE7-DBAC-4CD3-863D-3F53E39F3A31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101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1ECD6E-9189-4A77-A4B8-BD021E5DD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8974E90-D802-4882-B21A-C8C67A69F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1054A7-D750-40AB-8686-FBC5F26EB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13A6-DAA8-4294-A02F-699A307D506A}" type="datetime1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F8C2CE-F0AA-433F-B354-C07698AEB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4F14FD-6D2A-470D-B135-03774113D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7070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7EF4130-C310-4841-959F-5582471942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7BDDE85-128B-4033-B6A3-3DC3EE0AF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EF6363-3C48-47F3-AABB-A08BFBA32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A3A16-E0EF-495F-882B-F705A29DC8EC}" type="datetime1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547AE0-0AE5-428F-8FA6-70322309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03D608-6496-4189-A4E9-80529A8F2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225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5C991E-2F95-4A91-B5AB-3F59F728D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499E54-1A7F-41B1-BC3E-E4EB29481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5324D5-E228-4386-8AB0-E4612B34B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56FB9-FC98-4FF6-8BD8-36B0722DD112}" type="datetime1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A29309-051F-4A6D-9597-8E346F8CF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98593F-61BC-497D-B89A-D3F547A58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30C88DE7-DBAC-4CD3-863D-3F53E39F3A31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9590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984B70-1659-448E-96AF-7BEB26A80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144FFBB-C10B-4758-8908-7173EDBB2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D1A084-5C7A-4C6C-B4C4-DCBCBC765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795F3-5AF3-4D36-8FB4-F9A58B257DBF}" type="datetime1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16965E-7D85-4159-96CD-38BCA5F0B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65981D-1C56-475A-BA24-3CBF6C91C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5030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2EDD16-F181-4EA8-9EC4-CD97149E3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60B2FA-E36C-4AF0-B9CD-A534833164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72C4D86-CC19-43E1-A2B6-C484706E9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10CD6C5-3BCA-4855-A78C-B65D17EF3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249AC-11E8-4D88-8FBA-3D00D61C1209}" type="datetime1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8E36E58-4F0A-4697-86FA-0328D4965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16F5A62-5D6E-4256-966C-E54C19053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99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A20616-93C2-4874-B1D1-7C6F5FC9D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BBA287F-893F-445B-8BD4-E3F9627A1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DD07387-D13D-487B-9DBB-41BD88696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74E4E9F-F3F3-4A4C-B83C-DCF12E61C7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3D94C4F-D12C-48F9-A8C4-24DDEEC11D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FAEEE7B-522D-4CB9-BA55-074357069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F8EB-3105-4C27-9ED8-5019C3F6169F}" type="datetime1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28DD07C-F833-43AD-857A-BF210FE19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9DA6383-2CFA-4BFB-9943-37549B8C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6486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56278-049B-4D00-8153-3035B1C0D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B87BF5F-296F-41B6-A156-167F030FB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DB88A-BEB7-4AAA-826D-F40D8890EF67}" type="datetime1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70239F6-FE8E-4929-BCCC-70BF32777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AD8E6D4-ABE5-42DE-A2A0-9EAB708E8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040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3F121CC-E66A-4966-AE11-EC4801547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D7CE-12A9-4F07-AC35-34BE971D6262}" type="datetime1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A92BAE4-83A5-4627-A743-395979B96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C258E1-152A-480E-BA21-77872C42B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14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949EAE-FD1C-43DD-8264-4B1A6F480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7ACE6E-20B7-4ABA-9E86-7966ED0E9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8F40679-6330-43C5-9915-5A31B92C1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88D7EA1-7306-4A79-8BCE-5B7586BE6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E1D1-E941-40DA-8ADC-CA81E0071892}" type="datetime1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B34C179-0791-4F8E-AE08-804DB49A5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C6D5573-2BA9-4861-8075-F863F7351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8017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BE2B63-9621-42A1-A2C6-2D2E1BB8B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BCFFC7E-6533-4B9A-B0E5-5D27E5FA28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2D5DB2A-9A85-4B1D-BEF3-46394E9F3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C347FFE-A78C-4652-9948-59EF0BFCB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DFF3-CAF9-4AE9-B628-874A7357C4A4}" type="datetime1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CCA077E-19B0-459D-8593-DDEA6B501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34C1D5A-3160-4C4D-A9DF-33AB86070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365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59DFEA2-51A4-4D42-A683-3BC12EFB4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2DB4A37-0AE3-46BD-A509-1284A006B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0FD186-D564-4E78-ADA8-8E739A3FB7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E77E3-C6F2-4235-A9A2-1BFA8D4D243F}" type="datetime1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DD980F-F0D6-4EDD-AB75-8EF247822B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71A6D5-AA83-49C7-9013-6641D6157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30C88DE7-DBAC-4CD3-863D-3F53E39F3A31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9340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hpmyadmin.net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ordpress.org/support/article/how-to-install-wordpress/#using-phpmyadmi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tw.wordpress.org/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github.com/NTUE-Arduino-Lab/wordpress-using-react-as-frontend.git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3DE093-171F-486F-B5E6-5923D896B3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從零開始：在系網主機下新增 </a:t>
            </a:r>
            <a:r>
              <a:rPr lang="en-US" altLang="zh-TW" dirty="0"/>
              <a:t>WordPress </a:t>
            </a:r>
            <a:r>
              <a:rPr lang="zh-TW" altLang="en-US" dirty="0"/>
              <a:t>網站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226E859-87B6-4849-A8ED-40FC760ADF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以 </a:t>
            </a:r>
            <a:r>
              <a:rPr lang="en-US" altLang="zh-TW" dirty="0"/>
              <a:t>React App</a:t>
            </a:r>
            <a:r>
              <a:rPr lang="zh-TW" altLang="en-US" dirty="0"/>
              <a:t> 作為前端網站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E02F251-BEC8-492F-84AF-9F2B29449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544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016866-22F8-4745-AC4A-25CEDFE89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第二章：新增一個 </a:t>
            </a:r>
            <a:r>
              <a:rPr lang="en-US" altLang="zh-TW" dirty="0" err="1"/>
              <a:t>wordpress</a:t>
            </a:r>
            <a:r>
              <a:rPr lang="en-US" altLang="zh-TW" dirty="0"/>
              <a:t> </a:t>
            </a:r>
            <a:r>
              <a:rPr lang="zh-TW" altLang="en-US" dirty="0"/>
              <a:t>網站儲存資料所需的資料庫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B77C905-D3EF-4858-BB32-F8AD817819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透過 </a:t>
            </a:r>
            <a:r>
              <a:rPr lang="en-US" altLang="zh-TW" dirty="0"/>
              <a:t>phpMyAdmin </a:t>
            </a:r>
            <a:r>
              <a:rPr lang="zh-TW" altLang="en-US" dirty="0"/>
              <a:t>工具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F67BBA5-76B6-46FE-8415-C3C7D2A3C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7124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89049C-E5B0-4B9A-ACE6-6A4681A99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phpMyAdmin</a:t>
            </a:r>
            <a:r>
              <a:rPr lang="zh-TW" altLang="en-US" dirty="0"/>
              <a:t> 簡單介紹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20BE41-2D72-41D4-BEBE-89218B6FF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免費工具，透過瀏覽器操作（不須額外安裝軟體工具）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用 </a:t>
            </a:r>
            <a:r>
              <a:rPr lang="en-US" altLang="zh-TW" dirty="0"/>
              <a:t>php</a:t>
            </a:r>
            <a:r>
              <a:rPr lang="zh-TW" altLang="en-US" dirty="0"/>
              <a:t> 撰寫的 </a:t>
            </a:r>
            <a:r>
              <a:rPr lang="en-US" altLang="zh-TW" dirty="0"/>
              <a:t>MySQL</a:t>
            </a:r>
            <a:r>
              <a:rPr lang="zh-TW" altLang="en-US" dirty="0"/>
              <a:t> 資料庫管理介面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將資料庫指令（</a:t>
            </a:r>
            <a:r>
              <a:rPr lang="en-US" altLang="zh-TW" dirty="0"/>
              <a:t>CRUD</a:t>
            </a:r>
            <a:r>
              <a:rPr lang="zh-TW" altLang="en-US" dirty="0"/>
              <a:t>）圖像化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參考資料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>
                <a:hlinkClick r:id="rId2"/>
              </a:rPr>
              <a:t>https://www.phpmyadmin.net/</a:t>
            </a:r>
            <a:endParaRPr lang="en-US" altLang="zh-TW" dirty="0"/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pPr>
              <a:lnSpc>
                <a:spcPct val="150000"/>
              </a:lnSpc>
            </a:pPr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86D6758-474B-4EDA-A980-F54ABA58F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2095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E944A2-A415-459F-97DB-560558F5C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利用 </a:t>
            </a:r>
            <a:r>
              <a:rPr lang="en-US" altLang="zh-TW" dirty="0"/>
              <a:t>phpMyAdmin</a:t>
            </a:r>
            <a:r>
              <a:rPr lang="zh-TW" altLang="en-US" dirty="0"/>
              <a:t> 開啟一資料庫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434AE9-A9B0-4D25-BCA9-D1DFCB780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資料庫用途為儲存 Ｗ</a:t>
            </a:r>
            <a:r>
              <a:rPr lang="en-US" altLang="zh-TW" dirty="0" err="1"/>
              <a:t>ordPress</a:t>
            </a:r>
            <a:r>
              <a:rPr lang="zh-TW" altLang="en-US" dirty="0"/>
              <a:t> 網站資料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首先登入系網的 </a:t>
            </a:r>
            <a:r>
              <a:rPr lang="en-US" altLang="zh-TW" dirty="0"/>
              <a:t>phpMyAdmin</a:t>
            </a:r>
            <a:r>
              <a:rPr lang="zh-TW" altLang="en-US" dirty="0"/>
              <a:t> 管理後臺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https://dtd.ntue.edu.tw/phpMyAdmin</a:t>
            </a:r>
          </a:p>
          <a:p>
            <a:pPr>
              <a:lnSpc>
                <a:spcPct val="150000"/>
              </a:lnSpc>
            </a:pPr>
            <a:r>
              <a:rPr lang="zh-TW" altLang="en-US" dirty="0"/>
              <a:t>使用者名稱、密碼參考系網文件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b="1" u="sng" dirty="0"/>
              <a:t>不必連上遠端桌面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664E5EE-DBB8-4552-B478-B973367F5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989" y="2173103"/>
            <a:ext cx="3906325" cy="42481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FF0DAF-445F-4820-8931-0C74068C6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5627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3CE68ABD-FF9F-49AE-AF59-CD2A9740D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65" y="510986"/>
            <a:ext cx="11415294" cy="601493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A1E71EE-1793-4364-B683-77A08E40E248}"/>
              </a:ext>
            </a:extLst>
          </p:cNvPr>
          <p:cNvSpPr/>
          <p:nvPr/>
        </p:nvSpPr>
        <p:spPr>
          <a:xfrm>
            <a:off x="168965" y="1013791"/>
            <a:ext cx="1489392" cy="56354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54A2779-FB0C-4682-A025-957019F74107}"/>
              </a:ext>
            </a:extLst>
          </p:cNvPr>
          <p:cNvSpPr txBox="1"/>
          <p:nvPr/>
        </p:nvSpPr>
        <p:spPr>
          <a:xfrm>
            <a:off x="210199" y="597768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資料庫列表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97E0327-3358-48E7-99AA-BB394FB4E1D6}"/>
              </a:ext>
            </a:extLst>
          </p:cNvPr>
          <p:cNvSpPr/>
          <p:nvPr/>
        </p:nvSpPr>
        <p:spPr>
          <a:xfrm>
            <a:off x="1727931" y="685800"/>
            <a:ext cx="9856328" cy="21617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C6AC0DF-F400-4126-81B2-6950F33874A5}"/>
              </a:ext>
            </a:extLst>
          </p:cNvPr>
          <p:cNvSpPr/>
          <p:nvPr/>
        </p:nvSpPr>
        <p:spPr>
          <a:xfrm>
            <a:off x="1727931" y="1013790"/>
            <a:ext cx="9856328" cy="56354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6BBC13C-6D5D-4495-9C80-2244C1513433}"/>
              </a:ext>
            </a:extLst>
          </p:cNvPr>
          <p:cNvSpPr txBox="1"/>
          <p:nvPr/>
        </p:nvSpPr>
        <p:spPr>
          <a:xfrm>
            <a:off x="7185990" y="12599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資料內容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6F25C84-2B3E-438F-9439-E8DBAFE1315D}"/>
              </a:ext>
            </a:extLst>
          </p:cNvPr>
          <p:cNvSpPr txBox="1"/>
          <p:nvPr/>
        </p:nvSpPr>
        <p:spPr>
          <a:xfrm>
            <a:off x="10389703" y="3164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工具列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DB4B7BA-87F3-4CAA-82DE-B08F132D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8639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D1BE2E-FE28-4458-99AA-97557D39F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開新資料庫（</a:t>
            </a:r>
            <a:r>
              <a:rPr lang="zh-TW" altLang="en-US" dirty="0">
                <a:hlinkClick r:id="rId2"/>
              </a:rPr>
              <a:t>參考 </a:t>
            </a:r>
            <a:r>
              <a:rPr lang="en-US" altLang="zh-TW" dirty="0" err="1">
                <a:hlinkClick r:id="rId2"/>
              </a:rPr>
              <a:t>wordpress</a:t>
            </a:r>
            <a:r>
              <a:rPr lang="zh-TW" altLang="en-US" dirty="0">
                <a:hlinkClick r:id="rId2"/>
              </a:rPr>
              <a:t> 官方教學</a:t>
            </a:r>
            <a:r>
              <a:rPr lang="zh-TW" altLang="en-US" dirty="0"/>
              <a:t>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CD377C-3A97-47BC-871E-662FC87B6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輸入資料庫名稱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選擇 </a:t>
            </a:r>
            <a:r>
              <a:rPr lang="en-US" altLang="zh-TW" dirty="0"/>
              <a:t>utf8mb4_general_ci</a:t>
            </a:r>
            <a:endParaRPr lang="zh-TW" altLang="en-US" dirty="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6343B38-DC1F-429A-8D1D-978DEBD2EDB3}"/>
              </a:ext>
            </a:extLst>
          </p:cNvPr>
          <p:cNvGrpSpPr/>
          <p:nvPr/>
        </p:nvGrpSpPr>
        <p:grpSpPr>
          <a:xfrm>
            <a:off x="4619731" y="3559650"/>
            <a:ext cx="6836799" cy="2752250"/>
            <a:chOff x="514871" y="2625169"/>
            <a:chExt cx="6836799" cy="2752250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C71591A1-793D-4A3E-BAD2-E72962FEE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263" y="2625169"/>
              <a:ext cx="6737407" cy="2752250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2149156-95A0-4C9C-8059-FB7634C9BBBB}"/>
                </a:ext>
              </a:extLst>
            </p:cNvPr>
            <p:cNvSpPr/>
            <p:nvPr/>
          </p:nvSpPr>
          <p:spPr>
            <a:xfrm>
              <a:off x="514871" y="2941014"/>
              <a:ext cx="1271329" cy="48798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2AB5635-18DB-4F0D-84AC-77FD5FED730B}"/>
                </a:ext>
              </a:extLst>
            </p:cNvPr>
            <p:cNvSpPr/>
            <p:nvPr/>
          </p:nvSpPr>
          <p:spPr>
            <a:xfrm>
              <a:off x="3347301" y="4812883"/>
              <a:ext cx="2748699" cy="48798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C952C4-8BF4-43A9-8173-0736DBC72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pPr/>
              <a:t>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8898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4DC002-4D9A-4605-9174-488EFA546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關於資料庫使用者</a:t>
            </a:r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1B8467-4B11-4D1F-A4AE-038B76AC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管理誰有權限使用這個資料庫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系網有一</a:t>
            </a:r>
            <a:r>
              <a:rPr lang="zh-TW" altLang="en-US" u="sng" dirty="0"/>
              <a:t>權限最高</a:t>
            </a:r>
            <a:r>
              <a:rPr lang="zh-TW" altLang="en-US" dirty="0"/>
              <a:t>、</a:t>
            </a:r>
            <a:r>
              <a:rPr lang="zh-TW" altLang="en-US" u="sng" dirty="0"/>
              <a:t>能操作所有資料庫</a:t>
            </a:r>
            <a:r>
              <a:rPr lang="zh-TW" altLang="en-US" dirty="0"/>
              <a:t> 使用者：</a:t>
            </a:r>
            <a:r>
              <a:rPr lang="en-US" altLang="zh-TW" dirty="0"/>
              <a:t>root</a:t>
            </a:r>
          </a:p>
          <a:p>
            <a:pPr>
              <a:lnSpc>
                <a:spcPct val="150000"/>
              </a:lnSpc>
            </a:pPr>
            <a:r>
              <a:rPr lang="zh-TW" altLang="en-US" dirty="0"/>
              <a:t>新資料庫建立後，</a:t>
            </a:r>
            <a:r>
              <a:rPr lang="en-US" altLang="zh-TW" dirty="0"/>
              <a:t>root</a:t>
            </a:r>
            <a:r>
              <a:rPr lang="zh-TW" altLang="en-US" dirty="0"/>
              <a:t> 不必額外設定即能使用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因此</a:t>
            </a:r>
            <a:r>
              <a:rPr lang="en-US" altLang="zh-TW" dirty="0"/>
              <a:t>…</a:t>
            </a:r>
            <a:r>
              <a:rPr lang="zh-TW" altLang="en-US" dirty="0"/>
              <a:t> 可以不必特定新增使用者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u="sng" dirty="0"/>
              <a:t>新增指定資料庫的使用者</a:t>
            </a:r>
            <a:r>
              <a:rPr lang="zh-TW" altLang="en-US" dirty="0"/>
              <a:t>方式參考投影片 </a:t>
            </a:r>
            <a:r>
              <a:rPr lang="en-US" altLang="zh-TW" dirty="0"/>
              <a:t>9-14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CA92C3-1545-4EA0-AEEB-EB49A0815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pPr/>
              <a:t>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365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FFEEB356-9CAB-4501-ABCB-DBC33D9944A0}"/>
              </a:ext>
            </a:extLst>
          </p:cNvPr>
          <p:cNvGrpSpPr/>
          <p:nvPr/>
        </p:nvGrpSpPr>
        <p:grpSpPr>
          <a:xfrm>
            <a:off x="350598" y="689520"/>
            <a:ext cx="8383170" cy="5713950"/>
            <a:chOff x="599076" y="639824"/>
            <a:chExt cx="8383170" cy="571395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D3447049-B76A-44ED-B483-8F36DA40F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9076" y="742766"/>
              <a:ext cx="8383170" cy="5611008"/>
            </a:xfrm>
            <a:prstGeom prst="rect">
              <a:avLst/>
            </a:prstGeom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1E00691D-19B1-495B-BC05-A2B41A659A06}"/>
                </a:ext>
              </a:extLst>
            </p:cNvPr>
            <p:cNvSpPr/>
            <p:nvPr/>
          </p:nvSpPr>
          <p:spPr>
            <a:xfrm>
              <a:off x="5149817" y="883817"/>
              <a:ext cx="1005817" cy="48798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B768E16-426B-44BE-82FF-6B8C19736C4E}"/>
                </a:ext>
              </a:extLst>
            </p:cNvPr>
            <p:cNvSpPr/>
            <p:nvPr/>
          </p:nvSpPr>
          <p:spPr>
            <a:xfrm>
              <a:off x="3076526" y="5791728"/>
              <a:ext cx="1211226" cy="48798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8D8B7CF-3660-46B7-80F8-4FC0C5C40C69}"/>
                </a:ext>
              </a:extLst>
            </p:cNvPr>
            <p:cNvSpPr/>
            <p:nvPr/>
          </p:nvSpPr>
          <p:spPr>
            <a:xfrm>
              <a:off x="670583" y="639824"/>
              <a:ext cx="2042800" cy="40378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637E9F5A-648E-44E0-BC38-376555F6E01C}"/>
              </a:ext>
            </a:extLst>
          </p:cNvPr>
          <p:cNvSpPr txBox="1"/>
          <p:nvPr/>
        </p:nvSpPr>
        <p:spPr>
          <a:xfrm>
            <a:off x="8984975" y="2156791"/>
            <a:ext cx="2608406" cy="1703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參照官網的作法步驟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回到首頁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選擇「使用者帳號」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新增使用者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A9C346B-8C64-4E51-8242-D231DBF98A7A}"/>
              </a:ext>
            </a:extLst>
          </p:cNvPr>
          <p:cNvSpPr txBox="1"/>
          <p:nvPr/>
        </p:nvSpPr>
        <p:spPr>
          <a:xfrm>
            <a:off x="350598" y="186993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405AF6B-CFAF-497D-B817-7920734234E2}"/>
              </a:ext>
            </a:extLst>
          </p:cNvPr>
          <p:cNvSpPr txBox="1"/>
          <p:nvPr/>
        </p:nvSpPr>
        <p:spPr>
          <a:xfrm>
            <a:off x="4806642" y="506890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31F0578-EEE9-43AB-BF4F-97823DD29749}"/>
              </a:ext>
            </a:extLst>
          </p:cNvPr>
          <p:cNvSpPr txBox="1"/>
          <p:nvPr/>
        </p:nvSpPr>
        <p:spPr>
          <a:xfrm>
            <a:off x="3668660" y="5420621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D9B0F6C-77B5-4041-AF95-E7EF74E73EED}"/>
              </a:ext>
            </a:extLst>
          </p:cNvPr>
          <p:cNvSpPr txBox="1"/>
          <p:nvPr/>
        </p:nvSpPr>
        <p:spPr>
          <a:xfrm>
            <a:off x="8733768" y="1756681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新增指定資料庫的使用者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C5817DF-2466-47D9-9431-1BE864F1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904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D63A9FF-2385-4F3B-B00C-C7393D0771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578"/>
          <a:stretch/>
        </p:blipFill>
        <p:spPr>
          <a:xfrm>
            <a:off x="135664" y="0"/>
            <a:ext cx="7577102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22A9744-AEFB-41C4-BEB5-E52FFE39E19A}"/>
              </a:ext>
            </a:extLst>
          </p:cNvPr>
          <p:cNvSpPr/>
          <p:nvPr/>
        </p:nvSpPr>
        <p:spPr>
          <a:xfrm>
            <a:off x="2470240" y="1490870"/>
            <a:ext cx="1211226" cy="20872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98EB0FA-9AA6-437B-959F-182D918532FF}"/>
              </a:ext>
            </a:extLst>
          </p:cNvPr>
          <p:cNvSpPr/>
          <p:nvPr/>
        </p:nvSpPr>
        <p:spPr>
          <a:xfrm>
            <a:off x="2470240" y="1832114"/>
            <a:ext cx="1211226" cy="20872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F2AE2C0-3D45-47E6-9FCC-0773C4F34199}"/>
              </a:ext>
            </a:extLst>
          </p:cNvPr>
          <p:cNvSpPr/>
          <p:nvPr/>
        </p:nvSpPr>
        <p:spPr>
          <a:xfrm>
            <a:off x="2470240" y="2173358"/>
            <a:ext cx="1211226" cy="20872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9545E22-2099-4086-9DB4-53C7826DF323}"/>
              </a:ext>
            </a:extLst>
          </p:cNvPr>
          <p:cNvSpPr/>
          <p:nvPr/>
        </p:nvSpPr>
        <p:spPr>
          <a:xfrm>
            <a:off x="2470240" y="2484787"/>
            <a:ext cx="1211226" cy="20872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F7BBACC-6A43-4083-B243-CAD42C35FE27}"/>
              </a:ext>
            </a:extLst>
          </p:cNvPr>
          <p:cNvSpPr txBox="1"/>
          <p:nvPr/>
        </p:nvSpPr>
        <p:spPr>
          <a:xfrm>
            <a:off x="8984979" y="2156791"/>
            <a:ext cx="2839239" cy="21189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參照官網的作法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eriod" startAt="4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填上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帳號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密碼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eriod" startAt="4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主機名稱選擇「本機」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eriod" startAt="4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下方全域權限不勾選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eriod" startAt="4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頁面往下捲動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執行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7E2B5E6-A068-423E-8E0F-DD60BB5906AB}"/>
              </a:ext>
            </a:extLst>
          </p:cNvPr>
          <p:cNvSpPr txBox="1"/>
          <p:nvPr/>
        </p:nvSpPr>
        <p:spPr>
          <a:xfrm>
            <a:off x="3738908" y="1410564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34B10BF-9C4F-417F-B25A-06E66F193851}"/>
              </a:ext>
            </a:extLst>
          </p:cNvPr>
          <p:cNvSpPr txBox="1"/>
          <p:nvPr/>
        </p:nvSpPr>
        <p:spPr>
          <a:xfrm>
            <a:off x="3743569" y="2115455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22E565B-E76D-4017-8951-8E8E87E77C1F}"/>
              </a:ext>
            </a:extLst>
          </p:cNvPr>
          <p:cNvSpPr txBox="1"/>
          <p:nvPr/>
        </p:nvSpPr>
        <p:spPr>
          <a:xfrm>
            <a:off x="3738908" y="2451014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D1674F2-1314-4CF2-8217-3C86F0E964C3}"/>
              </a:ext>
            </a:extLst>
          </p:cNvPr>
          <p:cNvSpPr txBox="1"/>
          <p:nvPr/>
        </p:nvSpPr>
        <p:spPr>
          <a:xfrm>
            <a:off x="3738908" y="1772238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5.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89B6021-4E25-46D2-A600-18A047B75C15}"/>
              </a:ext>
            </a:extLst>
          </p:cNvPr>
          <p:cNvSpPr txBox="1"/>
          <p:nvPr/>
        </p:nvSpPr>
        <p:spPr>
          <a:xfrm>
            <a:off x="7071830" y="4849658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6.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5E38EE2-2BD8-43F4-97BD-FFB709C329AA}"/>
              </a:ext>
            </a:extLst>
          </p:cNvPr>
          <p:cNvSpPr txBox="1"/>
          <p:nvPr/>
        </p:nvSpPr>
        <p:spPr>
          <a:xfrm>
            <a:off x="8733768" y="1756681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新增指定資料庫的使用者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3B761E0-3645-437B-8E23-9A59817DC476}"/>
              </a:ext>
            </a:extLst>
          </p:cNvPr>
          <p:cNvSpPr txBox="1"/>
          <p:nvPr/>
        </p:nvSpPr>
        <p:spPr>
          <a:xfrm>
            <a:off x="8046111" y="5368077"/>
            <a:ext cx="4066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*帳號、密碼用於設定 </a:t>
            </a:r>
            <a:r>
              <a:rPr lang="en-US" altLang="zh-TW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wordpress</a:t>
            </a:r>
            <a:r>
              <a:rPr lang="en-US" altLang="zh-TW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網站</a:t>
            </a:r>
            <a:endParaRPr lang="en-US" altLang="zh-TW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與資料庫的連接</a:t>
            </a:r>
          </a:p>
        </p:txBody>
      </p:sp>
      <p:sp>
        <p:nvSpPr>
          <p:cNvPr id="15" name="投影片編號版面配置區 14">
            <a:extLst>
              <a:ext uri="{FF2B5EF4-FFF2-40B4-BE49-F238E27FC236}">
                <a16:creationId xmlns:a16="http://schemas.microsoft.com/office/drawing/2014/main" id="{28CD07F4-B898-4B91-BA04-89B7B627A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2768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D3AD9950-E10C-4FBE-878A-FA2BEF3CB2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056"/>
          <a:stretch/>
        </p:blipFill>
        <p:spPr>
          <a:xfrm>
            <a:off x="161246" y="698983"/>
            <a:ext cx="8217441" cy="5387009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4F134C68-DA5C-42C0-A6FE-3767C8CFD27A}"/>
              </a:ext>
            </a:extLst>
          </p:cNvPr>
          <p:cNvSpPr txBox="1"/>
          <p:nvPr/>
        </p:nvSpPr>
        <p:spPr>
          <a:xfrm>
            <a:off x="8984979" y="2156791"/>
            <a:ext cx="2723823" cy="87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參照官網的作法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成功新增！接著編輯權限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4D42444-2E7A-4ACA-9FC9-44A39F28E87F}"/>
              </a:ext>
            </a:extLst>
          </p:cNvPr>
          <p:cNvSpPr txBox="1"/>
          <p:nvPr/>
        </p:nvSpPr>
        <p:spPr>
          <a:xfrm>
            <a:off x="8733768" y="1756681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新增指定資料庫的使用者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75BCF25-CEB6-4582-8E57-BC82B5C7F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3557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186CE242-B5BC-41ED-BDA6-1725CF5F6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7268"/>
            <a:ext cx="12192000" cy="478346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2218F34-7897-4BC5-B1FC-5D9F44405DF3}"/>
              </a:ext>
            </a:extLst>
          </p:cNvPr>
          <p:cNvSpPr/>
          <p:nvPr/>
        </p:nvSpPr>
        <p:spPr>
          <a:xfrm>
            <a:off x="442658" y="2375457"/>
            <a:ext cx="481681" cy="3478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01D7713-F57B-4CAD-8DB7-4FB3B98CEC5A}"/>
              </a:ext>
            </a:extLst>
          </p:cNvPr>
          <p:cNvSpPr/>
          <p:nvPr/>
        </p:nvSpPr>
        <p:spPr>
          <a:xfrm>
            <a:off x="1320614" y="4316901"/>
            <a:ext cx="995203" cy="1656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F395BA-6C58-4D2E-B592-0FF9F4BE01E4}"/>
              </a:ext>
            </a:extLst>
          </p:cNvPr>
          <p:cNvSpPr/>
          <p:nvPr/>
        </p:nvSpPr>
        <p:spPr>
          <a:xfrm>
            <a:off x="11519452" y="5035832"/>
            <a:ext cx="540026" cy="31142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C52798A-DE84-478E-ACA0-A42C6ED598C1}"/>
              </a:ext>
            </a:extLst>
          </p:cNvPr>
          <p:cNvSpPr txBox="1"/>
          <p:nvPr/>
        </p:nvSpPr>
        <p:spPr>
          <a:xfrm>
            <a:off x="7987716" y="2953662"/>
            <a:ext cx="3531736" cy="1703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參照官網的作法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eriod" startAt="8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選擇「資料庫」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Tab</a:t>
            </a:r>
          </a:p>
          <a:p>
            <a:pPr marL="342900" indent="-342900">
              <a:lnSpc>
                <a:spcPct val="150000"/>
              </a:lnSpc>
              <a:buAutoNum type="arabicPeriod" startAt="8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選擇要給予權限的資料庫名稱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eriod" startAt="8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3877332-54DC-402E-A2BE-8A7AB9AB9906}"/>
              </a:ext>
            </a:extLst>
          </p:cNvPr>
          <p:cNvSpPr txBox="1"/>
          <p:nvPr/>
        </p:nvSpPr>
        <p:spPr>
          <a:xfrm>
            <a:off x="7736505" y="2553552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新增指定資料庫的使用者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0C1D340-48CB-4718-9544-66D244577EA9}"/>
              </a:ext>
            </a:extLst>
          </p:cNvPr>
          <p:cNvSpPr txBox="1"/>
          <p:nvPr/>
        </p:nvSpPr>
        <p:spPr>
          <a:xfrm>
            <a:off x="553725" y="2006125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8.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816EC07-7979-4C0D-9C0A-701A3CF24860}"/>
              </a:ext>
            </a:extLst>
          </p:cNvPr>
          <p:cNvSpPr txBox="1"/>
          <p:nvPr/>
        </p:nvSpPr>
        <p:spPr>
          <a:xfrm>
            <a:off x="2355573" y="4057405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9.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82124B1-AE05-4D75-9763-5779F970B2C4}"/>
              </a:ext>
            </a:extLst>
          </p:cNvPr>
          <p:cNvSpPr txBox="1"/>
          <p:nvPr/>
        </p:nvSpPr>
        <p:spPr>
          <a:xfrm>
            <a:off x="11418851" y="4633375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10.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39065D68-2522-44D6-9DDF-5F071FDBF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978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D6BA4B-E54D-4B38-BB16-99DC24AC5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章節目錄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C62718-7B2E-43E7-88B4-39EBBD3EB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第一章：關於系網的主機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第二章：在系網虛擬目錄下，建立新的 </a:t>
            </a:r>
            <a:r>
              <a:rPr lang="en-US" altLang="zh-TW" dirty="0"/>
              <a:t>WordPress </a:t>
            </a:r>
            <a:r>
              <a:rPr lang="zh-TW" altLang="en-US" dirty="0"/>
              <a:t>網站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第三章：修改 </a:t>
            </a:r>
            <a:r>
              <a:rPr lang="en-US" altLang="zh-TW" dirty="0"/>
              <a:t>WordPress </a:t>
            </a:r>
            <a:r>
              <a:rPr lang="zh-TW" altLang="en-US" dirty="0"/>
              <a:t>的前台網站成 </a:t>
            </a:r>
            <a:r>
              <a:rPr lang="en-US" altLang="zh-TW" dirty="0"/>
              <a:t>React App</a:t>
            </a:r>
          </a:p>
          <a:p>
            <a:pPr>
              <a:lnSpc>
                <a:spcPct val="150000"/>
              </a:lnSpc>
            </a:pPr>
            <a:r>
              <a:rPr lang="zh-TW" altLang="en-US" dirty="0"/>
              <a:t>第四章：複製現有的網站資料至新的 </a:t>
            </a:r>
            <a:r>
              <a:rPr lang="en-US" altLang="zh-TW" dirty="0"/>
              <a:t>WordPress</a:t>
            </a:r>
            <a:r>
              <a:rPr lang="zh-TW" altLang="en-US" dirty="0"/>
              <a:t> 網站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第五章：網站的程式碼更新方式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A2957F1-2492-42A0-A942-2CB0E89FE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0710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3DB6EACE-9EB6-438B-BEAC-15DEA9A77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4285"/>
            <a:ext cx="12192000" cy="5749430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A0687320-3F24-4F0B-8F11-CC7B5E865136}"/>
              </a:ext>
            </a:extLst>
          </p:cNvPr>
          <p:cNvSpPr txBox="1"/>
          <p:nvPr/>
        </p:nvSpPr>
        <p:spPr>
          <a:xfrm>
            <a:off x="7987716" y="2953662"/>
            <a:ext cx="2377574" cy="12879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參照官網的作法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eriod" startAt="11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直接「全選」即可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eriod" startAt="11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435E601-2882-441E-8F19-3165504E2682}"/>
              </a:ext>
            </a:extLst>
          </p:cNvPr>
          <p:cNvSpPr txBox="1"/>
          <p:nvPr/>
        </p:nvSpPr>
        <p:spPr>
          <a:xfrm>
            <a:off x="7736505" y="2553552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新增指定資料庫的使用者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733B0BA-A3B6-4BEE-9B49-460D01385AA5}"/>
              </a:ext>
            </a:extLst>
          </p:cNvPr>
          <p:cNvSpPr/>
          <p:nvPr/>
        </p:nvSpPr>
        <p:spPr>
          <a:xfrm>
            <a:off x="1068823" y="1858622"/>
            <a:ext cx="481681" cy="3478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B4AD54B-F9A0-4334-8D54-4A93EAB5DED4}"/>
              </a:ext>
            </a:extLst>
          </p:cNvPr>
          <p:cNvSpPr/>
          <p:nvPr/>
        </p:nvSpPr>
        <p:spPr>
          <a:xfrm>
            <a:off x="11538040" y="5787891"/>
            <a:ext cx="481681" cy="3478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06D77F2-0B25-40C9-8328-C19D6B7E4E76}"/>
              </a:ext>
            </a:extLst>
          </p:cNvPr>
          <p:cNvSpPr txBox="1"/>
          <p:nvPr/>
        </p:nvSpPr>
        <p:spPr>
          <a:xfrm>
            <a:off x="1630016" y="1673956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11.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E90EA25-DDA4-40A0-AB3D-EE9F4F148D5D}"/>
              </a:ext>
            </a:extLst>
          </p:cNvPr>
          <p:cNvSpPr txBox="1"/>
          <p:nvPr/>
        </p:nvSpPr>
        <p:spPr>
          <a:xfrm>
            <a:off x="11538040" y="5329613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12.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546479C-6752-4924-A0D7-7063EB832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3128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91D839E6-4CC4-454E-9049-6EF3028AC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41" y="978320"/>
            <a:ext cx="8078327" cy="3867690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0FD72B07-1681-4088-AE66-21E485E4E226}"/>
              </a:ext>
            </a:extLst>
          </p:cNvPr>
          <p:cNvSpPr txBox="1"/>
          <p:nvPr/>
        </p:nvSpPr>
        <p:spPr>
          <a:xfrm>
            <a:off x="8918499" y="2156791"/>
            <a:ext cx="2262158" cy="87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成功新增：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指定資料庫的使用者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114953-184D-440A-B6A6-B0BBBEDAB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0552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A827C1-3FB4-4A19-84BF-FB3CCBAF6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第二章到目前為止應擁有：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5A36E2-2248-4B53-85EF-ACA18AD93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一個資料庫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與一個以上對應資料庫的使用者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資料庫端設定完成！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C76CB9E-41C8-4F68-949C-69B8ADC64D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762"/>
          <a:stretch/>
        </p:blipFill>
        <p:spPr>
          <a:xfrm>
            <a:off x="6380924" y="2055887"/>
            <a:ext cx="5466522" cy="2746225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4BE26A7-1983-4AE2-9139-7A02586D2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pPr/>
              <a:t>22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55605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016866-22F8-4745-AC4A-25CEDFE89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第二章：新增一個 </a:t>
            </a:r>
            <a:r>
              <a:rPr lang="en-US" altLang="zh-TW" dirty="0"/>
              <a:t>WordPress </a:t>
            </a:r>
            <a:r>
              <a:rPr lang="zh-TW" altLang="en-US" dirty="0"/>
              <a:t>網站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B77C905-D3EF-4858-BB32-F8AD817819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登入遠端桌面、下載官網上的空白專案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F67BBA5-76B6-46FE-8415-C3C7D2A3C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8426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FBF788-74C0-4B50-A603-0BEFEE015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專案初始化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86F4D3-115A-4A49-B492-8BBB59237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登入系網主機，並至以下連結下載專案</a:t>
            </a:r>
            <a:endParaRPr lang="en-US" altLang="zh-TW" dirty="0">
              <a:hlinkClick r:id="rId2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hlinkClick r:id="rId2"/>
              </a:rPr>
              <a:t>https://tw.wordpress.org/download/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將專案解壓縮後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/>
              <a:t>改名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/>
              <a:t>放到你知道位置的地方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E2F97A3-4797-4B98-B1C8-221A639C3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094" y="363333"/>
            <a:ext cx="4477375" cy="29245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536F997-9176-44C4-B5AE-74B697439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3590" y="3821117"/>
            <a:ext cx="5928879" cy="2355846"/>
          </a:xfrm>
          <a:prstGeom prst="rect">
            <a:avLst/>
          </a:prstGeom>
          <a:ln>
            <a:noFill/>
          </a:ln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6241855-A66B-4485-924E-C843DA3DA147}"/>
              </a:ext>
            </a:extLst>
          </p:cNvPr>
          <p:cNvSpPr txBox="1"/>
          <p:nvPr/>
        </p:nvSpPr>
        <p:spPr>
          <a:xfrm>
            <a:off x="7646291" y="6169709"/>
            <a:ext cx="3284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改名為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DTD_VirtualList_2021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並置於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(D)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槽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55FDF6BD-39FC-410E-9A19-CB939AB537BC}"/>
              </a:ext>
            </a:extLst>
          </p:cNvPr>
          <p:cNvCxnSpPr/>
          <p:nvPr/>
        </p:nvCxnSpPr>
        <p:spPr>
          <a:xfrm flipV="1">
            <a:off x="8617226" y="5734878"/>
            <a:ext cx="0" cy="347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A0A7EED-94B6-40CD-8639-D48A07CEF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pPr/>
              <a:t>24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6855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37D65AA-02A7-4B82-B9E4-B1EB75C7F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第二章：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連接 </a:t>
            </a:r>
            <a:r>
              <a:rPr lang="en-US" altLang="zh-TW" dirty="0"/>
              <a:t>W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ordPress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網站與資料庫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D4F2BD7-5827-4E75-8AF7-6A65E8B63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wp-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config.php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A2A0A76-3F72-4DC1-8402-F06DC897F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60070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2D3E26-3EA9-4366-AE51-F147FCF2E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製作 </a:t>
            </a:r>
            <a:r>
              <a:rPr lang="en-US" altLang="zh-TW" dirty="0"/>
              <a:t>wp-</a:t>
            </a:r>
            <a:r>
              <a:rPr lang="en-US" altLang="zh-TW" dirty="0" err="1"/>
              <a:t>config.php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02FEE7-966A-48F8-BBB8-292A931AC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空白專案內提供 </a:t>
            </a:r>
            <a:r>
              <a:rPr lang="en-US" altLang="zh-TW" dirty="0"/>
              <a:t>wp-config-</a:t>
            </a:r>
            <a:r>
              <a:rPr lang="en-US" altLang="zh-TW" dirty="0" err="1"/>
              <a:t>sample.php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將 </a:t>
            </a:r>
            <a:r>
              <a:rPr lang="en-US" altLang="zh-TW" dirty="0"/>
              <a:t>wp-config-</a:t>
            </a:r>
            <a:r>
              <a:rPr lang="en-US" altLang="zh-TW" dirty="0" err="1"/>
              <a:t>sample.php</a:t>
            </a:r>
            <a:r>
              <a:rPr lang="zh-TW" altLang="en-US" dirty="0"/>
              <a:t> </a:t>
            </a:r>
            <a:br>
              <a:rPr lang="en-US" altLang="zh-TW" dirty="0"/>
            </a:br>
            <a:r>
              <a:rPr lang="zh-TW" altLang="en-US" dirty="0"/>
              <a:t>於同層資料夾（根目錄）複製一份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更名為 </a:t>
            </a:r>
            <a:r>
              <a:rPr lang="en-US" altLang="zh-TW" dirty="0"/>
              <a:t>wp-</a:t>
            </a:r>
            <a:r>
              <a:rPr lang="en-US" altLang="zh-TW" dirty="0" err="1"/>
              <a:t>config.php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17415ED-3CB4-4C64-AFB0-9B5FA7FAC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736" y="2355465"/>
            <a:ext cx="4064093" cy="3956435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1835D3A-8D10-4BC4-BA39-FE3CB9C44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pPr/>
              <a:t>26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37674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347318-8EEF-470F-80CE-5C8BE9D62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編輯 </a:t>
            </a:r>
            <a:r>
              <a:rPr lang="en-US" altLang="zh-TW" dirty="0"/>
              <a:t>wp-</a:t>
            </a:r>
            <a:r>
              <a:rPr lang="en-US" altLang="zh-TW" dirty="0" err="1"/>
              <a:t>config.php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6B3ACA-2D2C-4372-A47A-66758060F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將 </a:t>
            </a:r>
            <a:r>
              <a:rPr lang="en-US" altLang="zh-TW" dirty="0"/>
              <a:t>wp-</a:t>
            </a:r>
            <a:r>
              <a:rPr lang="en-US" altLang="zh-TW" dirty="0" err="1"/>
              <a:t>config.php</a:t>
            </a:r>
            <a:r>
              <a:rPr lang="zh-TW" altLang="en-US" dirty="0"/>
              <a:t> 利用文字編輯打開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修改內容：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en-US" altLang="zh-TW" dirty="0"/>
              <a:t>DB_NAME</a:t>
            </a:r>
            <a:r>
              <a:rPr lang="zh-TW" altLang="en-US" dirty="0"/>
              <a:t>（資料庫名稱）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en-US" altLang="zh-TW" dirty="0"/>
              <a:t>DB_USER</a:t>
            </a:r>
            <a:r>
              <a:rPr lang="zh-TW" altLang="en-US" dirty="0"/>
              <a:t>（使用者名稱）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en-US" altLang="zh-TW" dirty="0"/>
              <a:t>DB_PASSWORD </a:t>
            </a:r>
            <a:r>
              <a:rPr lang="zh-TW" altLang="en-US" dirty="0"/>
              <a:t>（使用者密碼）</a:t>
            </a:r>
            <a:endParaRPr lang="en-US" altLang="zh-TW" dirty="0"/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6625720-B261-492B-9216-42EBAF1C3E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356"/>
          <a:stretch/>
        </p:blipFill>
        <p:spPr>
          <a:xfrm>
            <a:off x="6669157" y="2469248"/>
            <a:ext cx="5247861" cy="3560127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6C6D7C3-8813-4DED-9BDC-F397B252046C}"/>
              </a:ext>
            </a:extLst>
          </p:cNvPr>
          <p:cNvSpPr txBox="1"/>
          <p:nvPr/>
        </p:nvSpPr>
        <p:spPr>
          <a:xfrm>
            <a:off x="838200" y="5660043"/>
            <a:ext cx="5393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zh-TW" alt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使用者可以是 </a:t>
            </a:r>
            <a:r>
              <a:rPr lang="en-US" altLang="zh-TW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root</a:t>
            </a:r>
            <a:r>
              <a:rPr lang="zh-TW" alt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，或指定資料庫的使用者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5531AC-A484-4ACD-904E-96EB8B26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pPr/>
              <a:t>27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05600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A827C1-3FB4-4A19-84BF-FB3CCBAF6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第二章到目前為止已完成：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5A36E2-2248-4B53-85EF-ACA18AD93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新增一個資料庫、一個</a:t>
            </a:r>
            <a:r>
              <a:rPr lang="en-US" altLang="zh-TW" dirty="0"/>
              <a:t>WordPress</a:t>
            </a:r>
            <a:r>
              <a:rPr lang="zh-TW" altLang="en-US" dirty="0"/>
              <a:t> 網站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完成資料庫與 </a:t>
            </a:r>
            <a:r>
              <a:rPr lang="en-US" altLang="zh-TW" dirty="0"/>
              <a:t>WordPress</a:t>
            </a:r>
            <a:r>
              <a:rPr lang="zh-TW" altLang="en-US" dirty="0"/>
              <a:t> 網站的連接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6F5436-D056-4C7E-930D-709977949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pPr/>
              <a:t>28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09002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37D65AA-02A7-4B82-B9E4-B1EB75C7F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第二章：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IIS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站台新增虛擬目錄與對應之 </a:t>
            </a:r>
            <a:r>
              <a:rPr lang="en-US" altLang="zh-TW" dirty="0"/>
              <a:t>W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ordPress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D4F2BD7-5827-4E75-8AF7-6A65E8B63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透過虛擬目錄區分相同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port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下不同的網站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1471750-7FBD-4DE6-92A3-6FB9826D9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5270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5B318C-811A-4A6D-82D1-7B51E7A77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第一章：關於系網的主機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48A08BD-AF4E-4C16-9D20-0198FE75CA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介紹</a:t>
            </a:r>
            <a:r>
              <a:rPr lang="en-US" altLang="zh-TW" dirty="0"/>
              <a:t>+</a:t>
            </a:r>
            <a:r>
              <a:rPr lang="zh-TW" altLang="en-US" dirty="0"/>
              <a:t>連線方式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507F823-8598-4F5A-8B2B-307C7855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10110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58AB90-423D-420B-96E0-AB4D46875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持續利用系網主機，打開 </a:t>
            </a:r>
            <a:r>
              <a:rPr lang="en-US" altLang="zh-TW" dirty="0"/>
              <a:t>IIS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389A18-FDFE-42A7-994F-04F955761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打開 </a:t>
            </a:r>
            <a:r>
              <a:rPr lang="en-US" altLang="zh-TW" dirty="0"/>
              <a:t>Internet Information Services (IIS)</a:t>
            </a:r>
          </a:p>
          <a:p>
            <a:pPr>
              <a:lnSpc>
                <a:spcPct val="150000"/>
              </a:lnSpc>
            </a:pPr>
            <a:r>
              <a:rPr lang="zh-TW" altLang="en-US" dirty="0"/>
              <a:t>依序點開「站台」、「</a:t>
            </a:r>
            <a:r>
              <a:rPr lang="en-US" altLang="zh-TW" dirty="0" err="1"/>
              <a:t>DTD_MainWeb</a:t>
            </a:r>
            <a:r>
              <a:rPr lang="zh-TW" altLang="en-US" dirty="0"/>
              <a:t>」</a:t>
            </a:r>
            <a:endParaRPr lang="en-US" altLang="zh-TW" dirty="0"/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2A96FAD-0F18-41D8-B72D-CB9217414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9753" y="1825625"/>
            <a:ext cx="3533548" cy="2948304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D598AA8-0EB4-40F6-B1D8-94FC2277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pPr/>
              <a:t>30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82280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62AA89-EEBC-4EBC-A283-392248944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兩站台的差異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18B047-8767-4C5B-8622-4B25CDFAF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err="1"/>
              <a:t>DTD_MainWeb</a:t>
            </a:r>
            <a:r>
              <a:rPr lang="en-US" altLang="zh-TW" dirty="0"/>
              <a:t> (port 80)</a:t>
            </a:r>
          </a:p>
          <a:p>
            <a:pPr>
              <a:lnSpc>
                <a:spcPct val="150000"/>
              </a:lnSpc>
            </a:pPr>
            <a:r>
              <a:rPr lang="en-US" altLang="zh-TW" dirty="0" err="1"/>
              <a:t>DTD_MainWeb</a:t>
            </a:r>
            <a:r>
              <a:rPr lang="en-US" altLang="zh-TW" dirty="0"/>
              <a:t> (port 8080)</a:t>
            </a:r>
          </a:p>
          <a:p>
            <a:pPr>
              <a:lnSpc>
                <a:spcPct val="150000"/>
              </a:lnSpc>
            </a:pPr>
            <a:r>
              <a:rPr lang="zh-TW" altLang="en-US" dirty="0"/>
              <a:t>皆對外開放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8EE3824-9A87-4026-A595-DC7951308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345" y="2178162"/>
            <a:ext cx="6156806" cy="3646264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592377-6234-4B75-ABC8-4AC76510D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pPr/>
              <a:t>31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25972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85B3C1-3CEA-4545-B18E-F5563B9C3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新增在 </a:t>
            </a:r>
            <a:r>
              <a:rPr lang="en-US" altLang="zh-TW" dirty="0" err="1"/>
              <a:t>DTD_MainWeb</a:t>
            </a:r>
            <a:r>
              <a:rPr lang="zh-TW" altLang="en-US" dirty="0"/>
              <a:t> 站台的虛擬目錄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4C236B-2DB0-48CD-9F28-65AB0079C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右鍵點擊 </a:t>
            </a:r>
            <a:r>
              <a:rPr lang="en-US" altLang="zh-TW" dirty="0" err="1"/>
              <a:t>DTD_MainWeb</a:t>
            </a:r>
            <a:r>
              <a:rPr lang="zh-TW" altLang="en-US" dirty="0"/>
              <a:t> 站台</a:t>
            </a:r>
            <a:endParaRPr lang="en-US" altLang="zh-TW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選擇「新增虛擬目錄」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09745817-2BAD-41BD-B3EE-35AB35D6F23A}"/>
              </a:ext>
            </a:extLst>
          </p:cNvPr>
          <p:cNvGrpSpPr/>
          <p:nvPr/>
        </p:nvGrpSpPr>
        <p:grpSpPr>
          <a:xfrm>
            <a:off x="6841435" y="1765774"/>
            <a:ext cx="4002157" cy="4727101"/>
            <a:chOff x="6096000" y="1286911"/>
            <a:chExt cx="4140118" cy="4890052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0F8FAB54-8ED5-4500-8F34-1ECD3F68D5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6776"/>
            <a:stretch/>
          </p:blipFill>
          <p:spPr>
            <a:xfrm>
              <a:off x="6096000" y="1286911"/>
              <a:ext cx="4140118" cy="4890052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455ECBF-A937-46C4-99D7-49100E9971F6}"/>
                </a:ext>
              </a:extLst>
            </p:cNvPr>
            <p:cNvSpPr/>
            <p:nvPr/>
          </p:nvSpPr>
          <p:spPr>
            <a:xfrm>
              <a:off x="7254274" y="3697357"/>
              <a:ext cx="1313256" cy="18884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C65FB57-576B-4CE4-9BF9-599F3FEE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pPr/>
              <a:t>32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86507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441516-76EE-4531-8B33-272479935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新增虛擬目錄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97A9E0-5B3E-4E17-BE3C-1F72C456C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「別名」是網址 </a:t>
            </a:r>
            <a:r>
              <a:rPr lang="en-US" altLang="zh-TW" dirty="0"/>
              <a:t>/ </a:t>
            </a:r>
            <a:r>
              <a:rPr lang="zh-TW" altLang="en-US" dirty="0"/>
              <a:t>之後</a:t>
            </a:r>
            <a:br>
              <a:rPr lang="en-US" altLang="zh-TW" dirty="0"/>
            </a:br>
            <a:r>
              <a:rPr lang="zh-TW" altLang="en-US" dirty="0"/>
              <a:t>用以區別各網站的名字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「實體路徑」選擇 </a:t>
            </a:r>
            <a:r>
              <a:rPr lang="en-US" altLang="zh-TW" dirty="0"/>
              <a:t>WordPress</a:t>
            </a:r>
            <a:br>
              <a:rPr lang="en-US" altLang="zh-TW" dirty="0"/>
            </a:br>
            <a:r>
              <a:rPr lang="zh-TW" altLang="en-US" dirty="0"/>
              <a:t>網站資料夾所在的位置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確定後即可新增！</a:t>
            </a:r>
            <a:endParaRPr lang="en-US" altLang="zh-TW" dirty="0"/>
          </a:p>
          <a:p>
            <a:pPr marL="0" indent="0">
              <a:lnSpc>
                <a:spcPct val="150000"/>
              </a:lnSpc>
              <a:buNone/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8FAC5A5-33F7-4F6C-96C5-2E0E99EFA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613" y="2058193"/>
            <a:ext cx="4258269" cy="3477110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728DF95-F7C3-440B-8490-63516DEA8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pPr/>
              <a:t>33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06798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6504B9-CE2B-406C-AC49-8BDBB59B6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最後，大功告成！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FBB37D-3D39-4BC9-B823-61B1EE077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輸入網址</a:t>
            </a:r>
            <a:r>
              <a:rPr lang="en-US" altLang="zh-TW" dirty="0"/>
              <a:t>(dtd.ntue.edu.tw/</a:t>
            </a:r>
            <a:r>
              <a:rPr lang="zh-TW" altLang="en-US" dirty="0"/>
              <a:t>別名</a:t>
            </a:r>
            <a:r>
              <a:rPr lang="en-US" altLang="zh-TW" dirty="0"/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完成網站設定</a:t>
            </a:r>
            <a:endParaRPr lang="en-US" altLang="zh-TW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大功告成</a:t>
            </a:r>
            <a:endParaRPr lang="en-US" altLang="zh-TW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完成在虛擬目錄下</a:t>
            </a:r>
            <a:br>
              <a:rPr lang="en-US" altLang="zh-TW" dirty="0"/>
            </a:br>
            <a:r>
              <a:rPr lang="zh-TW" altLang="en-US" dirty="0"/>
              <a:t>建立 </a:t>
            </a:r>
            <a:r>
              <a:rPr lang="en-US" altLang="zh-TW" dirty="0"/>
              <a:t>WordPress</a:t>
            </a:r>
            <a:r>
              <a:rPr lang="zh-TW" altLang="en-US" dirty="0"/>
              <a:t> 網站</a:t>
            </a:r>
            <a:endParaRPr lang="en-US" altLang="zh-TW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F371DCD-0BC9-4E89-BBB4-84C822675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461" y="2618373"/>
            <a:ext cx="6648277" cy="2535654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04BE016-4627-45E7-87F8-B6CF2938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pPr/>
              <a:t>34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72569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92B3F3-0AB9-4BA9-82A4-C222D014F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第三章：修改 </a:t>
            </a:r>
            <a:r>
              <a:rPr lang="en-US" altLang="zh-TW" dirty="0"/>
              <a:t>WordPress </a:t>
            </a:r>
            <a:r>
              <a:rPr lang="zh-TW" altLang="en-US" dirty="0"/>
              <a:t>的前台網站成 </a:t>
            </a:r>
            <a:r>
              <a:rPr lang="en-US" altLang="zh-TW" dirty="0"/>
              <a:t>React App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E3BAA9-6D0D-418B-A358-773BCD3305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核心：透過 </a:t>
            </a:r>
            <a:r>
              <a:rPr lang="en-US" altLang="zh-TW" dirty="0"/>
              <a:t>custom theme </a:t>
            </a:r>
            <a:r>
              <a:rPr lang="zh-TW" altLang="en-US" dirty="0"/>
              <a:t>來完成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40FF66-1607-49A7-AF53-A4718D0B7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86043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B6D493-8F0A-4BA1-BD45-4EBB03B08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本章目錄（步驟）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466AD6-435E-4C35-BFBE-BF84A49D2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新增一個 </a:t>
            </a:r>
            <a:r>
              <a:rPr lang="en-US" altLang="zh-TW" dirty="0"/>
              <a:t>custom theme</a:t>
            </a:r>
          </a:p>
          <a:p>
            <a:pPr>
              <a:lnSpc>
                <a:spcPct val="150000"/>
              </a:lnSpc>
            </a:pPr>
            <a:r>
              <a:rPr lang="zh-TW" altLang="en-US" dirty="0"/>
              <a:t>下載預設的專案並修改設定內容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執行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5942C36-2A96-4235-B995-58A805693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pPr/>
              <a:t>36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82439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92B3F3-0AB9-4BA9-82A4-C222D014F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第三章：新增一個 </a:t>
            </a:r>
            <a:r>
              <a:rPr lang="en-US" altLang="zh-TW" dirty="0"/>
              <a:t>custom theme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E3BAA9-6D0D-418B-A358-773BCD3305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40FF66-1607-49A7-AF53-A4718D0B7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8008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5F63B9-5D4C-2A4C-929E-1AB729445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依 </a:t>
            </a:r>
            <a:r>
              <a:rPr kumimoji="1" lang="en-US" altLang="zh-TW" dirty="0"/>
              <a:t>WordPress </a:t>
            </a:r>
            <a:r>
              <a:rPr kumimoji="1" lang="zh-TW" altLang="en-US" dirty="0"/>
              <a:t>規定，</a:t>
            </a:r>
            <a:r>
              <a:rPr kumimoji="1" lang="en-US" altLang="zh-CN" dirty="0"/>
              <a:t>Custom theme</a:t>
            </a:r>
            <a:r>
              <a:rPr kumimoji="1" lang="zh-TW" altLang="en-US" dirty="0"/>
              <a:t>須有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957F43-FB78-D948-BFBD-736E3A4E0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TW" dirty="0" err="1"/>
              <a:t>index.php</a:t>
            </a:r>
            <a:endParaRPr kumimoji="1" lang="en-US" altLang="zh-TW" dirty="0"/>
          </a:p>
          <a:p>
            <a:pPr lvl="1">
              <a:lnSpc>
                <a:spcPct val="150000"/>
              </a:lnSpc>
            </a:pPr>
            <a:r>
              <a:rPr kumimoji="1" lang="en-US" altLang="zh-CN" dirty="0"/>
              <a:t>default </a:t>
            </a:r>
            <a:r>
              <a:rPr kumimoji="1" lang="zh-CN" altLang="en-US" dirty="0"/>
              <a:t>系統會自動運行</a:t>
            </a:r>
            <a:endParaRPr kumimoji="1" lang="en-US" altLang="zh-TW" dirty="0"/>
          </a:p>
          <a:p>
            <a:pPr lvl="1">
              <a:lnSpc>
                <a:spcPct val="150000"/>
              </a:lnSpc>
            </a:pPr>
            <a:r>
              <a:rPr kumimoji="1" lang="zh-TW" altLang="en-US" dirty="0"/>
              <a:t>作用：決定前台的首頁畫面要顯示什麼</a:t>
            </a:r>
            <a:endParaRPr kumimoji="1" lang="en-US" altLang="zh-TW" dirty="0"/>
          </a:p>
          <a:p>
            <a:pPr>
              <a:lnSpc>
                <a:spcPct val="150000"/>
              </a:lnSpc>
            </a:pPr>
            <a:r>
              <a:rPr kumimoji="1" lang="en-US" altLang="zh-TW" dirty="0" err="1"/>
              <a:t>style.css</a:t>
            </a:r>
            <a:r>
              <a:rPr kumimoji="1" lang="zh-TW" altLang="en-US" dirty="0"/>
              <a:t>（作用：說明 </a:t>
            </a:r>
            <a:r>
              <a:rPr kumimoji="1" lang="en-US" altLang="zh-TW" dirty="0"/>
              <a:t>custom theme </a:t>
            </a:r>
            <a:r>
              <a:rPr kumimoji="1" lang="zh-CN" altLang="en-US" dirty="0"/>
              <a:t>的資訊）</a:t>
            </a:r>
            <a:endParaRPr kumimoji="1" lang="en-US" altLang="zh-TW" dirty="0"/>
          </a:p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442BB15-D0F5-40C7-9F39-E52291D02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pPr/>
              <a:t>38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2257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EA7223-5B4C-4E4F-964B-AD95A3B00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邏輯上的做法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F68D92-2FFC-6542-AEE5-A4CD8883F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index.php</a:t>
            </a:r>
            <a:r>
              <a:rPr kumimoji="1" lang="en-US" altLang="zh-TW" dirty="0"/>
              <a:t>           </a:t>
            </a:r>
            <a:r>
              <a:rPr kumimoji="1" lang="zh-CN" altLang="en-US" dirty="0"/>
              <a:t>改為運行</a:t>
            </a:r>
            <a:r>
              <a:rPr kumimoji="1" lang="zh-TW" altLang="en-US" dirty="0"/>
              <a:t> </a:t>
            </a:r>
            <a:r>
              <a:rPr kumimoji="1" lang="en-US" altLang="zh-TW" dirty="0"/>
              <a:t>React App build</a:t>
            </a:r>
            <a:r>
              <a:rPr kumimoji="1" lang="zh-TW" altLang="en-US" dirty="0"/>
              <a:t> 之後的內容</a:t>
            </a:r>
            <a:endParaRPr kumimoji="1" lang="en-US" altLang="zh-TW" dirty="0"/>
          </a:p>
          <a:p>
            <a:r>
              <a:rPr kumimoji="1" lang="en-US" altLang="zh-TW" dirty="0" err="1"/>
              <a:t>style.css</a:t>
            </a:r>
            <a:endParaRPr kumimoji="1" lang="en-US" altLang="zh-TW" dirty="0"/>
          </a:p>
          <a:p>
            <a:endParaRPr kumimoji="1" lang="zh-TW" altLang="en-US" dirty="0"/>
          </a:p>
          <a:p>
            <a:endParaRPr kumimoji="1" lang="zh-TW" altLang="en-US" dirty="0"/>
          </a:p>
        </p:txBody>
      </p:sp>
      <p:sp>
        <p:nvSpPr>
          <p:cNvPr id="5" name="向右箭號 4">
            <a:extLst>
              <a:ext uri="{FF2B5EF4-FFF2-40B4-BE49-F238E27FC236}">
                <a16:creationId xmlns:a16="http://schemas.microsoft.com/office/drawing/2014/main" id="{8274A6FC-9477-5C4D-8B0D-47E9F0D9A495}"/>
              </a:ext>
            </a:extLst>
          </p:cNvPr>
          <p:cNvSpPr/>
          <p:nvPr/>
        </p:nvSpPr>
        <p:spPr>
          <a:xfrm>
            <a:off x="3144033" y="1941534"/>
            <a:ext cx="425885" cy="2379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3ED2608-F1AB-4D06-A79F-7CDD6E273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pPr/>
              <a:t>39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3182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815CFF-6CB3-4461-B2CD-194C1D079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關於系網的主機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B639C2-6628-4687-AAF3-A88A25C7B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一台運行 </a:t>
            </a:r>
            <a:r>
              <a:rPr lang="en-US" altLang="zh-TW" dirty="0"/>
              <a:t>windows </a:t>
            </a:r>
            <a:r>
              <a:rPr lang="zh-TW" altLang="en-US" dirty="0"/>
              <a:t>伺服器軟體</a:t>
            </a:r>
            <a:r>
              <a:rPr lang="en-US" altLang="zh-TW" dirty="0"/>
              <a:t>(IIS)</a:t>
            </a:r>
            <a:r>
              <a:rPr lang="zh-TW" altLang="en-US" dirty="0"/>
              <a:t> 的電腦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運行數個 </a:t>
            </a:r>
            <a:r>
              <a:rPr lang="en-US" altLang="zh-TW" dirty="0"/>
              <a:t>WordPress </a:t>
            </a:r>
            <a:r>
              <a:rPr lang="zh-TW" altLang="en-US" dirty="0"/>
              <a:t>網站（系網、實驗室網站）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數個 </a:t>
            </a:r>
            <a:r>
              <a:rPr lang="en-US" altLang="zh-TW" dirty="0"/>
              <a:t>WordPress</a:t>
            </a:r>
            <a:r>
              <a:rPr lang="zh-TW" altLang="en-US" dirty="0"/>
              <a:t> 網站的內容資料，皆儲存於系網的主機當中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b="1" u="sng" dirty="0"/>
              <a:t>透過遠端桌面連線方式，訪問系網主機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B359562-8FE9-4B40-BDDD-750CEACEE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8121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959820-646D-4665-AF43-B6F2D217E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/>
              <a:t>新增一個 </a:t>
            </a:r>
            <a:r>
              <a:rPr lang="en-US" altLang="zh-TW" dirty="0" err="1"/>
              <a:t>custome</a:t>
            </a:r>
            <a:r>
              <a:rPr lang="en-US" altLang="zh-TW" dirty="0"/>
              <a:t> theme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B329DC-C759-4C28-80A3-6FE279009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到 </a:t>
            </a:r>
            <a:r>
              <a:rPr lang="en-US" altLang="zh-TW" dirty="0"/>
              <a:t>WordPress </a:t>
            </a:r>
            <a:r>
              <a:rPr lang="zh-TW" altLang="en-US" dirty="0"/>
              <a:t>網站所在的實體位置</a:t>
            </a:r>
            <a:br>
              <a:rPr lang="en-US" altLang="zh-TW" dirty="0"/>
            </a:br>
            <a:r>
              <a:rPr lang="zh-TW" altLang="en-US" dirty="0"/>
              <a:t>依序進入：</a:t>
            </a:r>
            <a:r>
              <a:rPr lang="en-US" altLang="zh-TW" dirty="0"/>
              <a:t>wp-content/themes</a:t>
            </a:r>
          </a:p>
          <a:p>
            <a:pPr>
              <a:lnSpc>
                <a:spcPct val="150000"/>
              </a:lnSpc>
            </a:pPr>
            <a:r>
              <a:rPr lang="zh-TW" altLang="en-US" dirty="0"/>
              <a:t>創建新的資料夾，</a:t>
            </a:r>
            <a:br>
              <a:rPr lang="en-US" altLang="zh-TW" dirty="0"/>
            </a:br>
            <a:r>
              <a:rPr lang="zh-TW" altLang="en-US" dirty="0"/>
              <a:t>儲存 </a:t>
            </a:r>
            <a:r>
              <a:rPr lang="en-US" altLang="zh-TW" dirty="0"/>
              <a:t>custom</a:t>
            </a:r>
            <a:r>
              <a:rPr lang="zh-TW" altLang="en-US" dirty="0"/>
              <a:t> </a:t>
            </a:r>
            <a:r>
              <a:rPr lang="en-US" altLang="zh-TW" dirty="0"/>
              <a:t>theme</a:t>
            </a:r>
            <a:r>
              <a:rPr lang="zh-TW" altLang="en-US" dirty="0"/>
              <a:t> 的內容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698D5C-EEB0-4887-A696-8D1285858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pPr/>
              <a:t>40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41A38E8-DD67-4C4B-961A-CD4B1826B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067" y="2454322"/>
            <a:ext cx="5482971" cy="390202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55C3CBE-D949-4A80-82CF-3C8BF388A3AD}"/>
              </a:ext>
            </a:extLst>
          </p:cNvPr>
          <p:cNvSpPr txBox="1"/>
          <p:nvPr/>
        </p:nvSpPr>
        <p:spPr>
          <a:xfrm>
            <a:off x="7932895" y="5605201"/>
            <a:ext cx="3248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每個資料夾都是不同的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theme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D967AC89-AA90-47A7-8E2F-48671F94D08B}"/>
              </a:ext>
            </a:extLst>
          </p:cNvPr>
          <p:cNvCxnSpPr>
            <a:cxnSpLocks/>
          </p:cNvCxnSpPr>
          <p:nvPr/>
        </p:nvCxnSpPr>
        <p:spPr>
          <a:xfrm>
            <a:off x="8435378" y="2328530"/>
            <a:ext cx="0" cy="983512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5AA2265-0A9B-4226-BC4B-54F1B14FAA10}"/>
              </a:ext>
            </a:extLst>
          </p:cNvPr>
          <p:cNvCxnSpPr>
            <a:cxnSpLocks/>
          </p:cNvCxnSpPr>
          <p:nvPr/>
        </p:nvCxnSpPr>
        <p:spPr>
          <a:xfrm>
            <a:off x="7005083" y="3549502"/>
            <a:ext cx="1947530" cy="0"/>
          </a:xfrm>
          <a:prstGeom prst="straightConnector1">
            <a:avLst/>
          </a:prstGeom>
          <a:ln w="158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2464E148-CA65-423A-BBC1-83CE3F0FE8E5}"/>
              </a:ext>
            </a:extLst>
          </p:cNvPr>
          <p:cNvCxnSpPr>
            <a:cxnSpLocks/>
          </p:cNvCxnSpPr>
          <p:nvPr/>
        </p:nvCxnSpPr>
        <p:spPr>
          <a:xfrm>
            <a:off x="9028754" y="3549502"/>
            <a:ext cx="806360" cy="0"/>
          </a:xfrm>
          <a:prstGeom prst="straightConnector1">
            <a:avLst/>
          </a:prstGeom>
          <a:ln w="158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D4240CA-9809-4109-A412-ABF78FDF045D}"/>
              </a:ext>
            </a:extLst>
          </p:cNvPr>
          <p:cNvSpPr txBox="1"/>
          <p:nvPr/>
        </p:nvSpPr>
        <p:spPr>
          <a:xfrm>
            <a:off x="7006795" y="1869505"/>
            <a:ext cx="233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WordPress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專案位置</a:t>
            </a: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5658E4B1-9F12-4C93-953A-C9AA0E141E2D}"/>
              </a:ext>
            </a:extLst>
          </p:cNvPr>
          <p:cNvCxnSpPr>
            <a:cxnSpLocks/>
          </p:cNvCxnSpPr>
          <p:nvPr/>
        </p:nvCxnSpPr>
        <p:spPr>
          <a:xfrm>
            <a:off x="9428605" y="2328530"/>
            <a:ext cx="0" cy="983512"/>
          </a:xfrm>
          <a:prstGeom prst="straightConnector1">
            <a:avLst/>
          </a:prstGeom>
          <a:ln w="158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EF0A3EF-A878-44BB-9297-A0F17B4EF1DD}"/>
              </a:ext>
            </a:extLst>
          </p:cNvPr>
          <p:cNvSpPr txBox="1"/>
          <p:nvPr/>
        </p:nvSpPr>
        <p:spPr>
          <a:xfrm>
            <a:off x="9556897" y="195005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進入目標位置</a:t>
            </a:r>
          </a:p>
        </p:txBody>
      </p:sp>
    </p:spTree>
    <p:extLst>
      <p:ext uri="{BB962C8B-B14F-4D97-AF65-F5344CB8AC3E}">
        <p14:creationId xmlns:p14="http://schemas.microsoft.com/office/powerpoint/2010/main" val="10045484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959820-646D-4665-AF43-B6F2D217E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新增一個 </a:t>
            </a:r>
            <a:r>
              <a:rPr lang="en-US" altLang="zh-TW" dirty="0" err="1"/>
              <a:t>custome</a:t>
            </a:r>
            <a:r>
              <a:rPr lang="en-US" altLang="zh-TW" dirty="0"/>
              <a:t> theme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B329DC-C759-4C28-80A3-6FE279009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進入 </a:t>
            </a:r>
            <a:r>
              <a:rPr lang="en-US" altLang="zh-TW" dirty="0"/>
              <a:t>custom theme </a:t>
            </a:r>
            <a:r>
              <a:rPr lang="zh-TW" altLang="en-US" dirty="0"/>
              <a:t>資料夾，</a:t>
            </a:r>
            <a:br>
              <a:rPr lang="en-US" altLang="zh-TW" dirty="0"/>
            </a:br>
            <a:r>
              <a:rPr lang="zh-TW" altLang="en-US" dirty="0"/>
              <a:t>新增 </a:t>
            </a:r>
            <a:r>
              <a:rPr lang="en-US" altLang="zh-TW" dirty="0" err="1"/>
              <a:t>index.php</a:t>
            </a:r>
            <a:r>
              <a:rPr lang="en-US" altLang="zh-TW" dirty="0"/>
              <a:t>, style.css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698D5C-EEB0-4887-A696-8D1285858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pPr/>
              <a:t>41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EFD8077-D041-4B51-94AF-5C7E45260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790" y="1493177"/>
            <a:ext cx="4972493" cy="352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5985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959820-646D-4665-AF43-B6F2D217E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新增一個 </a:t>
            </a:r>
            <a:r>
              <a:rPr lang="en-US" altLang="zh-TW" dirty="0" err="1"/>
              <a:t>custome</a:t>
            </a:r>
            <a:r>
              <a:rPr lang="en-US" altLang="zh-TW" dirty="0"/>
              <a:t> theme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B329DC-C759-4C28-80A3-6FE279009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698D5C-EEB0-4887-A696-8D1285858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pPr/>
              <a:t>42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084D077-8EEA-4796-8977-7B94C3E62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678187" cy="466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985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92B3F3-0AB9-4BA9-82A4-C222D014F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第三章：下載預設的專案並修改設定內容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E3BAA9-6D0D-418B-A358-773BCD3305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 </a:t>
            </a:r>
            <a:r>
              <a:rPr lang="en-US" altLang="zh-TW" dirty="0"/>
              <a:t>custom theme </a:t>
            </a:r>
            <a:r>
              <a:rPr lang="zh-TW" altLang="en-US" dirty="0"/>
              <a:t>的資料夾中，建立 </a:t>
            </a:r>
            <a:r>
              <a:rPr lang="en-US" altLang="zh-TW" dirty="0"/>
              <a:t>React</a:t>
            </a:r>
            <a:r>
              <a:rPr lang="zh-TW" altLang="en-US" dirty="0"/>
              <a:t> </a:t>
            </a:r>
            <a:r>
              <a:rPr lang="en-US" altLang="zh-TW" dirty="0"/>
              <a:t>App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40FF66-1607-49A7-AF53-A4718D0B7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35279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B68C21-3B8E-4446-8A85-894B06648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於 </a:t>
            </a:r>
            <a:r>
              <a:rPr lang="en-US" altLang="zh-TW" dirty="0"/>
              <a:t>custom theme </a:t>
            </a:r>
            <a:r>
              <a:rPr lang="zh-TW" altLang="en-US" dirty="0"/>
              <a:t>中使用 </a:t>
            </a:r>
            <a:r>
              <a:rPr lang="en-US" altLang="zh-TW" dirty="0"/>
              <a:t>git</a:t>
            </a:r>
            <a:r>
              <a:rPr lang="zh-TW" altLang="en-US" dirty="0"/>
              <a:t> </a:t>
            </a:r>
            <a:r>
              <a:rPr lang="en-US" altLang="zh-TW" dirty="0"/>
              <a:t>clone </a:t>
            </a:r>
            <a:r>
              <a:rPr lang="zh-TW" altLang="en-US" dirty="0"/>
              <a:t>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9D7A04-ED7B-4BD5-A0C7-C5AC0AB53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Clone</a:t>
            </a:r>
            <a:r>
              <a:rPr lang="zh-TW" altLang="en-US" dirty="0"/>
              <a:t> 網址：</a:t>
            </a:r>
            <a:r>
              <a:rPr lang="en-US" altLang="zh-TW" sz="2400" dirty="0">
                <a:hlinkClick r:id="rId2"/>
              </a:rPr>
              <a:t>https://github.com/NTUE-Arduino-Lab/wordpress-using-react-as-frontend.git</a:t>
            </a:r>
            <a:endParaRPr lang="en-US" altLang="zh-TW" sz="2400" dirty="0"/>
          </a:p>
          <a:p>
            <a:pPr>
              <a:lnSpc>
                <a:spcPct val="150000"/>
              </a:lnSpc>
            </a:pPr>
            <a:r>
              <a:rPr lang="zh-TW" altLang="en-US" dirty="0"/>
              <a:t>此為範本專案，下載完畢後</a:t>
            </a:r>
            <a:br>
              <a:rPr lang="en-US" altLang="zh-TW" dirty="0"/>
            </a:br>
            <a:r>
              <a:rPr lang="zh-TW" altLang="en-US" dirty="0"/>
              <a:t>請以另一 </a:t>
            </a:r>
            <a:r>
              <a:rPr lang="en-US" altLang="zh-TW" dirty="0"/>
              <a:t>git </a:t>
            </a:r>
            <a:r>
              <a:rPr lang="zh-TW" altLang="en-US" dirty="0"/>
              <a:t>專案儲存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8CB27C-6A65-4354-BCA1-9F1406E43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pPr/>
              <a:t>44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30508D0-ACFC-42EE-800E-4B97FD6E2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854" y="2637645"/>
            <a:ext cx="5253530" cy="385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140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F0193F-3578-4037-8E3A-0F8489F27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修改 </a:t>
            </a:r>
            <a:r>
              <a:rPr lang="en-US" altLang="zh-TW" dirty="0" err="1"/>
              <a:t>package.json</a:t>
            </a:r>
            <a:r>
              <a:rPr lang="en-US" altLang="zh-TW" dirty="0"/>
              <a:t> </a:t>
            </a:r>
            <a:r>
              <a:rPr lang="zh-TW" altLang="en-US" dirty="0"/>
              <a:t>的設定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383198-D63A-4F56-977B-E8D2E9D7F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05C4E8-F15A-43BA-B7FA-1235C57C1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pPr/>
              <a:t>45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E27EED1-C69B-45C8-B581-0B511F631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0075"/>
            <a:ext cx="10299031" cy="320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7607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725E60-C8DC-4B75-B679-8EFA8EE54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修改範例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4E5C5-15EA-4086-AF0E-72104DC6F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7BB2D0-5099-4175-BD51-DFD0B8B84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pPr/>
              <a:t>46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6C16129-1530-438E-93B5-B72049D84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46238"/>
            <a:ext cx="9390321" cy="291916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86C5F61-0443-4B64-88C8-4CDDBED3F6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58" b="2435"/>
          <a:stretch/>
        </p:blipFill>
        <p:spPr>
          <a:xfrm>
            <a:off x="838200" y="4934845"/>
            <a:ext cx="10294088" cy="43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2245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675036-514B-466E-B4C2-B9574223E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為何需要 </a:t>
            </a:r>
            <a:r>
              <a:rPr lang="en-US" altLang="zh-TW" dirty="0"/>
              <a:t>homepage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389244-1057-4D6F-B2A4-6D8DE22B0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設定 </a:t>
            </a:r>
            <a:r>
              <a:rPr lang="en-US" altLang="zh-TW" dirty="0"/>
              <a:t>homepage</a:t>
            </a:r>
            <a:r>
              <a:rPr lang="zh-TW" altLang="en-US" dirty="0"/>
              <a:t> 讓 </a:t>
            </a:r>
            <a:r>
              <a:rPr lang="en-US" altLang="zh-TW" dirty="0"/>
              <a:t>index.html</a:t>
            </a:r>
            <a:r>
              <a:rPr lang="zh-TW" altLang="en-US" dirty="0"/>
              <a:t> 能正確找到 </a:t>
            </a:r>
            <a:r>
              <a:rPr lang="en-US" altLang="zh-TW" dirty="0"/>
              <a:t>static/</a:t>
            </a:r>
            <a:r>
              <a:rPr lang="en-US" altLang="zh-TW" dirty="0" err="1"/>
              <a:t>js</a:t>
            </a:r>
            <a:r>
              <a:rPr lang="en-US" altLang="zh-TW" dirty="0"/>
              <a:t>/* </a:t>
            </a:r>
            <a:r>
              <a:rPr lang="zh-TW" altLang="en-US" dirty="0"/>
              <a:t>以及 </a:t>
            </a:r>
            <a:r>
              <a:rPr lang="en-US" altLang="zh-TW" dirty="0"/>
              <a:t>static/</a:t>
            </a:r>
            <a:r>
              <a:rPr lang="en-US" altLang="zh-TW" dirty="0" err="1"/>
              <a:t>css</a:t>
            </a:r>
            <a:r>
              <a:rPr lang="en-US" altLang="zh-TW" dirty="0"/>
              <a:t>/*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EE8149-8DE8-4365-9548-048339255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pPr/>
              <a:t>47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BC80563-7D9E-4BEC-981E-3F5939B78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2796061"/>
            <a:ext cx="7772400" cy="33809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470816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8C3216-F7F9-48F1-96F6-B96D8E177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該 </a:t>
            </a:r>
            <a:r>
              <a:rPr lang="en-US" altLang="zh-TW" dirty="0"/>
              <a:t>React</a:t>
            </a:r>
            <a:r>
              <a:rPr lang="zh-TW" altLang="en-US" dirty="0"/>
              <a:t> 專案的使用規則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A4A33B-16EB-4106-AB22-C525B65D7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mu-plugins </a:t>
            </a:r>
            <a:r>
              <a:rPr lang="zh-TW" altLang="en-US" dirty="0"/>
              <a:t>資料夾：撰寫 </a:t>
            </a:r>
            <a:r>
              <a:rPr lang="en-US" altLang="zh-TW" dirty="0"/>
              <a:t>WordPress REST </a:t>
            </a:r>
            <a:r>
              <a:rPr lang="en-US" altLang="zh-TW" dirty="0" err="1"/>
              <a:t>api</a:t>
            </a:r>
            <a:r>
              <a:rPr lang="en-US" altLang="zh-TW" dirty="0"/>
              <a:t> </a:t>
            </a:r>
            <a:r>
              <a:rPr lang="zh-TW" altLang="en-US" dirty="0"/>
              <a:t>之處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public/assets </a:t>
            </a:r>
            <a:r>
              <a:rPr lang="zh-TW" altLang="en-US" dirty="0"/>
              <a:t>資料夾：放置靜態圖片與資料的位置</a:t>
            </a:r>
          </a:p>
          <a:p>
            <a:pPr>
              <a:lnSpc>
                <a:spcPct val="150000"/>
              </a:lnSpc>
            </a:pPr>
            <a:r>
              <a:rPr lang="zh-TW" altLang="en-US" dirty="0"/>
              <a:t>以上兩個資料夾，會於 </a:t>
            </a:r>
            <a:r>
              <a:rPr lang="en-US" altLang="zh-TW" dirty="0"/>
              <a:t>build </a:t>
            </a:r>
            <a:r>
              <a:rPr lang="zh-TW" altLang="en-US" dirty="0"/>
              <a:t>指令執行後，複製至適當的位置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ED46864-1F2B-42F5-AE11-296D9273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pPr/>
              <a:t>48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53438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6A8F2A-6549-4D4E-B296-3D481A479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該 </a:t>
            </a:r>
            <a:r>
              <a:rPr lang="en-US" altLang="zh-TW" dirty="0"/>
              <a:t>React </a:t>
            </a:r>
            <a:r>
              <a:rPr lang="zh-TW" altLang="en-US" dirty="0"/>
              <a:t>專案事先具備了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99E0B6-84CA-4976-A072-82764A0B2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資料夾分類（詳見系網前端說明文件）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程式碼書寫風格檢查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react-router-</a:t>
            </a:r>
            <a:r>
              <a:rPr lang="en-US" altLang="zh-TW" dirty="0" err="1"/>
              <a:t>dom</a:t>
            </a:r>
            <a:r>
              <a:rPr lang="zh-TW" altLang="en-US" dirty="0"/>
              <a:t>，使用 </a:t>
            </a:r>
            <a:r>
              <a:rPr lang="en-US" altLang="zh-TW" dirty="0" err="1"/>
              <a:t>HashRouter</a:t>
            </a:r>
            <a:endParaRPr lang="en-US" altLang="zh-TW" dirty="0"/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F0D3AF4-5127-45DE-BA14-4D34224F8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pPr/>
              <a:t>49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6222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F1FD4C-3142-46FF-AD3A-AB918D6BE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建立遠端桌面連線</a:t>
            </a:r>
            <a:r>
              <a:rPr lang="en-US" altLang="zh-TW" dirty="0"/>
              <a:t>-windows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B47C6A-581D-4E91-95CD-54DEF0AAD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搜尋列輸入「遠端桌面連線」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遠端桌面主機：</a:t>
            </a:r>
            <a:r>
              <a:rPr lang="en-US" altLang="zh-TW" dirty="0"/>
              <a:t> 120.127.14.66(</a:t>
            </a:r>
            <a:r>
              <a:rPr lang="zh-TW" altLang="en-US" dirty="0"/>
              <a:t>圖一</a:t>
            </a:r>
            <a:r>
              <a:rPr lang="en-US" altLang="zh-TW" dirty="0"/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dirty="0"/>
              <a:t>遠端桌面密碼：參考系網文件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選擇「是」，進行連線 </a:t>
            </a:r>
            <a:r>
              <a:rPr lang="en-US" altLang="zh-TW" dirty="0"/>
              <a:t>(</a:t>
            </a:r>
            <a:r>
              <a:rPr lang="zh-TW" altLang="en-US" dirty="0"/>
              <a:t>圖二</a:t>
            </a:r>
            <a:r>
              <a:rPr lang="en-US" altLang="zh-TW" dirty="0"/>
              <a:t>)</a:t>
            </a:r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C9D39FE-6C79-40AD-B690-10560066C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8352" y="657816"/>
            <a:ext cx="3145536" cy="186302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1AE3A56-5C50-441E-B05D-129F71408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8352" y="3173340"/>
            <a:ext cx="3145536" cy="313856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D3ED7462-B584-4AD9-87E0-BED75101B9A6}"/>
              </a:ext>
            </a:extLst>
          </p:cNvPr>
          <p:cNvSpPr txBox="1"/>
          <p:nvPr/>
        </p:nvSpPr>
        <p:spPr>
          <a:xfrm>
            <a:off x="8580751" y="635566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圖二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6DA6E6A-C058-4DE8-B069-9941BDF6331C}"/>
              </a:ext>
            </a:extLst>
          </p:cNvPr>
          <p:cNvSpPr txBox="1"/>
          <p:nvPr/>
        </p:nvSpPr>
        <p:spPr>
          <a:xfrm>
            <a:off x="8580750" y="25645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圖一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AE1FA2E2-1157-4EA7-A596-41D8BFB52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6855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C8D74D-23C4-42DE-BD26-C1BD06A63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修改完畢後執行 </a:t>
            </a:r>
            <a:r>
              <a:rPr lang="en-US" altLang="zh-TW" dirty="0"/>
              <a:t>build </a:t>
            </a:r>
            <a:r>
              <a:rPr lang="zh-TW" altLang="en-US" dirty="0"/>
              <a:t>指令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3FEA4D-5615-4EA6-A086-C9455F666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首次執行，選擇複製整個目錄 </a:t>
            </a:r>
            <a:r>
              <a:rPr lang="en-US" altLang="zh-TW" b="1" dirty="0">
                <a:solidFill>
                  <a:srgbClr val="FF0000"/>
                </a:solidFill>
              </a:rPr>
              <a:t>D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4BF7216-AD58-4E86-B272-63ACDB081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pPr/>
              <a:t>50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CDF9339-D311-4DE8-904A-75946A138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839" y="2775098"/>
            <a:ext cx="11138704" cy="312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3779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42D2E5-144E-408E-BDE5-2E1CC5166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 </a:t>
            </a:r>
            <a:r>
              <a:rPr lang="en-US" altLang="zh-TW" dirty="0"/>
              <a:t>build </a:t>
            </a:r>
            <a:r>
              <a:rPr lang="zh-TW" altLang="en-US" dirty="0"/>
              <a:t>完畢，回到  </a:t>
            </a:r>
            <a:r>
              <a:rPr lang="en-US" altLang="zh-TW" dirty="0"/>
              <a:t>WordPress</a:t>
            </a:r>
            <a:r>
              <a:rPr lang="zh-TW" altLang="en-US" dirty="0"/>
              <a:t>  後台啟用 </a:t>
            </a:r>
            <a:r>
              <a:rPr lang="en-US" altLang="zh-TW" dirty="0"/>
              <a:t>custom theme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2409A7-C6E9-49D8-9E31-F7E16065D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啟用後，點擊紅框</a:t>
            </a:r>
            <a:br>
              <a:rPr lang="en-US" altLang="zh-TW" dirty="0"/>
            </a:br>
            <a:r>
              <a:rPr lang="zh-TW" altLang="en-US" dirty="0"/>
              <a:t>可前往網站前台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E200AF8-1349-418F-836D-11748A80A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pPr/>
              <a:t>51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58DCAB2-0F83-4916-A8C0-B01172157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176" y="1942356"/>
            <a:ext cx="6300923" cy="411787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9FF6BCD-E2DC-410B-A81E-537EAFF8084D}"/>
              </a:ext>
            </a:extLst>
          </p:cNvPr>
          <p:cNvSpPr/>
          <p:nvPr/>
        </p:nvSpPr>
        <p:spPr>
          <a:xfrm>
            <a:off x="5199321" y="1825625"/>
            <a:ext cx="1137684" cy="35404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95735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6056BB-3AD2-4CF8-B485-4315DBEA7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網站前台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027DE6-55A9-4282-A9C6-CC063700B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9C596F-D6AA-49F0-ACEB-19B96179F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pPr/>
              <a:t>52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D6CD2B8-8A7C-4A8A-9B30-380D938B4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0075"/>
            <a:ext cx="8314215" cy="449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8181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11214A-1C3B-43B1-8A49-A217D7203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第四章：複製現有的網站資料至新的 </a:t>
            </a:r>
            <a:r>
              <a:rPr lang="en-US" altLang="zh-TW" dirty="0"/>
              <a:t>WordPress</a:t>
            </a:r>
            <a:r>
              <a:rPr lang="zh-TW" altLang="en-US" dirty="0"/>
              <a:t> 網站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40CB540-8A64-466F-8C68-219EE25047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透過 </a:t>
            </a:r>
            <a:r>
              <a:rPr lang="en-US" altLang="zh-TW" dirty="0"/>
              <a:t>WordPress</a:t>
            </a:r>
            <a:r>
              <a:rPr lang="zh-TW" altLang="en-US" dirty="0"/>
              <a:t> 工具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0BA6D3E-A16E-4D9A-8107-25AA70B01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1036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B44E513F-A1D8-489F-99D5-4C4EBD4C2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若為改版現有網站</a:t>
            </a:r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43BAD66-5E5C-47C5-AC96-92D3DD02A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將現有的資料複製出來，會是最佳的做法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方式透過 </a:t>
            </a:r>
            <a:r>
              <a:rPr lang="en-US" altLang="zh-TW" dirty="0"/>
              <a:t>WordPress </a:t>
            </a:r>
            <a:r>
              <a:rPr lang="zh-TW" altLang="en-US" dirty="0"/>
              <a:t>工具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/>
              <a:t>匯入、匯出皆使用同一工具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89F5E10-8512-438A-AB57-E94F0E5FF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t>54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74BCDF5-8806-4C41-B5C3-FB4B7DC18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688" y="2729855"/>
            <a:ext cx="4407999" cy="353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8340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8F11A96D-FE31-4D5D-9374-566E931A5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以改版後的系網為例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A0BC45A-756F-4AAD-AFA4-F2BAEA0F5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58918D7-8A2A-4D3B-88F0-C068E116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t>55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58810D7-EC1A-49BB-83A6-EE8E8555A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98" y="1904871"/>
            <a:ext cx="4476629" cy="4435475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D7AD4CAB-7ABB-4796-92EE-D9297C9D4590}"/>
              </a:ext>
            </a:extLst>
          </p:cNvPr>
          <p:cNvCxnSpPr>
            <a:cxnSpLocks/>
          </p:cNvCxnSpPr>
          <p:nvPr/>
        </p:nvCxnSpPr>
        <p:spPr>
          <a:xfrm>
            <a:off x="4820308" y="4058186"/>
            <a:ext cx="506604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E1A501E0-9C89-4848-B348-E8D26AEA9B64}"/>
              </a:ext>
            </a:extLst>
          </p:cNvPr>
          <p:cNvSpPr txBox="1"/>
          <p:nvPr/>
        </p:nvSpPr>
        <p:spPr>
          <a:xfrm>
            <a:off x="4750444" y="3341656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匯出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1DDCAE0-C6F4-4B9E-AA4D-1EAAED90593B}"/>
              </a:ext>
            </a:extLst>
          </p:cNvPr>
          <p:cNvSpPr txBox="1"/>
          <p:nvPr/>
        </p:nvSpPr>
        <p:spPr>
          <a:xfrm>
            <a:off x="5326912" y="3878820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.xml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設定檔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BA21E7EE-D21A-48C2-A926-CB22CFC92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9569" y="994497"/>
            <a:ext cx="4438062" cy="2670324"/>
          </a:xfrm>
          <a:prstGeom prst="rect">
            <a:avLst/>
          </a:prstGeom>
        </p:spPr>
      </p:pic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24C3C6EF-2010-468F-A36B-9AE07BFBCCC4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6699404" y="4063486"/>
            <a:ext cx="538206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圖片 15">
            <a:extLst>
              <a:ext uri="{FF2B5EF4-FFF2-40B4-BE49-F238E27FC236}">
                <a16:creationId xmlns:a16="http://schemas.microsoft.com/office/drawing/2014/main" id="{564F7822-0718-4E6B-AB04-2C0A50372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9569" y="3875311"/>
            <a:ext cx="4478029" cy="2465035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D42609C1-74AE-4AC7-BDC5-7EE7F8AA2A70}"/>
              </a:ext>
            </a:extLst>
          </p:cNvPr>
          <p:cNvSpPr txBox="1"/>
          <p:nvPr/>
        </p:nvSpPr>
        <p:spPr>
          <a:xfrm>
            <a:off x="6561573" y="332482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指派作者</a:t>
            </a:r>
          </a:p>
        </p:txBody>
      </p:sp>
    </p:spTree>
    <p:extLst>
      <p:ext uri="{BB962C8B-B14F-4D97-AF65-F5344CB8AC3E}">
        <p14:creationId xmlns:p14="http://schemas.microsoft.com/office/powerpoint/2010/main" val="39516626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FBBAB9-B8DF-40D4-93D3-C9A9D8064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匯入結果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94597A-CBE9-483E-9945-16ED31221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4360"/>
            <a:ext cx="10515600" cy="4351338"/>
          </a:xfrm>
        </p:spPr>
        <p:txBody>
          <a:bodyPr/>
          <a:lstStyle/>
          <a:p>
            <a:r>
              <a:rPr lang="zh-TW" altLang="en-US" dirty="0"/>
              <a:t>若出現錯誤，重整即可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CF3F18-DCF0-45FC-B8EF-6D4D5F09A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pPr/>
              <a:t>56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6BF920A-400B-4247-9E9F-1C35EE2DA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299" y="2324271"/>
            <a:ext cx="8346558" cy="421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7514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BFD237-18DB-44B2-8602-AB5E899E1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第五章：網站程式碼更新方式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6F9D22-06F4-4830-9373-1D4E1D2DCF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480A50-06DE-4C0D-9DA2-5B7747325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39822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3559BB-B659-449A-94E5-FBAA2DF69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專案的開發架構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9B9055-0614-470F-95AE-84DECC3AD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50D9D2-8363-4579-9F6D-1B54CC68B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pPr/>
              <a:t>58</a:t>
            </a:fld>
            <a:endParaRPr lang="zh-TW" altLang="en-US" dirty="0"/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B55809A2-0817-4A18-9C74-D869120E423F}"/>
              </a:ext>
            </a:extLst>
          </p:cNvPr>
          <p:cNvGrpSpPr/>
          <p:nvPr/>
        </p:nvGrpSpPr>
        <p:grpSpPr>
          <a:xfrm>
            <a:off x="1140342" y="2529125"/>
            <a:ext cx="5157582" cy="2491688"/>
            <a:chOff x="853263" y="3089644"/>
            <a:chExt cx="5157582" cy="2491688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E841664C-F6B9-4EB5-A781-B2ED08CB2E66}"/>
                </a:ext>
              </a:extLst>
            </p:cNvPr>
            <p:cNvGrpSpPr/>
            <p:nvPr/>
          </p:nvGrpSpPr>
          <p:grpSpPr>
            <a:xfrm>
              <a:off x="853263" y="3089644"/>
              <a:ext cx="1383119" cy="678712"/>
              <a:chOff x="853263" y="3089644"/>
              <a:chExt cx="1383119" cy="678712"/>
            </a:xfrm>
          </p:grpSpPr>
          <p:pic>
            <p:nvPicPr>
              <p:cNvPr id="1026" name="Picture 2" descr="User free icon">
                <a:extLst>
                  <a:ext uri="{FF2B5EF4-FFF2-40B4-BE49-F238E27FC236}">
                    <a16:creationId xmlns:a16="http://schemas.microsoft.com/office/drawing/2014/main" id="{1084C92C-DA35-43E6-9DD4-1C3D62E129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263" y="3152553"/>
                <a:ext cx="578589" cy="5785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Laptop free icon">
                <a:extLst>
                  <a:ext uri="{FF2B5EF4-FFF2-40B4-BE49-F238E27FC236}">
                    <a16:creationId xmlns:a16="http://schemas.microsoft.com/office/drawing/2014/main" id="{06F54EEC-E00B-4448-A714-1038BB8588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57670" y="3089644"/>
                <a:ext cx="678712" cy="6787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6EAC316A-94F6-4810-9D4A-EC65B1CA67BC}"/>
                </a:ext>
              </a:extLst>
            </p:cNvPr>
            <p:cNvGrpSpPr/>
            <p:nvPr/>
          </p:nvGrpSpPr>
          <p:grpSpPr>
            <a:xfrm>
              <a:off x="853263" y="3996132"/>
              <a:ext cx="1383119" cy="678712"/>
              <a:chOff x="853263" y="3973198"/>
              <a:chExt cx="1383119" cy="678712"/>
            </a:xfrm>
          </p:grpSpPr>
          <p:pic>
            <p:nvPicPr>
              <p:cNvPr id="9" name="Picture 2" descr="User free icon">
                <a:extLst>
                  <a:ext uri="{FF2B5EF4-FFF2-40B4-BE49-F238E27FC236}">
                    <a16:creationId xmlns:a16="http://schemas.microsoft.com/office/drawing/2014/main" id="{01CCEED7-3FD0-4CA3-80A5-27019933AC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263" y="4036107"/>
                <a:ext cx="578589" cy="5785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Laptop free icon">
                <a:extLst>
                  <a:ext uri="{FF2B5EF4-FFF2-40B4-BE49-F238E27FC236}">
                    <a16:creationId xmlns:a16="http://schemas.microsoft.com/office/drawing/2014/main" id="{B05E6E2F-8F78-4D25-83C6-5CA7B7BABF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57670" y="3973198"/>
                <a:ext cx="678712" cy="6787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AFEF1F7A-A42D-4907-886E-5F3D87CF94AC}"/>
                </a:ext>
              </a:extLst>
            </p:cNvPr>
            <p:cNvGrpSpPr/>
            <p:nvPr/>
          </p:nvGrpSpPr>
          <p:grpSpPr>
            <a:xfrm>
              <a:off x="866110" y="4902620"/>
              <a:ext cx="1383119" cy="678712"/>
              <a:chOff x="853263" y="4968647"/>
              <a:chExt cx="1383119" cy="678712"/>
            </a:xfrm>
          </p:grpSpPr>
          <p:pic>
            <p:nvPicPr>
              <p:cNvPr id="11" name="Picture 2" descr="User free icon">
                <a:extLst>
                  <a:ext uri="{FF2B5EF4-FFF2-40B4-BE49-F238E27FC236}">
                    <a16:creationId xmlns:a16="http://schemas.microsoft.com/office/drawing/2014/main" id="{ED005C9F-4F5E-450C-9456-40BF49E7934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263" y="5031556"/>
                <a:ext cx="578589" cy="5785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4" descr="Laptop free icon">
                <a:extLst>
                  <a:ext uri="{FF2B5EF4-FFF2-40B4-BE49-F238E27FC236}">
                    <a16:creationId xmlns:a16="http://schemas.microsoft.com/office/drawing/2014/main" id="{D74CDB9C-52D9-4E81-8563-E4636877CB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57670" y="4968647"/>
                <a:ext cx="678712" cy="6787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349C520E-583E-4BA1-A342-070D7F3AB8E9}"/>
                </a:ext>
              </a:extLst>
            </p:cNvPr>
            <p:cNvCxnSpPr>
              <a:cxnSpLocks/>
            </p:cNvCxnSpPr>
            <p:nvPr/>
          </p:nvCxnSpPr>
          <p:spPr>
            <a:xfrm>
              <a:off x="3327991" y="4328449"/>
              <a:ext cx="1743739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85A08521-3EBB-430F-B26A-DF2D5B14CD15}"/>
                </a:ext>
              </a:extLst>
            </p:cNvPr>
            <p:cNvSpPr txBox="1"/>
            <p:nvPr/>
          </p:nvSpPr>
          <p:spPr>
            <a:xfrm>
              <a:off x="2911265" y="4520955"/>
              <a:ext cx="24547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本地開發完畢後上傳 </a:t>
              </a:r>
              <a:r>
                <a:rPr lang="en-US" altLang="zh-TW" sz="140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github</a:t>
              </a:r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</a:p>
          </p:txBody>
        </p:sp>
        <p:sp>
          <p:nvSpPr>
            <p:cNvPr id="21" name="右大括弧 20">
              <a:extLst>
                <a:ext uri="{FF2B5EF4-FFF2-40B4-BE49-F238E27FC236}">
                  <a16:creationId xmlns:a16="http://schemas.microsoft.com/office/drawing/2014/main" id="{4C067876-B136-442D-9FBE-69CB8B395150}"/>
                </a:ext>
              </a:extLst>
            </p:cNvPr>
            <p:cNvSpPr/>
            <p:nvPr/>
          </p:nvSpPr>
          <p:spPr>
            <a:xfrm>
              <a:off x="2570899" y="3275826"/>
              <a:ext cx="460302" cy="210524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30" name="Picture 6" descr="Github free icon">
              <a:extLst>
                <a:ext uri="{FF2B5EF4-FFF2-40B4-BE49-F238E27FC236}">
                  <a16:creationId xmlns:a16="http://schemas.microsoft.com/office/drawing/2014/main" id="{716754DA-89F7-43A5-A23E-082DED4963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6362" y="3893147"/>
              <a:ext cx="744483" cy="744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2" name="Picture 8" descr="Servers free icon">
            <a:extLst>
              <a:ext uri="{FF2B5EF4-FFF2-40B4-BE49-F238E27FC236}">
                <a16:creationId xmlns:a16="http://schemas.microsoft.com/office/drawing/2014/main" id="{5A958902-2AC6-4E35-9580-959008C5C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382" y="1520456"/>
            <a:ext cx="798645" cy="79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AA15BDF1-E8B3-4BBA-867D-3320F9284A77}"/>
              </a:ext>
            </a:extLst>
          </p:cNvPr>
          <p:cNvCxnSpPr>
            <a:cxnSpLocks/>
          </p:cNvCxnSpPr>
          <p:nvPr/>
        </p:nvCxnSpPr>
        <p:spPr>
          <a:xfrm flipH="1">
            <a:off x="6322587" y="2592034"/>
            <a:ext cx="569302" cy="68608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EF14D89E-E77A-439A-9E5B-BF5BF3B4A5DE}"/>
              </a:ext>
            </a:extLst>
          </p:cNvPr>
          <p:cNvSpPr txBox="1"/>
          <p:nvPr/>
        </p:nvSpPr>
        <p:spPr>
          <a:xfrm>
            <a:off x="7928815" y="1672770"/>
            <a:ext cx="3534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dtd.ntue.edu.tw/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development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開發測試用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54564A33-B881-4BAB-8A67-9F6C62015336}"/>
              </a:ext>
            </a:extLst>
          </p:cNvPr>
          <p:cNvSpPr txBox="1"/>
          <p:nvPr/>
        </p:nvSpPr>
        <p:spPr>
          <a:xfrm>
            <a:off x="6613628" y="2932460"/>
            <a:ext cx="3483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開發時，手動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or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自動抓取程式碼的更新</a:t>
            </a:r>
          </a:p>
        </p:txBody>
      </p:sp>
      <p:pic>
        <p:nvPicPr>
          <p:cNvPr id="39" name="Picture 8" descr="Servers free icon">
            <a:extLst>
              <a:ext uri="{FF2B5EF4-FFF2-40B4-BE49-F238E27FC236}">
                <a16:creationId xmlns:a16="http://schemas.microsoft.com/office/drawing/2014/main" id="{839854B3-D14C-47EC-9CE9-CD4EE7A9D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146" y="4657691"/>
            <a:ext cx="798645" cy="79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字方塊 39">
            <a:extLst>
              <a:ext uri="{FF2B5EF4-FFF2-40B4-BE49-F238E27FC236}">
                <a16:creationId xmlns:a16="http://schemas.microsoft.com/office/drawing/2014/main" id="{CB99951D-7B13-43BA-A052-78E6DDCCFB66}"/>
              </a:ext>
            </a:extLst>
          </p:cNvPr>
          <p:cNvSpPr txBox="1"/>
          <p:nvPr/>
        </p:nvSpPr>
        <p:spPr>
          <a:xfrm>
            <a:off x="8038303" y="4770922"/>
            <a:ext cx="3534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dtd.ntue.edu.tw/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production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原網站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8D58D217-B847-4569-9F58-00696DE3E9C6}"/>
              </a:ext>
            </a:extLst>
          </p:cNvPr>
          <p:cNvCxnSpPr>
            <a:cxnSpLocks/>
          </p:cNvCxnSpPr>
          <p:nvPr/>
        </p:nvCxnSpPr>
        <p:spPr>
          <a:xfrm flipH="1" flipV="1">
            <a:off x="6336174" y="4114324"/>
            <a:ext cx="569302" cy="678511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54B212FB-5E71-4FF2-A1B9-E01C94231819}"/>
              </a:ext>
            </a:extLst>
          </p:cNvPr>
          <p:cNvSpPr txBox="1"/>
          <p:nvPr/>
        </p:nvSpPr>
        <p:spPr>
          <a:xfrm>
            <a:off x="7695740" y="4106332"/>
            <a:ext cx="3534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於開發完畢後，將資料與原網站合併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074D3A83-BEDE-4C87-B7F5-E2FC59E0547C}"/>
              </a:ext>
            </a:extLst>
          </p:cNvPr>
          <p:cNvCxnSpPr>
            <a:cxnSpLocks/>
          </p:cNvCxnSpPr>
          <p:nvPr/>
        </p:nvCxnSpPr>
        <p:spPr>
          <a:xfrm flipV="1">
            <a:off x="7441704" y="3375175"/>
            <a:ext cx="0" cy="1156728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46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F77B87-EEE2-4EF7-8A61-FA78E2464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自動更新方式參考</a:t>
            </a:r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4CA177-E420-49A2-8FE1-4ACBE582A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建立一個 </a:t>
            </a:r>
            <a:r>
              <a:rPr lang="en-US" altLang="zh-TW" dirty="0"/>
              <a:t>power-shell script</a:t>
            </a:r>
          </a:p>
          <a:p>
            <a:pPr>
              <a:lnSpc>
                <a:spcPct val="150000"/>
              </a:lnSpc>
            </a:pPr>
            <a:r>
              <a:rPr lang="zh-TW" altLang="en-US" dirty="0"/>
              <a:t>利用 </a:t>
            </a:r>
            <a:r>
              <a:rPr lang="en-US" altLang="zh-TW" dirty="0"/>
              <a:t>windows </a:t>
            </a:r>
            <a:r>
              <a:rPr lang="zh-TW" altLang="en-US" dirty="0"/>
              <a:t>排程服務，固定時間執行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/>
              <a:t>或在有更新時，登入遠端桌面，手動執行該 </a:t>
            </a:r>
            <a:r>
              <a:rPr lang="en-US" altLang="zh-TW" dirty="0"/>
              <a:t>script</a:t>
            </a:r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929490-A7E6-448D-B374-48CEE8273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pPr/>
              <a:t>59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4672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F1FD4C-3142-46FF-AD3A-AB918D6BE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建立遠端桌面連線</a:t>
            </a:r>
            <a:r>
              <a:rPr lang="en-US" altLang="zh-TW" dirty="0"/>
              <a:t>-mac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B47C6A-581D-4E91-95CD-54DEF0AAD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下載「</a:t>
            </a:r>
            <a:r>
              <a:rPr lang="en-US" altLang="zh-TW" dirty="0"/>
              <a:t>Microsoft Remote Desktop</a:t>
            </a:r>
            <a:r>
              <a:rPr lang="zh-TW" altLang="en-US" dirty="0"/>
              <a:t>」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後續步驟參考投影片 </a:t>
            </a:r>
            <a:r>
              <a:rPr lang="en-US" altLang="zh-TW" dirty="0"/>
              <a:t>5</a:t>
            </a:r>
            <a:r>
              <a:rPr lang="zh-TW" altLang="en-US" dirty="0"/>
              <a:t>，建立連線</a:t>
            </a:r>
            <a:endParaRPr lang="en-US" altLang="zh-TW" dirty="0"/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7AD9C8D-A3D0-4A28-8CFA-CCD961B09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7957" y="2046279"/>
            <a:ext cx="4411144" cy="3547915"/>
          </a:xfrm>
          <a:prstGeom prst="rect">
            <a:avLst/>
          </a:prstGeom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C012C23-319D-455E-A5AC-257AD508A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20251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F653D3-416E-4473-9193-401A8F678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合併原網站資料方式參考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884991-6619-4167-868E-4F3C36AC9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系網文件資料</a:t>
            </a:r>
            <a:r>
              <a:rPr lang="en-US" altLang="zh-TW" dirty="0"/>
              <a:t>/</a:t>
            </a:r>
            <a:r>
              <a:rPr lang="zh-TW" altLang="en-US" dirty="0"/>
              <a:t>主機配置、專案設定相關</a:t>
            </a:r>
            <a:r>
              <a:rPr lang="en-US" altLang="zh-TW" dirty="0"/>
              <a:t>/</a:t>
            </a:r>
            <a:r>
              <a:rPr lang="zh-TW" altLang="en-US" dirty="0"/>
              <a:t>將修改後的與原本 </a:t>
            </a:r>
            <a:r>
              <a:rPr lang="en-US" altLang="zh-TW" dirty="0" err="1"/>
              <a:t>wordpress</a:t>
            </a:r>
            <a:r>
              <a:rPr lang="en-US" altLang="zh-TW" dirty="0"/>
              <a:t> </a:t>
            </a:r>
            <a:r>
              <a:rPr lang="zh-TW" altLang="en-US" dirty="0"/>
              <a:t>網站合併</a:t>
            </a:r>
            <a:r>
              <a:rPr lang="en-US" altLang="zh-TW" dirty="0"/>
              <a:t>.pptx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37C59D-BD29-4A8C-84A9-C980DF65F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pPr/>
              <a:t>60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1401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43DA2E-2F96-49E5-8C4E-41C0BB668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系網的主機架構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D2BD26-A517-42F1-BBFA-2B0BD876B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主機有一個預設對外開放的 </a:t>
            </a:r>
            <a:r>
              <a:rPr lang="en-US" altLang="zh-TW" dirty="0"/>
              <a:t>80 port</a:t>
            </a:r>
            <a:r>
              <a:rPr lang="zh-TW" altLang="en-US" dirty="0"/>
              <a:t>、</a:t>
            </a:r>
            <a:r>
              <a:rPr lang="en-US" altLang="zh-TW" dirty="0"/>
              <a:t>8080 port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80</a:t>
            </a:r>
            <a:r>
              <a:rPr lang="zh-TW" altLang="en-US" dirty="0"/>
              <a:t> </a:t>
            </a:r>
            <a:r>
              <a:rPr lang="en-US" altLang="zh-TW" dirty="0"/>
              <a:t>port</a:t>
            </a:r>
            <a:r>
              <a:rPr lang="zh-TW" altLang="en-US" dirty="0"/>
              <a:t> 對應到的是網址 </a:t>
            </a:r>
            <a:r>
              <a:rPr lang="en-US" altLang="zh-TW" dirty="0"/>
              <a:t>dtd.ntue.edu.tw/*</a:t>
            </a:r>
          </a:p>
          <a:p>
            <a:pPr>
              <a:lnSpc>
                <a:spcPct val="150000"/>
              </a:lnSpc>
            </a:pPr>
            <a:r>
              <a:rPr lang="zh-TW" altLang="en-US" dirty="0"/>
              <a:t>網址後的路徑，利用了虛擬目錄區分各個不同網站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/>
              <a:t>系網：</a:t>
            </a:r>
            <a:r>
              <a:rPr lang="en-US" altLang="zh-TW" dirty="0"/>
              <a:t>dtd.ntue.edu.tw/</a:t>
            </a:r>
          </a:p>
          <a:p>
            <a:pPr lvl="1">
              <a:lnSpc>
                <a:spcPct val="150000"/>
              </a:lnSpc>
            </a:pPr>
            <a:r>
              <a:rPr lang="zh-TW" altLang="en-US" dirty="0"/>
              <a:t>實驗室網站：</a:t>
            </a:r>
            <a:r>
              <a:rPr lang="en-US" altLang="zh-TW" dirty="0"/>
              <a:t>dtd.ntue.edu.tw/</a:t>
            </a:r>
            <a:r>
              <a:rPr lang="en-US" altLang="zh-TW" dirty="0" err="1"/>
              <a:t>gdlab</a:t>
            </a:r>
            <a:endParaRPr lang="en-US" altLang="zh-TW" dirty="0"/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pPr marL="0" indent="0">
              <a:lnSpc>
                <a:spcPct val="150000"/>
              </a:lnSpc>
              <a:buNone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2FC669C-AB26-4255-A694-AF4186496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41AB2F-978A-4738-A9DD-6E16492FBD29}"/>
              </a:ext>
            </a:extLst>
          </p:cNvPr>
          <p:cNvSpPr/>
          <p:nvPr/>
        </p:nvSpPr>
        <p:spPr>
          <a:xfrm>
            <a:off x="2975621" y="5672138"/>
            <a:ext cx="1581150" cy="8207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系網主機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ECB940E9-9B56-4CAC-BC0E-393298BF6F7C}"/>
              </a:ext>
            </a:extLst>
          </p:cNvPr>
          <p:cNvCxnSpPr>
            <a:cxnSpLocks/>
          </p:cNvCxnSpPr>
          <p:nvPr/>
        </p:nvCxnSpPr>
        <p:spPr>
          <a:xfrm>
            <a:off x="303243" y="6159907"/>
            <a:ext cx="2461222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3ECB1E9E-2F7D-4432-B1D7-4719AB27ABC6}"/>
              </a:ext>
            </a:extLst>
          </p:cNvPr>
          <p:cNvSpPr txBox="1"/>
          <p:nvPr/>
        </p:nvSpPr>
        <p:spPr>
          <a:xfrm>
            <a:off x="7797404" y="5486672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：系網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A9308CB-56EC-4093-9E59-43394C2CFBF2}"/>
              </a:ext>
            </a:extLst>
          </p:cNvPr>
          <p:cNvCxnSpPr>
            <a:cxnSpLocks/>
          </p:cNvCxnSpPr>
          <p:nvPr/>
        </p:nvCxnSpPr>
        <p:spPr>
          <a:xfrm>
            <a:off x="6237601" y="6091482"/>
            <a:ext cx="963623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DAE089B7-5DB2-490F-AA2A-86E4BDE825B1}"/>
              </a:ext>
            </a:extLst>
          </p:cNvPr>
          <p:cNvSpPr/>
          <p:nvPr/>
        </p:nvSpPr>
        <p:spPr>
          <a:xfrm>
            <a:off x="5091728" y="5837280"/>
            <a:ext cx="963908" cy="49045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Port 80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FCA04CFB-26A0-41A7-88DC-225967CE4897}"/>
              </a:ext>
            </a:extLst>
          </p:cNvPr>
          <p:cNvCxnSpPr>
            <a:cxnSpLocks/>
          </p:cNvCxnSpPr>
          <p:nvPr/>
        </p:nvCxnSpPr>
        <p:spPr>
          <a:xfrm>
            <a:off x="4669693" y="6098459"/>
            <a:ext cx="319143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左大括弧 17">
            <a:extLst>
              <a:ext uri="{FF2B5EF4-FFF2-40B4-BE49-F238E27FC236}">
                <a16:creationId xmlns:a16="http://schemas.microsoft.com/office/drawing/2014/main" id="{1C38FBA9-736E-4F4F-AC8F-32E1A2232CC2}"/>
              </a:ext>
            </a:extLst>
          </p:cNvPr>
          <p:cNvSpPr/>
          <p:nvPr/>
        </p:nvSpPr>
        <p:spPr>
          <a:xfrm>
            <a:off x="7371695" y="5468628"/>
            <a:ext cx="308345" cy="1245708"/>
          </a:xfrm>
          <a:prstGeom prst="lef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0F0D51D-8FAC-462E-A2ED-6901F8BB4E16}"/>
              </a:ext>
            </a:extLst>
          </p:cNvPr>
          <p:cNvSpPr txBox="1"/>
          <p:nvPr/>
        </p:nvSpPr>
        <p:spPr>
          <a:xfrm>
            <a:off x="7584749" y="551824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389C2E0-2070-4B26-9E84-517C8DC8D02B}"/>
              </a:ext>
            </a:extLst>
          </p:cNvPr>
          <p:cNvSpPr txBox="1"/>
          <p:nvPr/>
        </p:nvSpPr>
        <p:spPr>
          <a:xfrm>
            <a:off x="276405" y="5836043"/>
            <a:ext cx="2477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網址 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dtd.ntue.edu.tw/</a:t>
            </a:r>
            <a:r>
              <a:rPr lang="zh-TW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進入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E5EA8E3-7EEC-42E2-A69C-D4570C048414}"/>
              </a:ext>
            </a:extLst>
          </p:cNvPr>
          <p:cNvSpPr txBox="1"/>
          <p:nvPr/>
        </p:nvSpPr>
        <p:spPr>
          <a:xfrm>
            <a:off x="7797403" y="5869206"/>
            <a:ext cx="18229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gdlab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：實驗室網站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8970DCE-392F-42D9-994B-AA003C36C447}"/>
              </a:ext>
            </a:extLst>
          </p:cNvPr>
          <p:cNvSpPr txBox="1"/>
          <p:nvPr/>
        </p:nvSpPr>
        <p:spPr>
          <a:xfrm>
            <a:off x="7797404" y="6291761"/>
            <a:ext cx="3137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/dtd-virtuallist-2021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：測試用的系網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BA773AE4-6E0E-49E9-8F96-B1B3298FABE8}"/>
              </a:ext>
            </a:extLst>
          </p:cNvPr>
          <p:cNvSpPr txBox="1"/>
          <p:nvPr/>
        </p:nvSpPr>
        <p:spPr>
          <a:xfrm>
            <a:off x="6247269" y="578368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虛擬目錄</a:t>
            </a:r>
          </a:p>
        </p:txBody>
      </p:sp>
    </p:spTree>
    <p:extLst>
      <p:ext uri="{BB962C8B-B14F-4D97-AF65-F5344CB8AC3E}">
        <p14:creationId xmlns:p14="http://schemas.microsoft.com/office/powerpoint/2010/main" val="731088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92B3F3-0AB9-4BA9-82A4-C222D014F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第二章：在系網虛擬目錄下，建立新的 </a:t>
            </a:r>
            <a:r>
              <a:rPr lang="en-US" altLang="zh-TW" dirty="0"/>
              <a:t>WordPress </a:t>
            </a:r>
            <a:r>
              <a:rPr lang="zh-TW" altLang="en-US" dirty="0"/>
              <a:t>網站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E3BAA9-6D0D-418B-A358-773BCD3305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40FF66-1607-49A7-AF53-A4718D0B7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4348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43C1DE-6105-40F6-A3C0-027F2F1E4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第二章：目錄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E8EC74-1A32-4040-9FA0-EBB8D5492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新增一個 </a:t>
            </a:r>
            <a:r>
              <a:rPr lang="en-US" altLang="zh-TW" dirty="0"/>
              <a:t>WordPress </a:t>
            </a:r>
            <a:r>
              <a:rPr lang="zh-TW" altLang="en-US" dirty="0"/>
              <a:t>網站儲存資料所需的資料庫</a:t>
            </a:r>
            <a:endParaRPr lang="en-US" altLang="zh-TW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新增一個 </a:t>
            </a:r>
            <a:r>
              <a:rPr lang="en-US" altLang="zh-TW" dirty="0"/>
              <a:t>WordPress</a:t>
            </a:r>
            <a:r>
              <a:rPr lang="zh-TW" altLang="en-US" dirty="0"/>
              <a:t> 網站</a:t>
            </a:r>
            <a:endParaRPr lang="en-US" altLang="zh-TW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連接 </a:t>
            </a:r>
            <a:r>
              <a:rPr lang="en-US" altLang="zh-TW" dirty="0" err="1"/>
              <a:t>Wordpress</a:t>
            </a:r>
            <a:r>
              <a:rPr lang="en-US" altLang="zh-TW" dirty="0"/>
              <a:t> </a:t>
            </a:r>
            <a:r>
              <a:rPr lang="zh-TW" altLang="en-US" dirty="0"/>
              <a:t>網站與資料庫</a:t>
            </a:r>
            <a:endParaRPr lang="en-US" altLang="zh-TW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至 </a:t>
            </a:r>
            <a:r>
              <a:rPr lang="en-US" altLang="zh-TW" dirty="0"/>
              <a:t>IIS </a:t>
            </a:r>
            <a:r>
              <a:rPr lang="zh-TW" altLang="en-US" dirty="0"/>
              <a:t>站台新增虛擬目錄與對應之 </a:t>
            </a:r>
            <a:r>
              <a:rPr lang="en-US" altLang="zh-TW" dirty="0"/>
              <a:t>WordPress</a:t>
            </a:r>
            <a:r>
              <a:rPr lang="zh-TW" altLang="en-US" dirty="0"/>
              <a:t> 網站</a:t>
            </a:r>
            <a:endParaRPr lang="en-US" altLang="zh-TW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F1DB8E3-87C3-4579-8DBA-2EBB06189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8DE7-DBAC-4CD3-863D-3F53E39F3A3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2722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1750</Words>
  <Application>Microsoft Macintosh PowerPoint</Application>
  <PresentationFormat>寬螢幕</PresentationFormat>
  <Paragraphs>291</Paragraphs>
  <Slides>60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60</vt:i4>
      </vt:variant>
    </vt:vector>
  </HeadingPairs>
  <TitlesOfParts>
    <vt:vector size="65" baseType="lpstr">
      <vt:lpstr>微軟正黑體</vt:lpstr>
      <vt:lpstr>新細明體</vt:lpstr>
      <vt:lpstr>Arial</vt:lpstr>
      <vt:lpstr>Calibri</vt:lpstr>
      <vt:lpstr>Office 佈景主題</vt:lpstr>
      <vt:lpstr>從零開始：在系網主機下新增 WordPress 網站</vt:lpstr>
      <vt:lpstr>章節目錄</vt:lpstr>
      <vt:lpstr>第一章：關於系網的主機</vt:lpstr>
      <vt:lpstr>關於系網的主機</vt:lpstr>
      <vt:lpstr>建立遠端桌面連線-windows</vt:lpstr>
      <vt:lpstr>建立遠端桌面連線-mac</vt:lpstr>
      <vt:lpstr>系網的主機架構</vt:lpstr>
      <vt:lpstr>第二章：在系網虛擬目錄下，建立新的 WordPress 網站</vt:lpstr>
      <vt:lpstr>第二章：目錄</vt:lpstr>
      <vt:lpstr>第二章：新增一個 wordpress 網站儲存資料所需的資料庫</vt:lpstr>
      <vt:lpstr>phpMyAdmin 簡單介紹</vt:lpstr>
      <vt:lpstr>利用 phpMyAdmin 開啟一資料庫</vt:lpstr>
      <vt:lpstr>PowerPoint 簡報</vt:lpstr>
      <vt:lpstr>開新資料庫（參考 wordpress 官方教學）</vt:lpstr>
      <vt:lpstr>關於資料庫使用者…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第二章到目前為止應擁有：</vt:lpstr>
      <vt:lpstr>第二章：新增一個 WordPress 網站</vt:lpstr>
      <vt:lpstr>專案初始化</vt:lpstr>
      <vt:lpstr>第二章：連接 WordPress 網站與資料庫</vt:lpstr>
      <vt:lpstr>製作 wp-config.php</vt:lpstr>
      <vt:lpstr>編輯 wp-config.php</vt:lpstr>
      <vt:lpstr>第二章到目前為止已完成：</vt:lpstr>
      <vt:lpstr>第二章：至 IIS 站台新增虛擬目錄與對應之 WordPress 網站</vt:lpstr>
      <vt:lpstr>持續利用系網主機，打開 IIS</vt:lpstr>
      <vt:lpstr>兩站台的差異</vt:lpstr>
      <vt:lpstr>新增在 DTD_MainWeb 站台的虛擬目錄</vt:lpstr>
      <vt:lpstr>新增虛擬目錄</vt:lpstr>
      <vt:lpstr>最後，大功告成！</vt:lpstr>
      <vt:lpstr>第三章：修改 WordPress 的前台網站成 React App</vt:lpstr>
      <vt:lpstr>本章目錄（步驟）</vt:lpstr>
      <vt:lpstr>第三章：新增一個 custom theme</vt:lpstr>
      <vt:lpstr>依 WordPress 規定，Custom theme須有</vt:lpstr>
      <vt:lpstr>邏輯上的做法</vt:lpstr>
      <vt:lpstr>新增一個 custome theme</vt:lpstr>
      <vt:lpstr>新增一個 custome theme</vt:lpstr>
      <vt:lpstr>新增一個 custome theme</vt:lpstr>
      <vt:lpstr>第三章：下載預設的專案並修改設定內容</vt:lpstr>
      <vt:lpstr>於 custom theme 中使用 git clone 專案</vt:lpstr>
      <vt:lpstr>修改 package.json 的設定</vt:lpstr>
      <vt:lpstr>修改範例</vt:lpstr>
      <vt:lpstr>為何需要 homepage</vt:lpstr>
      <vt:lpstr>該 React 專案的使用規則 </vt:lpstr>
      <vt:lpstr>該 React 專案事先具備了</vt:lpstr>
      <vt:lpstr>修改完畢後執行 build 指令</vt:lpstr>
      <vt:lpstr>執行 build 完畢，回到  WordPress  後台啟用 custom theme</vt:lpstr>
      <vt:lpstr>網站前台</vt:lpstr>
      <vt:lpstr>第四章：複製現有的網站資料至新的 WordPress 網站</vt:lpstr>
      <vt:lpstr>若為改版現有網站…</vt:lpstr>
      <vt:lpstr>以改版後的系網為例</vt:lpstr>
      <vt:lpstr>匯入結果</vt:lpstr>
      <vt:lpstr>第五章：網站程式碼更新方式</vt:lpstr>
      <vt:lpstr>專案的開發架構</vt:lpstr>
      <vt:lpstr>自動更新方式參考…</vt:lpstr>
      <vt:lpstr>合併原網站資料方式參考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從零開始：在系網主機下新增 wordpress 網站</dc:title>
  <dc:creator>謝育哲</dc:creator>
  <cp:lastModifiedBy>Microsoft Office User</cp:lastModifiedBy>
  <cp:revision>84</cp:revision>
  <dcterms:created xsi:type="dcterms:W3CDTF">2021-07-09T00:18:06Z</dcterms:created>
  <dcterms:modified xsi:type="dcterms:W3CDTF">2021-12-20T07:28:03Z</dcterms:modified>
</cp:coreProperties>
</file>