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6"/>
  </p:notesMasterIdLst>
  <p:sldIdLst>
    <p:sldId id="308" r:id="rId2"/>
    <p:sldId id="310" r:id="rId3"/>
    <p:sldId id="312" r:id="rId4"/>
    <p:sldId id="311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5F0"/>
    <a:srgbClr val="FFFFFF"/>
    <a:srgbClr val="59BCDB"/>
    <a:srgbClr val="8497B0"/>
    <a:srgbClr val="F7E7B1"/>
    <a:srgbClr val="BDD7EE"/>
    <a:srgbClr val="FF8315"/>
    <a:srgbClr val="58A15B"/>
    <a:srgbClr val="B4C7E7"/>
    <a:srgbClr val="CCC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2D172-91A5-4E7D-9952-F0D95C01F24C}" v="41" dt="2022-11-14T18:47:37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366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F2-4887-A1B3-84E6954264C9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F2-4887-A1B3-84E6954264C9}"/>
              </c:ext>
            </c:extLst>
          </c:dPt>
          <c:cat>
            <c:strRef>
              <c:f>Sheet1!$A$2:$A$3</c:f>
              <c:strCache>
                <c:ptCount val="2"/>
                <c:pt idx="0">
                  <c:v>불만족</c:v>
                </c:pt>
                <c:pt idx="1">
                  <c:v>만족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30.1</c:v>
                </c:pt>
                <c:pt idx="1">
                  <c:v>69.900000000000006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F2-4887-A1B3-84E695426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82-4639-A022-9FD7CF6406DC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82-4639-A022-9FD7CF6406DC}"/>
              </c:ext>
            </c:extLst>
          </c:dPt>
          <c:cat>
            <c:strRef>
              <c:f>Sheet1!$A$2:$A$3</c:f>
              <c:strCache>
                <c:ptCount val="2"/>
                <c:pt idx="0">
                  <c:v>top3</c:v>
                </c:pt>
                <c:pt idx="1">
                  <c:v>그 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54.2</c:v>
                </c:pt>
                <c:pt idx="1">
                  <c:v>45.8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82-4639-A022-9FD7CF640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497B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6F-4E67-BEE9-37CC75C5023C}"/>
              </c:ext>
            </c:extLst>
          </c:dPt>
          <c:dPt>
            <c:idx val="1"/>
            <c:invertIfNegative val="0"/>
            <c:bubble3D val="0"/>
            <c:spPr>
              <a:solidFill>
                <a:srgbClr val="F7E7B1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6F-4E67-BEE9-37CC75C5023C}"/>
              </c:ext>
            </c:extLst>
          </c:dPt>
          <c:dPt>
            <c:idx val="2"/>
            <c:invertIfNegative val="0"/>
            <c:bubble3D val="0"/>
            <c:spPr>
              <a:solidFill>
                <a:srgbClr val="BDD7EE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6F-4E67-BEE9-37CC75C502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3단계 기저귀</c:v>
                </c:pt>
                <c:pt idx="1">
                  <c:v>4단계 기저귀</c:v>
                </c:pt>
                <c:pt idx="2">
                  <c:v>수유용품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21.1</c:v>
                </c:pt>
                <c:pt idx="1">
                  <c:v>17.3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F-4E67-BEE9-37CC75C5023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616030064"/>
        <c:axId val="1616027984"/>
      </c:barChart>
      <c:catAx>
        <c:axId val="161603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616027984"/>
        <c:crosses val="autoZero"/>
        <c:auto val="1"/>
        <c:lblAlgn val="ctr"/>
        <c:lblOffset val="100"/>
        <c:noMultiLvlLbl val="0"/>
      </c:catAx>
      <c:valAx>
        <c:axId val="1616027984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61603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19B6F0F5-6C91-EE4C-83ED-232957CB28B6}" type="datetimeFigureOut">
              <a:rPr kumimoji="1" lang="ko-Kore-KR" altLang="en-US" smtClean="0"/>
              <a:pPr/>
              <a:t>11/18/2022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A26D9F63-6FB8-E54B-A1E8-8A86CBF72D9A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1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경기</a:t>
            </a:r>
            <a:r>
              <a:rPr lang="en-US" altLang="ko-KR" dirty="0"/>
              <a:t>,</a:t>
            </a:r>
            <a:r>
              <a:rPr lang="ko-KR" altLang="en-US" dirty="0"/>
              <a:t>충청</a:t>
            </a:r>
            <a:r>
              <a:rPr lang="en-US" altLang="ko-KR" dirty="0"/>
              <a:t>,</a:t>
            </a:r>
            <a:r>
              <a:rPr lang="ko-KR" altLang="en-US" dirty="0"/>
              <a:t>서울의 불만족율이 높은 품목 중 매출이 많은 품목</a:t>
            </a:r>
            <a:r>
              <a:rPr lang="en-US" altLang="ko-KR" dirty="0"/>
              <a:t> (</a:t>
            </a:r>
            <a:r>
              <a:rPr lang="ko-KR" altLang="en-US" dirty="0"/>
              <a:t>비싼데 불만족율이 높으면 최악이니까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0091F-1F84-D249-63B6-170F37F4DFDE}"/>
              </a:ext>
            </a:extLst>
          </p:cNvPr>
          <p:cNvSpPr txBox="1"/>
          <p:nvPr userDrawn="1"/>
        </p:nvSpPr>
        <p:spPr>
          <a:xfrm>
            <a:off x="6521613" y="0"/>
            <a:ext cx="5670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청년 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ㆍ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 data 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아카데미 </a:t>
            </a:r>
            <a:r>
              <a:rPr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</a:t>
            </a:r>
            <a:r>
              <a:rPr kumimoji="0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A2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r>
              <a:rPr kumimoji="1"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장동언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박성군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전하영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전예찬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김민지 이경로</a:t>
            </a:r>
            <a:endParaRPr kumimoji="1" lang="ko-Kore-KR" altLang="en-US" sz="1050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AE8742A-22D3-6167-2E9C-23EBE8E9EADD}"/>
              </a:ext>
            </a:extLst>
          </p:cNvPr>
          <p:cNvCxnSpPr/>
          <p:nvPr userDrawn="1"/>
        </p:nvCxnSpPr>
        <p:spPr>
          <a:xfrm>
            <a:off x="573578" y="781396"/>
            <a:ext cx="111806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EA1B37-D741-C523-8947-300CD7416E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5C51058-86BE-5456-41DC-91D5FA518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1234" y="6356350"/>
            <a:ext cx="76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E38E2544-6318-6642-93AB-6F62BB343DC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53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20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19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21.svg"/><Relationship Id="rId4" Type="http://schemas.openxmlformats.org/officeDocument/2006/relationships/image" Target="../media/image18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7BAAA3B-48D8-4AF0-BF19-6DE941617EAB}"/>
              </a:ext>
            </a:extLst>
          </p:cNvPr>
          <p:cNvSpPr/>
          <p:nvPr/>
        </p:nvSpPr>
        <p:spPr>
          <a:xfrm>
            <a:off x="338760" y="1031012"/>
            <a:ext cx="5607087" cy="54160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6E05ABE9-812E-AF77-6D88-EF17D2F6C86B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배송 현황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8DC2D81-014A-6F20-A89E-1DEF741EBBD5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충청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서울이 전체 매출의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54.2%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차지하고 있으며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지역의 배송 불만족율은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30%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내외이다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0BEC8-D0BA-6545-FB7B-A0380BA57A5E}"/>
              </a:ext>
            </a:extLst>
          </p:cNvPr>
          <p:cNvSpPr txBox="1"/>
          <p:nvPr/>
        </p:nvSpPr>
        <p:spPr>
          <a:xfrm>
            <a:off x="2274224" y="858024"/>
            <a:ext cx="20206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매출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3" name="표 3">
            <a:extLst>
              <a:ext uri="{FF2B5EF4-FFF2-40B4-BE49-F238E27FC236}">
                <a16:creationId xmlns:a16="http://schemas.microsoft.com/office/drawing/2014/main" id="{51DD1619-03E7-8E13-DBA9-DFE88431D0B6}"/>
              </a:ext>
            </a:extLst>
          </p:cNvPr>
          <p:cNvGraphicFramePr>
            <a:graphicFrameLocks noGrp="1"/>
          </p:cNvGraphicFramePr>
          <p:nvPr/>
        </p:nvGraphicFramePr>
        <p:xfrm>
          <a:off x="1430661" y="1279050"/>
          <a:ext cx="3850882" cy="1090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729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  <a:gridCol w="1334203">
                  <a:extLst>
                    <a:ext uri="{9D8B030D-6E8A-4147-A177-3AD203B41FA5}">
                      <a16:colId xmlns:a16="http://schemas.microsoft.com/office/drawing/2014/main" val="1363255611"/>
                    </a:ext>
                  </a:extLst>
                </a:gridCol>
              </a:tblGrid>
              <a:tr h="246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주문량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건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인구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 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단위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259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4.4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13,241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충청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4.2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3,818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259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3.9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9,657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5EAE58E-DA43-D4C7-1BE5-EEF3DCDE557D}"/>
              </a:ext>
            </a:extLst>
          </p:cNvPr>
          <p:cNvSpPr txBox="1"/>
          <p:nvPr/>
        </p:nvSpPr>
        <p:spPr>
          <a:xfrm>
            <a:off x="4178138" y="2302819"/>
            <a:ext cx="1224449" cy="25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인구 수 기준 </a:t>
            </a:r>
            <a:r>
              <a:rPr lang="en-US" altLang="ko-KR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2019</a:t>
            </a:r>
            <a:r>
              <a:rPr lang="ko-KR" altLang="en-US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</a:t>
            </a:r>
            <a:endParaRPr lang="en-US" altLang="ko-KR" sz="8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F9FB67-F916-6CA5-1070-3693B912A44E}"/>
              </a:ext>
            </a:extLst>
          </p:cNvPr>
          <p:cNvSpPr txBox="1"/>
          <p:nvPr/>
        </p:nvSpPr>
        <p:spPr>
          <a:xfrm>
            <a:off x="904977" y="6042841"/>
            <a:ext cx="4593514" cy="3427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충청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 지역은 전체 매출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49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b="0" strike="noStrike" spc="-1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54.2%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차지하고 있다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9140B06-C430-5A70-7D5F-20D6EC67678A}"/>
              </a:ext>
            </a:extLst>
          </p:cNvPr>
          <p:cNvGrpSpPr/>
          <p:nvPr/>
        </p:nvGrpSpPr>
        <p:grpSpPr>
          <a:xfrm>
            <a:off x="2886432" y="2548377"/>
            <a:ext cx="2930944" cy="3486076"/>
            <a:chOff x="2624641" y="2618391"/>
            <a:chExt cx="3106993" cy="3695070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B74D2BC-FD80-825A-2E3A-D1CF990A98DB}"/>
                </a:ext>
              </a:extLst>
            </p:cNvPr>
            <p:cNvSpPr/>
            <p:nvPr/>
          </p:nvSpPr>
          <p:spPr>
            <a:xfrm>
              <a:off x="2674665" y="3974790"/>
              <a:ext cx="879827" cy="3288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(18.1%)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DAC5C3B-62FD-0EC9-1B12-B044AB7F8B51}"/>
                </a:ext>
              </a:extLst>
            </p:cNvPr>
            <p:cNvSpPr/>
            <p:nvPr/>
          </p:nvSpPr>
          <p:spPr>
            <a:xfrm>
              <a:off x="2624641" y="3415643"/>
              <a:ext cx="879827" cy="3288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(19.4%)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1FA3940-E358-98B0-C7CE-AE9302502C82}"/>
                </a:ext>
              </a:extLst>
            </p:cNvPr>
            <p:cNvSpPr/>
            <p:nvPr/>
          </p:nvSpPr>
          <p:spPr>
            <a:xfrm>
              <a:off x="2797261" y="2814684"/>
              <a:ext cx="974624" cy="33380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(16.7%)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4" name="제주도">
              <a:extLst>
                <a:ext uri="{FF2B5EF4-FFF2-40B4-BE49-F238E27FC236}">
                  <a16:creationId xmlns:a16="http://schemas.microsoft.com/office/drawing/2014/main" id="{F425976C-3548-179F-EB2B-A44ED5910BB3}"/>
                </a:ext>
              </a:extLst>
            </p:cNvPr>
            <p:cNvSpPr/>
            <p:nvPr/>
          </p:nvSpPr>
          <p:spPr>
            <a:xfrm>
              <a:off x="3756111" y="6056657"/>
              <a:ext cx="457027" cy="256804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5" name="광주광역시">
              <a:extLst>
                <a:ext uri="{FF2B5EF4-FFF2-40B4-BE49-F238E27FC236}">
                  <a16:creationId xmlns:a16="http://schemas.microsoft.com/office/drawing/2014/main" id="{A2697E69-DFAF-CE59-B90E-B5DD8496898D}"/>
                </a:ext>
              </a:extLst>
            </p:cNvPr>
            <p:cNvSpPr/>
            <p:nvPr/>
          </p:nvSpPr>
          <p:spPr>
            <a:xfrm>
              <a:off x="4066444" y="5060213"/>
              <a:ext cx="183250" cy="124341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6" name="전라북도">
              <a:extLst>
                <a:ext uri="{FF2B5EF4-FFF2-40B4-BE49-F238E27FC236}">
                  <a16:creationId xmlns:a16="http://schemas.microsoft.com/office/drawing/2014/main" id="{FCFF7095-C02B-7805-EEF7-44E283F36C81}"/>
                </a:ext>
              </a:extLst>
            </p:cNvPr>
            <p:cNvSpPr/>
            <p:nvPr/>
          </p:nvSpPr>
          <p:spPr>
            <a:xfrm>
              <a:off x="3800354" y="4422578"/>
              <a:ext cx="972417" cy="593273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7" name="전라남도">
              <a:extLst>
                <a:ext uri="{FF2B5EF4-FFF2-40B4-BE49-F238E27FC236}">
                  <a16:creationId xmlns:a16="http://schemas.microsoft.com/office/drawing/2014/main" id="{31E44997-497E-C5BF-85B7-2BEF8362F87E}"/>
                </a:ext>
              </a:extLst>
            </p:cNvPr>
            <p:cNvSpPr/>
            <p:nvPr/>
          </p:nvSpPr>
          <p:spPr>
            <a:xfrm>
              <a:off x="3544167" y="4899009"/>
              <a:ext cx="1155493" cy="958485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8" name="부산광역시">
              <a:extLst>
                <a:ext uri="{FF2B5EF4-FFF2-40B4-BE49-F238E27FC236}">
                  <a16:creationId xmlns:a16="http://schemas.microsoft.com/office/drawing/2014/main" id="{DD274855-B813-28B3-80E5-F1474790A320}"/>
                </a:ext>
              </a:extLst>
            </p:cNvPr>
            <p:cNvSpPr/>
            <p:nvPr/>
          </p:nvSpPr>
          <p:spPr>
            <a:xfrm>
              <a:off x="5313579" y="4977893"/>
              <a:ext cx="242398" cy="213222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9" name="울산광역시">
              <a:extLst>
                <a:ext uri="{FF2B5EF4-FFF2-40B4-BE49-F238E27FC236}">
                  <a16:creationId xmlns:a16="http://schemas.microsoft.com/office/drawing/2014/main" id="{C963D95B-569F-461A-294A-D5E12EC9E656}"/>
                </a:ext>
              </a:extLst>
            </p:cNvPr>
            <p:cNvSpPr/>
            <p:nvPr/>
          </p:nvSpPr>
          <p:spPr>
            <a:xfrm>
              <a:off x="5393595" y="4742178"/>
              <a:ext cx="279582" cy="259615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0" name="대구광역시">
              <a:extLst>
                <a:ext uri="{FF2B5EF4-FFF2-40B4-BE49-F238E27FC236}">
                  <a16:creationId xmlns:a16="http://schemas.microsoft.com/office/drawing/2014/main" id="{F0A51C74-6E38-7FF3-5EC8-DA0CEA5765CC}"/>
                </a:ext>
              </a:extLst>
            </p:cNvPr>
            <p:cNvSpPr/>
            <p:nvPr/>
          </p:nvSpPr>
          <p:spPr>
            <a:xfrm>
              <a:off x="5034468" y="4505524"/>
              <a:ext cx="223571" cy="293356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1" name="경상북도">
              <a:extLst>
                <a:ext uri="{FF2B5EF4-FFF2-40B4-BE49-F238E27FC236}">
                  <a16:creationId xmlns:a16="http://schemas.microsoft.com/office/drawing/2014/main" id="{BD475779-5401-B372-5C12-1606771E9728}"/>
                </a:ext>
              </a:extLst>
            </p:cNvPr>
            <p:cNvSpPr/>
            <p:nvPr/>
          </p:nvSpPr>
          <p:spPr>
            <a:xfrm>
              <a:off x="4695392" y="3728833"/>
              <a:ext cx="1036242" cy="1111192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7" name="경상남도">
              <a:extLst>
                <a:ext uri="{FF2B5EF4-FFF2-40B4-BE49-F238E27FC236}">
                  <a16:creationId xmlns:a16="http://schemas.microsoft.com/office/drawing/2014/main" id="{B3B099DC-39AB-0861-57A3-06B9D3874C59}"/>
                </a:ext>
              </a:extLst>
            </p:cNvPr>
            <p:cNvSpPr/>
            <p:nvPr/>
          </p:nvSpPr>
          <p:spPr>
            <a:xfrm>
              <a:off x="4601969" y="4602632"/>
              <a:ext cx="905790" cy="850598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8" name="세종특별자치시">
              <a:extLst>
                <a:ext uri="{FF2B5EF4-FFF2-40B4-BE49-F238E27FC236}">
                  <a16:creationId xmlns:a16="http://schemas.microsoft.com/office/drawing/2014/main" id="{946812C2-F786-01DF-9A91-F4FF092128B2}"/>
                </a:ext>
              </a:extLst>
            </p:cNvPr>
            <p:cNvSpPr/>
            <p:nvPr/>
          </p:nvSpPr>
          <p:spPr>
            <a:xfrm>
              <a:off x="4304919" y="3994260"/>
              <a:ext cx="129907" cy="253055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9" name="대전광역시">
              <a:extLst>
                <a:ext uri="{FF2B5EF4-FFF2-40B4-BE49-F238E27FC236}">
                  <a16:creationId xmlns:a16="http://schemas.microsoft.com/office/drawing/2014/main" id="{03407A08-7627-B48E-57C7-60186122C9B2}"/>
                </a:ext>
              </a:extLst>
            </p:cNvPr>
            <p:cNvSpPr/>
            <p:nvPr/>
          </p:nvSpPr>
          <p:spPr>
            <a:xfrm>
              <a:off x="4415528" y="4182645"/>
              <a:ext cx="115316" cy="182293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9" name="충청북도">
              <a:extLst>
                <a:ext uri="{FF2B5EF4-FFF2-40B4-BE49-F238E27FC236}">
                  <a16:creationId xmlns:a16="http://schemas.microsoft.com/office/drawing/2014/main" id="{1BADFB8B-CA71-AB63-EC28-DF0125EDFE19}"/>
                </a:ext>
              </a:extLst>
            </p:cNvPr>
            <p:cNvSpPr/>
            <p:nvPr/>
          </p:nvSpPr>
          <p:spPr>
            <a:xfrm>
              <a:off x="4385876" y="3641858"/>
              <a:ext cx="804543" cy="871009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1" name="충청남도">
              <a:extLst>
                <a:ext uri="{FF2B5EF4-FFF2-40B4-BE49-F238E27FC236}">
                  <a16:creationId xmlns:a16="http://schemas.microsoft.com/office/drawing/2014/main" id="{B04A7DAB-2E40-25AB-CD1E-4ED5CC1640DD}"/>
                </a:ext>
              </a:extLst>
            </p:cNvPr>
            <p:cNvSpPr/>
            <p:nvPr/>
          </p:nvSpPr>
          <p:spPr>
            <a:xfrm>
              <a:off x="3728811" y="3750578"/>
              <a:ext cx="858514" cy="763851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3" name="강원도">
              <a:extLst>
                <a:ext uri="{FF2B5EF4-FFF2-40B4-BE49-F238E27FC236}">
                  <a16:creationId xmlns:a16="http://schemas.microsoft.com/office/drawing/2014/main" id="{1AADEDED-15EC-9510-4389-734DED852E8B}"/>
                </a:ext>
              </a:extLst>
            </p:cNvPr>
            <p:cNvSpPr/>
            <p:nvPr/>
          </p:nvSpPr>
          <p:spPr>
            <a:xfrm>
              <a:off x="4237142" y="2618391"/>
              <a:ext cx="1440270" cy="1445225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4" name="경기도">
              <a:extLst>
                <a:ext uri="{FF2B5EF4-FFF2-40B4-BE49-F238E27FC236}">
                  <a16:creationId xmlns:a16="http://schemas.microsoft.com/office/drawing/2014/main" id="{66462D13-5E5C-34EF-1207-12BBBB6B7512}"/>
                </a:ext>
              </a:extLst>
            </p:cNvPr>
            <p:cNvSpPr/>
            <p:nvPr/>
          </p:nvSpPr>
          <p:spPr>
            <a:xfrm>
              <a:off x="3970425" y="2922057"/>
              <a:ext cx="748376" cy="947237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5" name="인천광역시">
              <a:extLst>
                <a:ext uri="{FF2B5EF4-FFF2-40B4-BE49-F238E27FC236}">
                  <a16:creationId xmlns:a16="http://schemas.microsoft.com/office/drawing/2014/main" id="{BA81DC37-161A-2E90-DDA9-7EDB002EFB4F}"/>
                </a:ext>
              </a:extLst>
            </p:cNvPr>
            <p:cNvSpPr/>
            <p:nvPr/>
          </p:nvSpPr>
          <p:spPr>
            <a:xfrm>
              <a:off x="3795405" y="3200730"/>
              <a:ext cx="319989" cy="317255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6" name="서울특별시">
              <a:extLst>
                <a:ext uri="{FF2B5EF4-FFF2-40B4-BE49-F238E27FC236}">
                  <a16:creationId xmlns:a16="http://schemas.microsoft.com/office/drawing/2014/main" id="{EC919AC0-029B-6C45-B64D-ED3B9BE075B4}"/>
                </a:ext>
              </a:extLst>
            </p:cNvPr>
            <p:cNvSpPr/>
            <p:nvPr/>
          </p:nvSpPr>
          <p:spPr>
            <a:xfrm>
              <a:off x="4132652" y="3306794"/>
              <a:ext cx="215570" cy="166829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E7450A6-169B-5F4F-C9E1-CA0876CFDEDC}"/>
                </a:ext>
              </a:extLst>
            </p:cNvPr>
            <p:cNvCxnSpPr>
              <a:cxnSpLocks/>
            </p:cNvCxnSpPr>
            <p:nvPr/>
          </p:nvCxnSpPr>
          <p:spPr>
            <a:xfrm>
              <a:off x="3555167" y="4113672"/>
              <a:ext cx="814706" cy="27389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E39141F-9B26-83B7-505B-129CAD558DCA}"/>
                </a:ext>
              </a:extLst>
            </p:cNvPr>
            <p:cNvCxnSpPr>
              <a:cxnSpLocks/>
            </p:cNvCxnSpPr>
            <p:nvPr/>
          </p:nvCxnSpPr>
          <p:spPr>
            <a:xfrm>
              <a:off x="3498807" y="3561640"/>
              <a:ext cx="865418" cy="75385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C80066C-DC04-29EA-30ED-58281C7E4F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2073" y="3022202"/>
              <a:ext cx="482675" cy="384204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0" name="Line 5">
            <a:extLst>
              <a:ext uri="{FF2B5EF4-FFF2-40B4-BE49-F238E27FC236}">
                <a16:creationId xmlns:a16="http://schemas.microsoft.com/office/drawing/2014/main" id="{8BA6D3C9-ED01-17FA-0728-7B2299CCAA54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2F9D7F8-5BBD-9142-4EB9-B43B0E9BC0FD}"/>
              </a:ext>
            </a:extLst>
          </p:cNvPr>
          <p:cNvSpPr/>
          <p:nvPr/>
        </p:nvSpPr>
        <p:spPr>
          <a:xfrm>
            <a:off x="6073486" y="1031012"/>
            <a:ext cx="5645992" cy="54160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F650-AF4B-D7E0-B41F-CF853F540672}"/>
              </a:ext>
            </a:extLst>
          </p:cNvPr>
          <p:cNvSpPr txBox="1"/>
          <p:nvPr/>
        </p:nvSpPr>
        <p:spPr>
          <a:xfrm>
            <a:off x="7938186" y="835408"/>
            <a:ext cx="22102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배송 불만족율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5F8C4C9-7D75-B952-5F26-3093EB5B6922}"/>
              </a:ext>
            </a:extLst>
          </p:cNvPr>
          <p:cNvGrpSpPr/>
          <p:nvPr/>
        </p:nvGrpSpPr>
        <p:grpSpPr>
          <a:xfrm>
            <a:off x="6494631" y="1287417"/>
            <a:ext cx="1592482" cy="1845050"/>
            <a:chOff x="9549403" y="4563725"/>
            <a:chExt cx="1592482" cy="1845050"/>
          </a:xfrm>
        </p:grpSpPr>
        <p:graphicFrame>
          <p:nvGraphicFramePr>
            <p:cNvPr id="94" name="차트 93">
              <a:extLst>
                <a:ext uri="{FF2B5EF4-FFF2-40B4-BE49-F238E27FC236}">
                  <a16:creationId xmlns:a16="http://schemas.microsoft.com/office/drawing/2014/main" id="{205586A4-7387-9C59-00AF-F11E0AD1475A}"/>
                </a:ext>
              </a:extLst>
            </p:cNvPr>
            <p:cNvGraphicFramePr/>
            <p:nvPr/>
          </p:nvGraphicFramePr>
          <p:xfrm>
            <a:off x="9549403" y="4811823"/>
            <a:ext cx="1592482" cy="15969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D9C3680-DE68-CD2C-FBC8-AFF3982BED0B}"/>
                </a:ext>
              </a:extLst>
            </p:cNvPr>
            <p:cNvSpPr txBox="1"/>
            <p:nvPr/>
          </p:nvSpPr>
          <p:spPr>
            <a:xfrm>
              <a:off x="9656411" y="4563725"/>
              <a:ext cx="13786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</a:t>
              </a:r>
              <a:r>
                <a:rPr lang="ko-KR" altLang="en-US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전체 배송 불만율 </a:t>
              </a:r>
              <a:r>
                <a:rPr lang="en-US" altLang="ko-KR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]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B97D47-F853-2B10-530D-BC8ACFAFB4D5}"/>
                </a:ext>
              </a:extLst>
            </p:cNvPr>
            <p:cNvSpPr txBox="1"/>
            <p:nvPr/>
          </p:nvSpPr>
          <p:spPr>
            <a:xfrm>
              <a:off x="10371103" y="5404506"/>
              <a:ext cx="7128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30.1%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5744547-CF19-E0E3-251E-E0C247223749}"/>
                </a:ext>
              </a:extLst>
            </p:cNvPr>
            <p:cNvSpPr txBox="1"/>
            <p:nvPr/>
          </p:nvSpPr>
          <p:spPr>
            <a:xfrm>
              <a:off x="9759080" y="5625127"/>
              <a:ext cx="7128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69.9%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E6F4DF-EAD4-0BFB-5173-7F1330D52ADD}"/>
                </a:ext>
              </a:extLst>
            </p:cNvPr>
            <p:cNvSpPr txBox="1"/>
            <p:nvPr/>
          </p:nvSpPr>
          <p:spPr>
            <a:xfrm>
              <a:off x="9772555" y="5470256"/>
              <a:ext cx="57308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trike="noStrike" spc="-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만족율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386AC05-1484-70A9-305F-AC19FFCB99CD}"/>
                </a:ext>
              </a:extLst>
            </p:cNvPr>
            <p:cNvSpPr txBox="1"/>
            <p:nvPr/>
          </p:nvSpPr>
          <p:spPr>
            <a:xfrm>
              <a:off x="10338602" y="5236703"/>
              <a:ext cx="76380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불만족율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6AA2758-BC84-FC8E-253D-D23BEABDCB2D}"/>
              </a:ext>
            </a:extLst>
          </p:cNvPr>
          <p:cNvGrpSpPr/>
          <p:nvPr/>
        </p:nvGrpSpPr>
        <p:grpSpPr>
          <a:xfrm>
            <a:off x="8343924" y="2834893"/>
            <a:ext cx="3163384" cy="3439206"/>
            <a:chOff x="7111187" y="336357"/>
            <a:chExt cx="4860698" cy="5539063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FE5DFE91-D5B7-56AD-4932-A22ADD74BB2D}"/>
                </a:ext>
              </a:extLst>
            </p:cNvPr>
            <p:cNvSpPr/>
            <p:nvPr/>
          </p:nvSpPr>
          <p:spPr>
            <a:xfrm>
              <a:off x="7296999" y="2369654"/>
              <a:ext cx="1432131" cy="5396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 </a:t>
              </a:r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4FC8AFC4-1112-AD4F-9FC6-F05D79A106F7}"/>
                </a:ext>
              </a:extLst>
            </p:cNvPr>
            <p:cNvSpPr/>
            <p:nvPr/>
          </p:nvSpPr>
          <p:spPr>
            <a:xfrm>
              <a:off x="7222490" y="1531470"/>
              <a:ext cx="1432131" cy="5499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 </a:t>
              </a:r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0F4783BD-42B0-B165-E9FD-8B852FD579E4}"/>
                </a:ext>
              </a:extLst>
            </p:cNvPr>
            <p:cNvSpPr/>
            <p:nvPr/>
          </p:nvSpPr>
          <p:spPr>
            <a:xfrm>
              <a:off x="7620793" y="630607"/>
              <a:ext cx="1432132" cy="5499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(29.6%)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4" name="제주도">
              <a:extLst>
                <a:ext uri="{FF2B5EF4-FFF2-40B4-BE49-F238E27FC236}">
                  <a16:creationId xmlns:a16="http://schemas.microsoft.com/office/drawing/2014/main" id="{E8725243-F0AF-4C3B-6CBC-B062CA42FBC1}"/>
                </a:ext>
              </a:extLst>
            </p:cNvPr>
            <p:cNvSpPr/>
            <p:nvPr/>
          </p:nvSpPr>
          <p:spPr>
            <a:xfrm>
              <a:off x="9029432" y="5490460"/>
              <a:ext cx="680721" cy="384960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5" name="광주광역시">
              <a:extLst>
                <a:ext uri="{FF2B5EF4-FFF2-40B4-BE49-F238E27FC236}">
                  <a16:creationId xmlns:a16="http://schemas.microsoft.com/office/drawing/2014/main" id="{347A7881-3901-74DA-F159-64770A061D9B}"/>
                </a:ext>
              </a:extLst>
            </p:cNvPr>
            <p:cNvSpPr/>
            <p:nvPr/>
          </p:nvSpPr>
          <p:spPr>
            <a:xfrm>
              <a:off x="9491659" y="3996750"/>
              <a:ext cx="272943" cy="186392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6" name="전라북도">
              <a:extLst>
                <a:ext uri="{FF2B5EF4-FFF2-40B4-BE49-F238E27FC236}">
                  <a16:creationId xmlns:a16="http://schemas.microsoft.com/office/drawing/2014/main" id="{77965296-5EB2-048E-6B47-4E0843DFD8BD}"/>
                </a:ext>
              </a:extLst>
            </p:cNvPr>
            <p:cNvSpPr/>
            <p:nvPr/>
          </p:nvSpPr>
          <p:spPr>
            <a:xfrm>
              <a:off x="9095331" y="3040908"/>
              <a:ext cx="1448372" cy="889341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7" name="전라남도">
              <a:extLst>
                <a:ext uri="{FF2B5EF4-FFF2-40B4-BE49-F238E27FC236}">
                  <a16:creationId xmlns:a16="http://schemas.microsoft.com/office/drawing/2014/main" id="{15BA28CB-7166-57EE-55B9-93F76A7335D6}"/>
                </a:ext>
              </a:extLst>
            </p:cNvPr>
            <p:cNvSpPr/>
            <p:nvPr/>
          </p:nvSpPr>
          <p:spPr>
            <a:xfrm>
              <a:off x="8713751" y="3755098"/>
              <a:ext cx="1721055" cy="1436808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8" name="부산광역시">
              <a:extLst>
                <a:ext uri="{FF2B5EF4-FFF2-40B4-BE49-F238E27FC236}">
                  <a16:creationId xmlns:a16="http://schemas.microsoft.com/office/drawing/2014/main" id="{537CCF22-DC59-AD18-8D34-1CA6EE630A18}"/>
                </a:ext>
              </a:extLst>
            </p:cNvPr>
            <p:cNvSpPr/>
            <p:nvPr/>
          </p:nvSpPr>
          <p:spPr>
            <a:xfrm>
              <a:off x="11349211" y="3873348"/>
              <a:ext cx="361041" cy="319629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9" name="울산광역시">
              <a:extLst>
                <a:ext uri="{FF2B5EF4-FFF2-40B4-BE49-F238E27FC236}">
                  <a16:creationId xmlns:a16="http://schemas.microsoft.com/office/drawing/2014/main" id="{78757EA9-8E4F-FF0B-97CD-A1D5E43767A3}"/>
                </a:ext>
              </a:extLst>
            </p:cNvPr>
            <p:cNvSpPr/>
            <p:nvPr/>
          </p:nvSpPr>
          <p:spPr>
            <a:xfrm>
              <a:off x="11468391" y="3520001"/>
              <a:ext cx="416425" cy="389174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0" name="대구광역시">
              <a:extLst>
                <a:ext uri="{FF2B5EF4-FFF2-40B4-BE49-F238E27FC236}">
                  <a16:creationId xmlns:a16="http://schemas.microsoft.com/office/drawing/2014/main" id="{860CA5D3-41FC-991E-05FA-A00665CFD903}"/>
                </a:ext>
              </a:extLst>
            </p:cNvPr>
            <p:cNvSpPr/>
            <p:nvPr/>
          </p:nvSpPr>
          <p:spPr>
            <a:xfrm>
              <a:off x="10933488" y="3165248"/>
              <a:ext cx="332999" cy="439753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1" name="경상북도">
              <a:extLst>
                <a:ext uri="{FF2B5EF4-FFF2-40B4-BE49-F238E27FC236}">
                  <a16:creationId xmlns:a16="http://schemas.microsoft.com/office/drawing/2014/main" id="{071D37DE-0A0D-18C4-D1AD-05CAB1E53605}"/>
                </a:ext>
              </a:extLst>
            </p:cNvPr>
            <p:cNvSpPr/>
            <p:nvPr/>
          </p:nvSpPr>
          <p:spPr>
            <a:xfrm>
              <a:off x="10428450" y="2000956"/>
              <a:ext cx="1543435" cy="1665723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2" name="경상남도">
              <a:extLst>
                <a:ext uri="{FF2B5EF4-FFF2-40B4-BE49-F238E27FC236}">
                  <a16:creationId xmlns:a16="http://schemas.microsoft.com/office/drawing/2014/main" id="{CF92276F-9933-B2ED-C692-97CE42C0BC0E}"/>
                </a:ext>
              </a:extLst>
            </p:cNvPr>
            <p:cNvSpPr/>
            <p:nvPr/>
          </p:nvSpPr>
          <p:spPr>
            <a:xfrm>
              <a:off x="10289300" y="3310817"/>
              <a:ext cx="1349134" cy="1275082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3" name="세종특별자치시">
              <a:extLst>
                <a:ext uri="{FF2B5EF4-FFF2-40B4-BE49-F238E27FC236}">
                  <a16:creationId xmlns:a16="http://schemas.microsoft.com/office/drawing/2014/main" id="{2A1868EB-DB34-DFD8-75BE-2465C0DC9D63}"/>
                </a:ext>
              </a:extLst>
            </p:cNvPr>
            <p:cNvSpPr/>
            <p:nvPr/>
          </p:nvSpPr>
          <p:spPr>
            <a:xfrm>
              <a:off x="9846858" y="2398842"/>
              <a:ext cx="193490" cy="379340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rgbClr val="BDD7EE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4" name="대전광역시">
              <a:extLst>
                <a:ext uri="{FF2B5EF4-FFF2-40B4-BE49-F238E27FC236}">
                  <a16:creationId xmlns:a16="http://schemas.microsoft.com/office/drawing/2014/main" id="{F432C606-1C44-411A-F77A-B4E572583B0B}"/>
                </a:ext>
              </a:extLst>
            </p:cNvPr>
            <p:cNvSpPr/>
            <p:nvPr/>
          </p:nvSpPr>
          <p:spPr>
            <a:xfrm>
              <a:off x="10011605" y="2681238"/>
              <a:ext cx="171758" cy="273265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5" name="충청북도">
              <a:extLst>
                <a:ext uri="{FF2B5EF4-FFF2-40B4-BE49-F238E27FC236}">
                  <a16:creationId xmlns:a16="http://schemas.microsoft.com/office/drawing/2014/main" id="{C19D4BDE-60D7-BC81-1989-B8B33AAFFB73}"/>
                </a:ext>
              </a:extLst>
            </p:cNvPr>
            <p:cNvSpPr/>
            <p:nvPr/>
          </p:nvSpPr>
          <p:spPr>
            <a:xfrm>
              <a:off x="9967439" y="1870576"/>
              <a:ext cx="1198331" cy="1305678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6" name="충청남도">
              <a:extLst>
                <a:ext uri="{FF2B5EF4-FFF2-40B4-BE49-F238E27FC236}">
                  <a16:creationId xmlns:a16="http://schemas.microsoft.com/office/drawing/2014/main" id="{DAE31388-0F92-54A3-5358-37682B4ADC61}"/>
                </a:ext>
              </a:extLst>
            </p:cNvPr>
            <p:cNvSpPr/>
            <p:nvPr/>
          </p:nvSpPr>
          <p:spPr>
            <a:xfrm>
              <a:off x="8988771" y="2033552"/>
              <a:ext cx="1278718" cy="1145044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7" name="강원도">
              <a:extLst>
                <a:ext uri="{FF2B5EF4-FFF2-40B4-BE49-F238E27FC236}">
                  <a16:creationId xmlns:a16="http://schemas.microsoft.com/office/drawing/2014/main" id="{5A33B7CC-AF4C-20F9-6523-044DCC498D51}"/>
                </a:ext>
              </a:extLst>
            </p:cNvPr>
            <p:cNvSpPr/>
            <p:nvPr/>
          </p:nvSpPr>
          <p:spPr>
            <a:xfrm>
              <a:off x="9745907" y="336357"/>
              <a:ext cx="2145217" cy="2166452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8" name="경기도">
              <a:extLst>
                <a:ext uri="{FF2B5EF4-FFF2-40B4-BE49-F238E27FC236}">
                  <a16:creationId xmlns:a16="http://schemas.microsoft.com/office/drawing/2014/main" id="{9436B0B1-381E-2A11-5C29-D48C7CA45E0F}"/>
                </a:ext>
              </a:extLst>
            </p:cNvPr>
            <p:cNvSpPr/>
            <p:nvPr/>
          </p:nvSpPr>
          <p:spPr>
            <a:xfrm>
              <a:off x="9348644" y="791565"/>
              <a:ext cx="1114672" cy="1419948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9" name="인천광역시">
              <a:extLst>
                <a:ext uri="{FF2B5EF4-FFF2-40B4-BE49-F238E27FC236}">
                  <a16:creationId xmlns:a16="http://schemas.microsoft.com/office/drawing/2014/main" id="{39EA26AB-C5DA-A79D-9B31-DC98C0FCB66E}"/>
                </a:ext>
              </a:extLst>
            </p:cNvPr>
            <p:cNvSpPr/>
            <p:nvPr/>
          </p:nvSpPr>
          <p:spPr>
            <a:xfrm>
              <a:off x="9087959" y="1209307"/>
              <a:ext cx="476609" cy="475578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0" name="서울특별시">
              <a:extLst>
                <a:ext uri="{FF2B5EF4-FFF2-40B4-BE49-F238E27FC236}">
                  <a16:creationId xmlns:a16="http://schemas.microsoft.com/office/drawing/2014/main" id="{9745BA3F-5225-C128-0B8B-BC8CCBCE3862}"/>
                </a:ext>
              </a:extLst>
            </p:cNvPr>
            <p:cNvSpPr/>
            <p:nvPr/>
          </p:nvSpPr>
          <p:spPr>
            <a:xfrm>
              <a:off x="9590274" y="1368302"/>
              <a:ext cx="321082" cy="25008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07337DE5-2981-ABD1-FE3E-BED55BF20891}"/>
                </a:ext>
              </a:extLst>
            </p:cNvPr>
            <p:cNvCxnSpPr>
              <a:cxnSpLocks/>
            </p:cNvCxnSpPr>
            <p:nvPr/>
          </p:nvCxnSpPr>
          <p:spPr>
            <a:xfrm>
              <a:off x="8730136" y="2577845"/>
              <a:ext cx="1213468" cy="41057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414033A-6B1F-719B-3A1A-5620C60C865C}"/>
                </a:ext>
              </a:extLst>
            </p:cNvPr>
            <p:cNvCxnSpPr>
              <a:cxnSpLocks/>
            </p:cNvCxnSpPr>
            <p:nvPr/>
          </p:nvCxnSpPr>
          <p:spPr>
            <a:xfrm>
              <a:off x="8646190" y="1750327"/>
              <a:ext cx="1289001" cy="113005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096ABFB-A2D7-DFEC-893D-A0F9596057C6}"/>
                </a:ext>
              </a:extLst>
            </p:cNvPr>
            <p:cNvCxnSpPr>
              <a:cxnSpLocks/>
            </p:cNvCxnSpPr>
            <p:nvPr/>
          </p:nvCxnSpPr>
          <p:spPr>
            <a:xfrm>
              <a:off x="9038313" y="941687"/>
              <a:ext cx="718922" cy="575937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405BFB-8DDE-883F-2F9F-EED7349F293B}"/>
                </a:ext>
              </a:extLst>
            </p:cNvPr>
            <p:cNvSpPr txBox="1"/>
            <p:nvPr/>
          </p:nvSpPr>
          <p:spPr>
            <a:xfrm>
              <a:off x="10668493" y="1278191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30.0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30E96EC-B8DB-6F93-0438-C08D659C1898}"/>
                </a:ext>
              </a:extLst>
            </p:cNvPr>
            <p:cNvSpPr txBox="1"/>
            <p:nvPr/>
          </p:nvSpPr>
          <p:spPr>
            <a:xfrm>
              <a:off x="10927532" y="2635253"/>
              <a:ext cx="671362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30.1</a:t>
              </a:r>
              <a:endPara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8C0DA85-E07A-224C-BA5D-69738629792E}"/>
                </a:ext>
              </a:extLst>
            </p:cNvPr>
            <p:cNvSpPr txBox="1"/>
            <p:nvPr/>
          </p:nvSpPr>
          <p:spPr>
            <a:xfrm>
              <a:off x="11266487" y="3801242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30.3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A63268F-59D2-5E1E-7E9E-009E96B2C0D5}"/>
                </a:ext>
              </a:extLst>
            </p:cNvPr>
            <p:cNvSpPr txBox="1"/>
            <p:nvPr/>
          </p:nvSpPr>
          <p:spPr>
            <a:xfrm>
              <a:off x="8993490" y="5493571"/>
              <a:ext cx="808565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30.4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DFAFF00-560B-EAB4-539F-48A0CFB5C2A1}"/>
                </a:ext>
              </a:extLst>
            </p:cNvPr>
            <p:cNvSpPr txBox="1"/>
            <p:nvPr/>
          </p:nvSpPr>
          <p:spPr>
            <a:xfrm>
              <a:off x="9546121" y="3384444"/>
              <a:ext cx="671362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29.7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28B392A-414D-1CE3-D4EE-61BE0FC52E9E}"/>
                </a:ext>
              </a:extLst>
            </p:cNvPr>
            <p:cNvSpPr txBox="1"/>
            <p:nvPr/>
          </p:nvSpPr>
          <p:spPr>
            <a:xfrm>
              <a:off x="9220718" y="3867663"/>
              <a:ext cx="755408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29.6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D97ABFB-DCD9-61F3-E5DC-1B38F31A47B7}"/>
                </a:ext>
              </a:extLst>
            </p:cNvPr>
            <p:cNvSpPr txBox="1"/>
            <p:nvPr/>
          </p:nvSpPr>
          <p:spPr>
            <a:xfrm>
              <a:off x="10797030" y="3182788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30.5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08EBE3D9-A963-CD57-4D50-E9AE6375C636}"/>
                </a:ext>
              </a:extLst>
            </p:cNvPr>
            <p:cNvSpPr/>
            <p:nvPr/>
          </p:nvSpPr>
          <p:spPr>
            <a:xfrm>
              <a:off x="7111187" y="3207840"/>
              <a:ext cx="1432131" cy="5472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대전광역시</a:t>
              </a:r>
              <a:endPara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(30.7%)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60FC57CA-78AB-0E8C-DA27-3AD90BCC6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3318" y="2844683"/>
              <a:ext cx="1512842" cy="577534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33" name="차트 132">
            <a:extLst>
              <a:ext uri="{FF2B5EF4-FFF2-40B4-BE49-F238E27FC236}">
                <a16:creationId xmlns:a16="http://schemas.microsoft.com/office/drawing/2014/main" id="{59ADDC02-1189-5C9C-AE21-E85541D0749F}"/>
              </a:ext>
            </a:extLst>
          </p:cNvPr>
          <p:cNvGraphicFramePr/>
          <p:nvPr/>
        </p:nvGraphicFramePr>
        <p:xfrm>
          <a:off x="2122592" y="4540928"/>
          <a:ext cx="1592482" cy="159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C635F037-9EA5-D195-4E92-476CBA8F3116}"/>
              </a:ext>
            </a:extLst>
          </p:cNvPr>
          <p:cNvSpPr txBox="1"/>
          <p:nvPr/>
        </p:nvSpPr>
        <p:spPr>
          <a:xfrm>
            <a:off x="2089964" y="4397733"/>
            <a:ext cx="15847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 </a:t>
            </a:r>
            <a:r>
              <a:rPr lang="ko-KR" altLang="en-US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매출 기여도</a:t>
            </a:r>
            <a:r>
              <a:rPr lang="ko-KR" altLang="en-US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59CD4DF-6A51-0A8E-4F8D-B72EF4422A7F}"/>
              </a:ext>
            </a:extLst>
          </p:cNvPr>
          <p:cNvSpPr txBox="1"/>
          <p:nvPr/>
        </p:nvSpPr>
        <p:spPr>
          <a:xfrm>
            <a:off x="2956933" y="5312761"/>
            <a:ext cx="712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54.2%</a:t>
            </a:r>
            <a:endParaRPr lang="en-US" altLang="ko-KR" sz="12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E8580C-5490-3782-9D42-5A17B2F67788}"/>
              </a:ext>
            </a:extLst>
          </p:cNvPr>
          <p:cNvSpPr txBox="1"/>
          <p:nvPr/>
        </p:nvSpPr>
        <p:spPr>
          <a:xfrm>
            <a:off x="2994229" y="5157726"/>
            <a:ext cx="544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D2FB9C-52A7-8799-394C-024CA1FDA91E}"/>
              </a:ext>
            </a:extLst>
          </p:cNvPr>
          <p:cNvSpPr txBox="1"/>
          <p:nvPr/>
        </p:nvSpPr>
        <p:spPr>
          <a:xfrm>
            <a:off x="2203398" y="5268707"/>
            <a:ext cx="712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45.8%</a:t>
            </a:r>
            <a:endParaRPr lang="en-US" altLang="ko-KR" sz="12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F3CE960-2ED8-763F-9E48-29ED6612110A}"/>
              </a:ext>
            </a:extLst>
          </p:cNvPr>
          <p:cNvSpPr txBox="1"/>
          <p:nvPr/>
        </p:nvSpPr>
        <p:spPr>
          <a:xfrm>
            <a:off x="2198103" y="5107675"/>
            <a:ext cx="8370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지역</a:t>
            </a:r>
            <a:endParaRPr lang="en-US" altLang="ko-KR" sz="11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1" name="표 30">
            <a:extLst>
              <a:ext uri="{FF2B5EF4-FFF2-40B4-BE49-F238E27FC236}">
                <a16:creationId xmlns:a16="http://schemas.microsoft.com/office/drawing/2014/main" id="{DD02555A-8114-3085-9A0F-9409CCB5EB65}"/>
              </a:ext>
            </a:extLst>
          </p:cNvPr>
          <p:cNvGraphicFramePr>
            <a:graphicFrameLocks noGrp="1"/>
          </p:cNvGraphicFramePr>
          <p:nvPr/>
        </p:nvGraphicFramePr>
        <p:xfrm>
          <a:off x="9528002" y="1358952"/>
          <a:ext cx="15180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74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016922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불만족율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(%)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충청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29.6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30.7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71572"/>
                  </a:ext>
                </a:extLst>
              </a:tr>
            </a:tbl>
          </a:graphicData>
        </a:graphic>
      </p:graphicFrame>
      <p:graphicFrame>
        <p:nvGraphicFramePr>
          <p:cNvPr id="142" name="표 30">
            <a:extLst>
              <a:ext uri="{FF2B5EF4-FFF2-40B4-BE49-F238E27FC236}">
                <a16:creationId xmlns:a16="http://schemas.microsoft.com/office/drawing/2014/main" id="{055781FE-C024-B45A-E549-915AA8FF0F52}"/>
              </a:ext>
            </a:extLst>
          </p:cNvPr>
          <p:cNvGraphicFramePr>
            <a:graphicFrameLocks noGrp="1"/>
          </p:cNvGraphicFramePr>
          <p:nvPr/>
        </p:nvGraphicFramePr>
        <p:xfrm>
          <a:off x="446547" y="2454395"/>
          <a:ext cx="1512842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39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013403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매출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71572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강원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70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3.8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55212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05925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3593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5460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27111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광주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59124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78301"/>
                  </a:ext>
                </a:extLst>
              </a:tr>
            </a:tbl>
          </a:graphicData>
        </a:graphic>
      </p:graphicFrame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00FEFD3-424B-FA22-94EC-DE24E77A3DEA}"/>
              </a:ext>
            </a:extLst>
          </p:cNvPr>
          <p:cNvCxnSpPr>
            <a:cxnSpLocks/>
          </p:cNvCxnSpPr>
          <p:nvPr/>
        </p:nvCxnSpPr>
        <p:spPr>
          <a:xfrm flipV="1">
            <a:off x="7316331" y="1359335"/>
            <a:ext cx="2222895" cy="2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A1E5E4C-3D68-719E-EAF6-19CEF815B1D3}"/>
              </a:ext>
            </a:extLst>
          </p:cNvPr>
          <p:cNvCxnSpPr>
            <a:cxnSpLocks/>
          </p:cNvCxnSpPr>
          <p:nvPr/>
        </p:nvCxnSpPr>
        <p:spPr>
          <a:xfrm>
            <a:off x="7929944" y="2515840"/>
            <a:ext cx="1598058" cy="11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FA7365-293E-54FD-03DB-02FE2A87E0A3}"/>
              </a:ext>
            </a:extLst>
          </p:cNvPr>
          <p:cNvSpPr txBox="1"/>
          <p:nvPr/>
        </p:nvSpPr>
        <p:spPr>
          <a:xfrm>
            <a:off x="6258976" y="3041633"/>
            <a:ext cx="1819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배송 불만족 물품 </a:t>
            </a:r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TOP3 ]</a:t>
            </a:r>
          </a:p>
        </p:txBody>
      </p:sp>
      <p:graphicFrame>
        <p:nvGraphicFramePr>
          <p:cNvPr id="12" name="표 30">
            <a:extLst>
              <a:ext uri="{FF2B5EF4-FFF2-40B4-BE49-F238E27FC236}">
                <a16:creationId xmlns:a16="http://schemas.microsoft.com/office/drawing/2014/main" id="{8C11A5C2-290C-99E9-A857-497B66E4B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44341"/>
              </p:ext>
            </p:extLst>
          </p:nvPr>
        </p:nvGraphicFramePr>
        <p:xfrm>
          <a:off x="6344674" y="3339754"/>
          <a:ext cx="167986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80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125287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No.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대분류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단계 기저귀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단계 기저귀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수유용품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F63363-4EF5-BA1D-42A5-3EE1318982AF}"/>
              </a:ext>
            </a:extLst>
          </p:cNvPr>
          <p:cNvSpPr txBox="1"/>
          <p:nvPr/>
        </p:nvSpPr>
        <p:spPr>
          <a:xfrm>
            <a:off x="6816107" y="5622148"/>
            <a:ext cx="2416868" cy="6197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매출이 높은 지역의 불만족 물품은 주기적으로 사용하는 </a:t>
            </a:r>
            <a:r>
              <a:rPr lang="ko-KR" altLang="en-US" sz="1200" spc="-1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이다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2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CFA44D0-65EA-D015-C667-A08B0B696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9543"/>
              </p:ext>
            </p:extLst>
          </p:nvPr>
        </p:nvGraphicFramePr>
        <p:xfrm>
          <a:off x="6116536" y="4277169"/>
          <a:ext cx="2198301" cy="138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8431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래픽 54" descr="모래가 다 떨어진 모래 시계 단색으로 채워진">
            <a:extLst>
              <a:ext uri="{FF2B5EF4-FFF2-40B4-BE49-F238E27FC236}">
                <a16:creationId xmlns:a16="http://schemas.microsoft.com/office/drawing/2014/main" id="{FD7BB8F8-4ED6-42E4-4B43-39AF0272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753" y="563622"/>
            <a:ext cx="1165450" cy="116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F2E6D-BA90-6FD0-0662-B7B55850320A}"/>
              </a:ext>
            </a:extLst>
          </p:cNvPr>
          <p:cNvSpPr/>
          <p:nvPr/>
        </p:nvSpPr>
        <p:spPr>
          <a:xfrm>
            <a:off x="354437" y="3253543"/>
            <a:ext cx="11483126" cy="3097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1CEA0D-5B0A-BA55-0420-AF92A0C12755}"/>
              </a:ext>
            </a:extLst>
          </p:cNvPr>
          <p:cNvCxnSpPr/>
          <p:nvPr/>
        </p:nvCxnSpPr>
        <p:spPr>
          <a:xfrm>
            <a:off x="533400" y="4802264"/>
            <a:ext cx="1101307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27F842-1171-6705-11D2-ACA733698A76}"/>
              </a:ext>
            </a:extLst>
          </p:cNvPr>
          <p:cNvSpPr txBox="1"/>
          <p:nvPr/>
        </p:nvSpPr>
        <p:spPr>
          <a:xfrm>
            <a:off x="2216390" y="5796555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정기 배송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ED2258-E805-3BC8-8F65-8F704462563F}"/>
              </a:ext>
            </a:extLst>
          </p:cNvPr>
          <p:cNvSpPr txBox="1"/>
          <p:nvPr/>
        </p:nvSpPr>
        <p:spPr>
          <a:xfrm>
            <a:off x="2215777" y="3571197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D76CA8-0E99-DEF6-300E-F9A010B5BD49}"/>
              </a:ext>
            </a:extLst>
          </p:cNvPr>
          <p:cNvSpPr/>
          <p:nvPr/>
        </p:nvSpPr>
        <p:spPr>
          <a:xfrm>
            <a:off x="3811486" y="4232828"/>
            <a:ext cx="2312780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E9D4CE-B48D-BFBF-ADC6-F6C67DE45F35}"/>
              </a:ext>
            </a:extLst>
          </p:cNvPr>
          <p:cNvSpPr/>
          <p:nvPr/>
        </p:nvSpPr>
        <p:spPr>
          <a:xfrm>
            <a:off x="3783220" y="3508661"/>
            <a:ext cx="3993862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AA7BE1-F868-028A-B59B-2D75FC042BE6}"/>
              </a:ext>
            </a:extLst>
          </p:cNvPr>
          <p:cNvSpPr txBox="1"/>
          <p:nvPr/>
        </p:nvSpPr>
        <p:spPr>
          <a:xfrm>
            <a:off x="7775363" y="3409212"/>
            <a:ext cx="153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+40%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7D78D0-02FA-C2B3-D7DA-AB70117D576B}"/>
              </a:ext>
            </a:extLst>
          </p:cNvPr>
          <p:cNvSpPr txBox="1"/>
          <p:nvPr/>
        </p:nvSpPr>
        <p:spPr>
          <a:xfrm>
            <a:off x="2215777" y="5066702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93CB8A-7E1F-18F1-A991-B5B572D5085F}"/>
              </a:ext>
            </a:extLst>
          </p:cNvPr>
          <p:cNvSpPr/>
          <p:nvPr/>
        </p:nvSpPr>
        <p:spPr>
          <a:xfrm>
            <a:off x="3783220" y="5037902"/>
            <a:ext cx="3993862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6D1B6A-C44E-6803-B946-DD0906D8483A}"/>
              </a:ext>
            </a:extLst>
          </p:cNvPr>
          <p:cNvSpPr txBox="1"/>
          <p:nvPr/>
        </p:nvSpPr>
        <p:spPr>
          <a:xfrm>
            <a:off x="7797800" y="4929191"/>
            <a:ext cx="153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+40%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40" name="그래픽 39" descr="여성 프로필 단색으로 채워진">
            <a:extLst>
              <a:ext uri="{FF2B5EF4-FFF2-40B4-BE49-F238E27FC236}">
                <a16:creationId xmlns:a16="http://schemas.microsoft.com/office/drawing/2014/main" id="{B27154C3-93D1-E1F9-39DC-3C710D504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5746" y="671865"/>
            <a:ext cx="1165451" cy="1165451"/>
          </a:xfrm>
          <a:prstGeom prst="rect">
            <a:avLst/>
          </a:prstGeom>
        </p:spPr>
      </p:pic>
      <p:sp>
        <p:nvSpPr>
          <p:cNvPr id="45" name="그래픽 43" descr="기저귀 윤곽선">
            <a:extLst>
              <a:ext uri="{FF2B5EF4-FFF2-40B4-BE49-F238E27FC236}">
                <a16:creationId xmlns:a16="http://schemas.microsoft.com/office/drawing/2014/main" id="{4123853B-CA44-5B92-B187-CBCD5A69B836}"/>
              </a:ext>
            </a:extLst>
          </p:cNvPr>
          <p:cNvSpPr/>
          <p:nvPr/>
        </p:nvSpPr>
        <p:spPr>
          <a:xfrm>
            <a:off x="1437223" y="854934"/>
            <a:ext cx="834910" cy="683273"/>
          </a:xfrm>
          <a:custGeom>
            <a:avLst/>
            <a:gdLst>
              <a:gd name="connsiteX0" fmla="*/ 628650 w 666749"/>
              <a:gd name="connsiteY0" fmla="*/ 0 h 571547"/>
              <a:gd name="connsiteX1" fmla="*/ 38100 w 666749"/>
              <a:gd name="connsiteY1" fmla="*/ 0 h 571547"/>
              <a:gd name="connsiteX2" fmla="*/ 0 w 666749"/>
              <a:gd name="connsiteY2" fmla="*/ 38100 h 571547"/>
              <a:gd name="connsiteX3" fmla="*/ 0 w 666749"/>
              <a:gd name="connsiteY3" fmla="*/ 333423 h 571547"/>
              <a:gd name="connsiteX4" fmla="*/ 238125 w 666749"/>
              <a:gd name="connsiteY4" fmla="*/ 571548 h 571547"/>
              <a:gd name="connsiteX5" fmla="*/ 428625 w 666749"/>
              <a:gd name="connsiteY5" fmla="*/ 571548 h 571547"/>
              <a:gd name="connsiteX6" fmla="*/ 666750 w 666749"/>
              <a:gd name="connsiteY6" fmla="*/ 333423 h 571547"/>
              <a:gd name="connsiteX7" fmla="*/ 666750 w 666749"/>
              <a:gd name="connsiteY7" fmla="*/ 38100 h 571547"/>
              <a:gd name="connsiteX8" fmla="*/ 628650 w 666749"/>
              <a:gd name="connsiteY8" fmla="*/ 0 h 571547"/>
              <a:gd name="connsiteX9" fmla="*/ 647700 w 666749"/>
              <a:gd name="connsiteY9" fmla="*/ 190500 h 571547"/>
              <a:gd name="connsiteX10" fmla="*/ 523875 w 666749"/>
              <a:gd name="connsiteY10" fmla="*/ 190500 h 571547"/>
              <a:gd name="connsiteX11" fmla="*/ 514350 w 666749"/>
              <a:gd name="connsiteY11" fmla="*/ 180975 h 571547"/>
              <a:gd name="connsiteX12" fmla="*/ 514350 w 666749"/>
              <a:gd name="connsiteY12" fmla="*/ 123825 h 571547"/>
              <a:gd name="connsiteX13" fmla="*/ 523875 w 666749"/>
              <a:gd name="connsiteY13" fmla="*/ 114300 h 571547"/>
              <a:gd name="connsiteX14" fmla="*/ 647700 w 666749"/>
              <a:gd name="connsiteY14" fmla="*/ 114300 h 571547"/>
              <a:gd name="connsiteX15" fmla="*/ 19050 w 666749"/>
              <a:gd name="connsiteY15" fmla="*/ 114300 h 571547"/>
              <a:gd name="connsiteX16" fmla="*/ 142875 w 666749"/>
              <a:gd name="connsiteY16" fmla="*/ 114300 h 571547"/>
              <a:gd name="connsiteX17" fmla="*/ 152400 w 666749"/>
              <a:gd name="connsiteY17" fmla="*/ 123825 h 571547"/>
              <a:gd name="connsiteX18" fmla="*/ 152400 w 666749"/>
              <a:gd name="connsiteY18" fmla="*/ 180975 h 571547"/>
              <a:gd name="connsiteX19" fmla="*/ 142875 w 666749"/>
              <a:gd name="connsiteY19" fmla="*/ 190500 h 571547"/>
              <a:gd name="connsiteX20" fmla="*/ 19050 w 666749"/>
              <a:gd name="connsiteY20" fmla="*/ 190500 h 571547"/>
              <a:gd name="connsiteX21" fmla="*/ 142875 w 666749"/>
              <a:gd name="connsiteY21" fmla="*/ 209550 h 571547"/>
              <a:gd name="connsiteX22" fmla="*/ 171450 w 666749"/>
              <a:gd name="connsiteY22" fmla="*/ 180975 h 571547"/>
              <a:gd name="connsiteX23" fmla="*/ 171450 w 666749"/>
              <a:gd name="connsiteY23" fmla="*/ 123825 h 571547"/>
              <a:gd name="connsiteX24" fmla="*/ 142875 w 666749"/>
              <a:gd name="connsiteY24" fmla="*/ 95250 h 571547"/>
              <a:gd name="connsiteX25" fmla="*/ 19050 w 666749"/>
              <a:gd name="connsiteY25" fmla="*/ 95250 h 571547"/>
              <a:gd name="connsiteX26" fmla="*/ 19050 w 666749"/>
              <a:gd name="connsiteY26" fmla="*/ 38100 h 571547"/>
              <a:gd name="connsiteX27" fmla="*/ 38100 w 666749"/>
              <a:gd name="connsiteY27" fmla="*/ 19050 h 571547"/>
              <a:gd name="connsiteX28" fmla="*/ 628650 w 666749"/>
              <a:gd name="connsiteY28" fmla="*/ 19050 h 571547"/>
              <a:gd name="connsiteX29" fmla="*/ 647700 w 666749"/>
              <a:gd name="connsiteY29" fmla="*/ 38100 h 571547"/>
              <a:gd name="connsiteX30" fmla="*/ 647700 w 666749"/>
              <a:gd name="connsiteY30" fmla="*/ 95250 h 571547"/>
              <a:gd name="connsiteX31" fmla="*/ 523875 w 666749"/>
              <a:gd name="connsiteY31" fmla="*/ 95250 h 571547"/>
              <a:gd name="connsiteX32" fmla="*/ 495300 w 666749"/>
              <a:gd name="connsiteY32" fmla="*/ 123825 h 571547"/>
              <a:gd name="connsiteX33" fmla="*/ 495300 w 666749"/>
              <a:gd name="connsiteY33" fmla="*/ 180975 h 571547"/>
              <a:gd name="connsiteX34" fmla="*/ 523875 w 666749"/>
              <a:gd name="connsiteY34" fmla="*/ 209550 h 571547"/>
              <a:gd name="connsiteX35" fmla="*/ 647700 w 666749"/>
              <a:gd name="connsiteY35" fmla="*/ 209550 h 571547"/>
              <a:gd name="connsiteX36" fmla="*/ 647700 w 666749"/>
              <a:gd name="connsiteY36" fmla="*/ 298380 h 571547"/>
              <a:gd name="connsiteX37" fmla="*/ 419843 w 666749"/>
              <a:gd name="connsiteY37" fmla="*/ 552498 h 571547"/>
              <a:gd name="connsiteX38" fmla="*/ 246345 w 666749"/>
              <a:gd name="connsiteY38" fmla="*/ 552498 h 571547"/>
              <a:gd name="connsiteX39" fmla="*/ 19050 w 666749"/>
              <a:gd name="connsiteY39" fmla="*/ 298494 h 571547"/>
              <a:gd name="connsiteX40" fmla="*/ 19050 w 666749"/>
              <a:gd name="connsiteY40" fmla="*/ 209550 h 571547"/>
              <a:gd name="connsiteX41" fmla="*/ 19050 w 666749"/>
              <a:gd name="connsiteY41" fmla="*/ 333423 h 571547"/>
              <a:gd name="connsiteX42" fmla="*/ 19050 w 666749"/>
              <a:gd name="connsiteY42" fmla="*/ 318030 h 571547"/>
              <a:gd name="connsiteX43" fmla="*/ 227219 w 666749"/>
              <a:gd name="connsiteY43" fmla="*/ 552221 h 571547"/>
              <a:gd name="connsiteX44" fmla="*/ 19050 w 666749"/>
              <a:gd name="connsiteY44" fmla="*/ 333423 h 571547"/>
              <a:gd name="connsiteX45" fmla="*/ 439007 w 666749"/>
              <a:gd name="connsiteY45" fmla="*/ 552231 h 571547"/>
              <a:gd name="connsiteX46" fmla="*/ 647700 w 666749"/>
              <a:gd name="connsiteY46" fmla="*/ 317916 h 571547"/>
              <a:gd name="connsiteX47" fmla="*/ 647700 w 666749"/>
              <a:gd name="connsiteY47" fmla="*/ 333423 h 571547"/>
              <a:gd name="connsiteX48" fmla="*/ 439007 w 666749"/>
              <a:gd name="connsiteY48" fmla="*/ 552231 h 57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66749" h="571547">
                <a:moveTo>
                  <a:pt x="628650" y="0"/>
                </a:moveTo>
                <a:lnTo>
                  <a:pt x="38100" y="0"/>
                </a:lnTo>
                <a:cubicBezTo>
                  <a:pt x="17058" y="0"/>
                  <a:pt x="0" y="17058"/>
                  <a:pt x="0" y="38100"/>
                </a:cubicBezTo>
                <a:lnTo>
                  <a:pt x="0" y="333423"/>
                </a:lnTo>
                <a:cubicBezTo>
                  <a:pt x="147" y="464874"/>
                  <a:pt x="106673" y="571401"/>
                  <a:pt x="238125" y="571548"/>
                </a:cubicBezTo>
                <a:lnTo>
                  <a:pt x="428625" y="571548"/>
                </a:lnTo>
                <a:cubicBezTo>
                  <a:pt x="560077" y="571401"/>
                  <a:pt x="666603" y="464874"/>
                  <a:pt x="666750" y="333423"/>
                </a:cubicBezTo>
                <a:lnTo>
                  <a:pt x="666750" y="38100"/>
                </a:lnTo>
                <a:cubicBezTo>
                  <a:pt x="666750" y="17058"/>
                  <a:pt x="649692" y="0"/>
                  <a:pt x="628650" y="0"/>
                </a:cubicBezTo>
                <a:close/>
                <a:moveTo>
                  <a:pt x="647700" y="190500"/>
                </a:moveTo>
                <a:lnTo>
                  <a:pt x="523875" y="190500"/>
                </a:lnTo>
                <a:cubicBezTo>
                  <a:pt x="518614" y="190500"/>
                  <a:pt x="514350" y="186236"/>
                  <a:pt x="514350" y="180975"/>
                </a:cubicBezTo>
                <a:lnTo>
                  <a:pt x="514350" y="123825"/>
                </a:lnTo>
                <a:cubicBezTo>
                  <a:pt x="514350" y="118564"/>
                  <a:pt x="518614" y="114300"/>
                  <a:pt x="523875" y="114300"/>
                </a:cubicBezTo>
                <a:lnTo>
                  <a:pt x="647700" y="114300"/>
                </a:lnTo>
                <a:close/>
                <a:moveTo>
                  <a:pt x="19050" y="114300"/>
                </a:moveTo>
                <a:lnTo>
                  <a:pt x="142875" y="114300"/>
                </a:lnTo>
                <a:cubicBezTo>
                  <a:pt x="148136" y="114300"/>
                  <a:pt x="152400" y="118564"/>
                  <a:pt x="152400" y="123825"/>
                </a:cubicBezTo>
                <a:lnTo>
                  <a:pt x="152400" y="180975"/>
                </a:lnTo>
                <a:cubicBezTo>
                  <a:pt x="152400" y="186236"/>
                  <a:pt x="148136" y="190500"/>
                  <a:pt x="142875" y="190500"/>
                </a:cubicBezTo>
                <a:lnTo>
                  <a:pt x="19050" y="190500"/>
                </a:lnTo>
                <a:close/>
                <a:moveTo>
                  <a:pt x="142875" y="209550"/>
                </a:moveTo>
                <a:cubicBezTo>
                  <a:pt x="158657" y="209550"/>
                  <a:pt x="171450" y="196757"/>
                  <a:pt x="171450" y="180975"/>
                </a:cubicBezTo>
                <a:lnTo>
                  <a:pt x="171450" y="123825"/>
                </a:lnTo>
                <a:cubicBezTo>
                  <a:pt x="171450" y="108043"/>
                  <a:pt x="158657" y="95250"/>
                  <a:pt x="142875" y="95250"/>
                </a:cubicBezTo>
                <a:lnTo>
                  <a:pt x="19050" y="95250"/>
                </a:lnTo>
                <a:lnTo>
                  <a:pt x="19050" y="38100"/>
                </a:lnTo>
                <a:cubicBezTo>
                  <a:pt x="19050" y="27579"/>
                  <a:pt x="27579" y="19050"/>
                  <a:pt x="38100" y="19050"/>
                </a:cubicBezTo>
                <a:lnTo>
                  <a:pt x="628650" y="19050"/>
                </a:lnTo>
                <a:cubicBezTo>
                  <a:pt x="639171" y="19050"/>
                  <a:pt x="647700" y="27579"/>
                  <a:pt x="647700" y="38100"/>
                </a:cubicBezTo>
                <a:lnTo>
                  <a:pt x="647700" y="95250"/>
                </a:lnTo>
                <a:lnTo>
                  <a:pt x="523875" y="95250"/>
                </a:lnTo>
                <a:cubicBezTo>
                  <a:pt x="508093" y="95250"/>
                  <a:pt x="495300" y="108043"/>
                  <a:pt x="495300" y="123825"/>
                </a:cubicBezTo>
                <a:lnTo>
                  <a:pt x="495300" y="180975"/>
                </a:lnTo>
                <a:cubicBezTo>
                  <a:pt x="495300" y="196757"/>
                  <a:pt x="508093" y="209550"/>
                  <a:pt x="523875" y="209550"/>
                </a:cubicBezTo>
                <a:lnTo>
                  <a:pt x="647700" y="209550"/>
                </a:lnTo>
                <a:lnTo>
                  <a:pt x="647700" y="298380"/>
                </a:lnTo>
                <a:cubicBezTo>
                  <a:pt x="524033" y="323595"/>
                  <a:pt x="431472" y="426824"/>
                  <a:pt x="419843" y="552498"/>
                </a:cubicBezTo>
                <a:lnTo>
                  <a:pt x="246345" y="552498"/>
                </a:lnTo>
                <a:cubicBezTo>
                  <a:pt x="234733" y="427036"/>
                  <a:pt x="142457" y="323917"/>
                  <a:pt x="19050" y="298494"/>
                </a:cubicBezTo>
                <a:lnTo>
                  <a:pt x="19050" y="209550"/>
                </a:lnTo>
                <a:close/>
                <a:moveTo>
                  <a:pt x="19050" y="333423"/>
                </a:moveTo>
                <a:lnTo>
                  <a:pt x="19050" y="318030"/>
                </a:lnTo>
                <a:cubicBezTo>
                  <a:pt x="131736" y="342944"/>
                  <a:pt x="215689" y="437393"/>
                  <a:pt x="227219" y="552221"/>
                </a:cubicBezTo>
                <a:cubicBezTo>
                  <a:pt x="110674" y="546277"/>
                  <a:pt x="19187" y="450119"/>
                  <a:pt x="19050" y="333423"/>
                </a:cubicBezTo>
                <a:close/>
                <a:moveTo>
                  <a:pt x="439007" y="552231"/>
                </a:moveTo>
                <a:cubicBezTo>
                  <a:pt x="450556" y="437203"/>
                  <a:pt x="534771" y="342650"/>
                  <a:pt x="647700" y="317916"/>
                </a:cubicBezTo>
                <a:lnTo>
                  <a:pt x="647700" y="333423"/>
                </a:lnTo>
                <a:cubicBezTo>
                  <a:pt x="647558" y="450317"/>
                  <a:pt x="555765" y="546561"/>
                  <a:pt x="439007" y="5522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17835D-7C62-C524-B7B4-727290757E90}"/>
              </a:ext>
            </a:extLst>
          </p:cNvPr>
          <p:cNvSpPr txBox="1"/>
          <p:nvPr/>
        </p:nvSpPr>
        <p:spPr>
          <a:xfrm>
            <a:off x="1402600" y="1754083"/>
            <a:ext cx="1737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매달 </a:t>
            </a:r>
            <a:r>
              <a:rPr lang="en-US" altLang="ko-KR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</a:t>
            </a:r>
          </a:p>
        </p:txBody>
      </p:sp>
      <p:pic>
        <p:nvPicPr>
          <p:cNvPr id="48" name="그래픽 47" descr="화폐 단색으로 채워진">
            <a:extLst>
              <a:ext uri="{FF2B5EF4-FFF2-40B4-BE49-F238E27FC236}">
                <a16:creationId xmlns:a16="http://schemas.microsoft.com/office/drawing/2014/main" id="{5FC2DCF9-A9AE-490D-0924-46A4A152D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9599" y="77956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4BA1B3F-D039-025D-633A-4267051A48C3}"/>
              </a:ext>
            </a:extLst>
          </p:cNvPr>
          <p:cNvSpPr txBox="1"/>
          <p:nvPr/>
        </p:nvSpPr>
        <p:spPr>
          <a:xfrm>
            <a:off x="5382902" y="1699804"/>
            <a:ext cx="142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-22%</a:t>
            </a:r>
            <a:endParaRPr lang="ko-KR" altLang="en-US" sz="3200" dirty="0">
              <a:solidFill>
                <a:srgbClr val="59BCD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58" name="그래픽 55" descr="사용자 윤곽선">
            <a:extLst>
              <a:ext uri="{FF2B5EF4-FFF2-40B4-BE49-F238E27FC236}">
                <a16:creationId xmlns:a16="http://schemas.microsoft.com/office/drawing/2014/main" id="{FA78D323-D409-C640-C918-DF080010B465}"/>
              </a:ext>
            </a:extLst>
          </p:cNvPr>
          <p:cNvGrpSpPr/>
          <p:nvPr/>
        </p:nvGrpSpPr>
        <p:grpSpPr>
          <a:xfrm>
            <a:off x="5274803" y="905490"/>
            <a:ext cx="1110294" cy="674096"/>
            <a:chOff x="9197412" y="1245782"/>
            <a:chExt cx="1110294" cy="674096"/>
          </a:xfrm>
          <a:solidFill>
            <a:srgbClr val="000000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D53931F-5B3F-B4C5-DAAE-2E658CB92A4E}"/>
                </a:ext>
              </a:extLst>
            </p:cNvPr>
            <p:cNvSpPr/>
            <p:nvPr/>
          </p:nvSpPr>
          <p:spPr>
            <a:xfrm>
              <a:off x="9316276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BDADF6D-2679-6D86-2FF7-9C7D8AC716A5}"/>
                </a:ext>
              </a:extLst>
            </p:cNvPr>
            <p:cNvSpPr/>
            <p:nvPr/>
          </p:nvSpPr>
          <p:spPr>
            <a:xfrm>
              <a:off x="9950782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958D892-7962-6A62-9A53-5DA2C12EC8EC}"/>
                </a:ext>
              </a:extLst>
            </p:cNvPr>
            <p:cNvSpPr/>
            <p:nvPr/>
          </p:nvSpPr>
          <p:spPr>
            <a:xfrm>
              <a:off x="9906512" y="1512604"/>
              <a:ext cx="401195" cy="224720"/>
            </a:xfrm>
            <a:custGeom>
              <a:avLst/>
              <a:gdLst>
                <a:gd name="connsiteX0" fmla="*/ 373420 w 401195"/>
                <a:gd name="connsiteY0" fmla="*/ 70047 h 224720"/>
                <a:gd name="connsiteX1" fmla="*/ 259116 w 401195"/>
                <a:gd name="connsiteY1" fmla="*/ 15440 h 224720"/>
                <a:gd name="connsiteX2" fmla="*/ 163240 w 401195"/>
                <a:gd name="connsiteY2" fmla="*/ 0 h 224720"/>
                <a:gd name="connsiteX3" fmla="*/ 67654 w 401195"/>
                <a:gd name="connsiteY3" fmla="*/ 15374 h 224720"/>
                <a:gd name="connsiteX4" fmla="*/ 4336 w 401195"/>
                <a:gd name="connsiteY4" fmla="*/ 39498 h 224720"/>
                <a:gd name="connsiteX5" fmla="*/ 0 w 401195"/>
                <a:gd name="connsiteY5" fmla="*/ 71752 h 224720"/>
                <a:gd name="connsiteX6" fmla="*/ 75057 w 401195"/>
                <a:gd name="connsiteY6" fmla="*/ 40741 h 224720"/>
                <a:gd name="connsiteX7" fmla="*/ 163240 w 401195"/>
                <a:gd name="connsiteY7" fmla="*/ 26438 h 224720"/>
                <a:gd name="connsiteX8" fmla="*/ 252388 w 401195"/>
                <a:gd name="connsiteY8" fmla="*/ 40979 h 224720"/>
                <a:gd name="connsiteX9" fmla="*/ 356975 w 401195"/>
                <a:gd name="connsiteY9" fmla="*/ 90748 h 224720"/>
                <a:gd name="connsiteX10" fmla="*/ 358112 w 401195"/>
                <a:gd name="connsiteY10" fmla="*/ 91594 h 224720"/>
                <a:gd name="connsiteX11" fmla="*/ 374742 w 401195"/>
                <a:gd name="connsiteY11" fmla="*/ 125579 h 224720"/>
                <a:gd name="connsiteX12" fmla="*/ 374742 w 401195"/>
                <a:gd name="connsiteY12" fmla="*/ 224721 h 224720"/>
                <a:gd name="connsiteX13" fmla="*/ 401179 w 401195"/>
                <a:gd name="connsiteY13" fmla="*/ 224721 h 224720"/>
                <a:gd name="connsiteX14" fmla="*/ 401179 w 401195"/>
                <a:gd name="connsiteY14" fmla="*/ 125579 h 224720"/>
                <a:gd name="connsiteX15" fmla="*/ 373420 w 401195"/>
                <a:gd name="connsiteY15" fmla="*/ 70047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195" h="224720">
                  <a:moveTo>
                    <a:pt x="373420" y="70047"/>
                  </a:moveTo>
                  <a:cubicBezTo>
                    <a:pt x="339727" y="43773"/>
                    <a:pt x="300725" y="25140"/>
                    <a:pt x="259116" y="15440"/>
                  </a:cubicBezTo>
                  <a:cubicBezTo>
                    <a:pt x="227967" y="6138"/>
                    <a:pt x="195734" y="946"/>
                    <a:pt x="163240" y="0"/>
                  </a:cubicBezTo>
                  <a:cubicBezTo>
                    <a:pt x="130765" y="33"/>
                    <a:pt x="98502" y="5223"/>
                    <a:pt x="67654" y="15374"/>
                  </a:cubicBezTo>
                  <a:cubicBezTo>
                    <a:pt x="45721" y="21051"/>
                    <a:pt x="24487" y="29142"/>
                    <a:pt x="4336" y="39498"/>
                  </a:cubicBezTo>
                  <a:cubicBezTo>
                    <a:pt x="4012" y="50370"/>
                    <a:pt x="2559" y="61180"/>
                    <a:pt x="0" y="71752"/>
                  </a:cubicBezTo>
                  <a:cubicBezTo>
                    <a:pt x="23507" y="58081"/>
                    <a:pt x="48755" y="47650"/>
                    <a:pt x="75057" y="40741"/>
                  </a:cubicBezTo>
                  <a:cubicBezTo>
                    <a:pt x="103521" y="31388"/>
                    <a:pt x="133278" y="26562"/>
                    <a:pt x="163240" y="26438"/>
                  </a:cubicBezTo>
                  <a:cubicBezTo>
                    <a:pt x="193459" y="27412"/>
                    <a:pt x="223425" y="32299"/>
                    <a:pt x="252388" y="40979"/>
                  </a:cubicBezTo>
                  <a:cubicBezTo>
                    <a:pt x="290466" y="49733"/>
                    <a:pt x="326164" y="66721"/>
                    <a:pt x="356975" y="90748"/>
                  </a:cubicBezTo>
                  <a:lnTo>
                    <a:pt x="358112" y="91594"/>
                  </a:lnTo>
                  <a:cubicBezTo>
                    <a:pt x="368985" y="99432"/>
                    <a:pt x="375224" y="112185"/>
                    <a:pt x="374742" y="125579"/>
                  </a:cubicBezTo>
                  <a:lnTo>
                    <a:pt x="374742" y="224721"/>
                  </a:lnTo>
                  <a:lnTo>
                    <a:pt x="401179" y="224721"/>
                  </a:lnTo>
                  <a:lnTo>
                    <a:pt x="401179" y="125579"/>
                  </a:lnTo>
                  <a:cubicBezTo>
                    <a:pt x="401662" y="103620"/>
                    <a:pt x="391273" y="82839"/>
                    <a:pt x="373420" y="70047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AA49F61-7BBC-2336-28B6-B8809D30AF4B}"/>
                </a:ext>
              </a:extLst>
            </p:cNvPr>
            <p:cNvSpPr/>
            <p:nvPr/>
          </p:nvSpPr>
          <p:spPr>
            <a:xfrm>
              <a:off x="9197412" y="1512604"/>
              <a:ext cx="400518" cy="224720"/>
            </a:xfrm>
            <a:custGeom>
              <a:avLst/>
              <a:gdLst>
                <a:gd name="connsiteX0" fmla="*/ 400518 w 400518"/>
                <a:gd name="connsiteY0" fmla="*/ 69703 h 224720"/>
                <a:gd name="connsiteX1" fmla="*/ 396553 w 400518"/>
                <a:gd name="connsiteY1" fmla="*/ 37872 h 224720"/>
                <a:gd name="connsiteX2" fmla="*/ 333684 w 400518"/>
                <a:gd name="connsiteY2" fmla="*/ 15400 h 224720"/>
                <a:gd name="connsiteX3" fmla="*/ 237834 w 400518"/>
                <a:gd name="connsiteY3" fmla="*/ 0 h 224720"/>
                <a:gd name="connsiteX4" fmla="*/ 142248 w 400518"/>
                <a:gd name="connsiteY4" fmla="*/ 15374 h 224720"/>
                <a:gd name="connsiteX5" fmla="*/ 27152 w 400518"/>
                <a:gd name="connsiteY5" fmla="*/ 70483 h 224720"/>
                <a:gd name="connsiteX6" fmla="*/ 0 w 400518"/>
                <a:gd name="connsiteY6" fmla="*/ 125579 h 224720"/>
                <a:gd name="connsiteX7" fmla="*/ 0 w 400518"/>
                <a:gd name="connsiteY7" fmla="*/ 224721 h 224720"/>
                <a:gd name="connsiteX8" fmla="*/ 26438 w 400518"/>
                <a:gd name="connsiteY8" fmla="*/ 224721 h 224720"/>
                <a:gd name="connsiteX9" fmla="*/ 26438 w 400518"/>
                <a:gd name="connsiteY9" fmla="*/ 125579 h 224720"/>
                <a:gd name="connsiteX10" fmla="*/ 43199 w 400518"/>
                <a:gd name="connsiteY10" fmla="*/ 91501 h 224720"/>
                <a:gd name="connsiteX11" fmla="*/ 149704 w 400518"/>
                <a:gd name="connsiteY11" fmla="*/ 40741 h 224720"/>
                <a:gd name="connsiteX12" fmla="*/ 237834 w 400518"/>
                <a:gd name="connsiteY12" fmla="*/ 26438 h 224720"/>
                <a:gd name="connsiteX13" fmla="*/ 326982 w 400518"/>
                <a:gd name="connsiteY13" fmla="*/ 40979 h 224720"/>
                <a:gd name="connsiteX14" fmla="*/ 400518 w 400518"/>
                <a:gd name="connsiteY14" fmla="*/ 69703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518" h="224720">
                  <a:moveTo>
                    <a:pt x="400518" y="69703"/>
                  </a:moveTo>
                  <a:cubicBezTo>
                    <a:pt x="398113" y="59256"/>
                    <a:pt x="396783" y="48590"/>
                    <a:pt x="396553" y="37872"/>
                  </a:cubicBezTo>
                  <a:cubicBezTo>
                    <a:pt x="376381" y="28348"/>
                    <a:pt x="355323" y="20821"/>
                    <a:pt x="333684" y="15400"/>
                  </a:cubicBezTo>
                  <a:cubicBezTo>
                    <a:pt x="302541" y="6114"/>
                    <a:pt x="270318" y="936"/>
                    <a:pt x="237834" y="0"/>
                  </a:cubicBezTo>
                  <a:cubicBezTo>
                    <a:pt x="205359" y="33"/>
                    <a:pt x="173096" y="5223"/>
                    <a:pt x="142248" y="15374"/>
                  </a:cubicBezTo>
                  <a:cubicBezTo>
                    <a:pt x="100874" y="26655"/>
                    <a:pt x="61880" y="45325"/>
                    <a:pt x="27152" y="70483"/>
                  </a:cubicBezTo>
                  <a:cubicBezTo>
                    <a:pt x="10050" y="83646"/>
                    <a:pt x="20" y="103998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41"/>
                    <a:pt x="32649" y="99662"/>
                    <a:pt x="43199" y="91501"/>
                  </a:cubicBezTo>
                  <a:cubicBezTo>
                    <a:pt x="75366" y="68326"/>
                    <a:pt x="111443" y="51131"/>
                    <a:pt x="149704" y="40741"/>
                  </a:cubicBezTo>
                  <a:cubicBezTo>
                    <a:pt x="178152" y="31393"/>
                    <a:pt x="207890" y="26567"/>
                    <a:pt x="237834" y="26438"/>
                  </a:cubicBezTo>
                  <a:cubicBezTo>
                    <a:pt x="268053" y="27412"/>
                    <a:pt x="298019" y="32300"/>
                    <a:pt x="326982" y="40979"/>
                  </a:cubicBezTo>
                  <a:cubicBezTo>
                    <a:pt x="352653" y="47271"/>
                    <a:pt x="377379" y="56930"/>
                    <a:pt x="400518" y="69703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3429960-6ECB-22FC-A2E9-99FC7C48C5B3}"/>
                </a:ext>
              </a:extLst>
            </p:cNvPr>
            <p:cNvSpPr/>
            <p:nvPr/>
          </p:nvSpPr>
          <p:spPr>
            <a:xfrm>
              <a:off x="9514559" y="1695157"/>
              <a:ext cx="475894" cy="224720"/>
            </a:xfrm>
            <a:custGeom>
              <a:avLst/>
              <a:gdLst>
                <a:gd name="connsiteX0" fmla="*/ 448120 w 475894"/>
                <a:gd name="connsiteY0" fmla="*/ 70060 h 224720"/>
                <a:gd name="connsiteX1" fmla="*/ 333816 w 475894"/>
                <a:gd name="connsiteY1" fmla="*/ 15453 h 224720"/>
                <a:gd name="connsiteX2" fmla="*/ 237940 w 475894"/>
                <a:gd name="connsiteY2" fmla="*/ 0 h 224720"/>
                <a:gd name="connsiteX3" fmla="*/ 142380 w 475894"/>
                <a:gd name="connsiteY3" fmla="*/ 15374 h 224720"/>
                <a:gd name="connsiteX4" fmla="*/ 27284 w 475894"/>
                <a:gd name="connsiteY4" fmla="*/ 70483 h 224720"/>
                <a:gd name="connsiteX5" fmla="*/ 0 w 475894"/>
                <a:gd name="connsiteY5" fmla="*/ 125579 h 224720"/>
                <a:gd name="connsiteX6" fmla="*/ 0 w 475894"/>
                <a:gd name="connsiteY6" fmla="*/ 224721 h 224720"/>
                <a:gd name="connsiteX7" fmla="*/ 26438 w 475894"/>
                <a:gd name="connsiteY7" fmla="*/ 224721 h 224720"/>
                <a:gd name="connsiteX8" fmla="*/ 26438 w 475894"/>
                <a:gd name="connsiteY8" fmla="*/ 125579 h 224720"/>
                <a:gd name="connsiteX9" fmla="*/ 43212 w 475894"/>
                <a:gd name="connsiteY9" fmla="*/ 91501 h 224720"/>
                <a:gd name="connsiteX10" fmla="*/ 149704 w 475894"/>
                <a:gd name="connsiteY10" fmla="*/ 40741 h 224720"/>
                <a:gd name="connsiteX11" fmla="*/ 237940 w 475894"/>
                <a:gd name="connsiteY11" fmla="*/ 26438 h 224720"/>
                <a:gd name="connsiteX12" fmla="*/ 327101 w 475894"/>
                <a:gd name="connsiteY12" fmla="*/ 40978 h 224720"/>
                <a:gd name="connsiteX13" fmla="*/ 431675 w 475894"/>
                <a:gd name="connsiteY13" fmla="*/ 90734 h 224720"/>
                <a:gd name="connsiteX14" fmla="*/ 432812 w 475894"/>
                <a:gd name="connsiteY14" fmla="*/ 91580 h 224720"/>
                <a:gd name="connsiteX15" fmla="*/ 449441 w 475894"/>
                <a:gd name="connsiteY15" fmla="*/ 125579 h 224720"/>
                <a:gd name="connsiteX16" fmla="*/ 449441 w 475894"/>
                <a:gd name="connsiteY16" fmla="*/ 224721 h 224720"/>
                <a:gd name="connsiteX17" fmla="*/ 475879 w 475894"/>
                <a:gd name="connsiteY17" fmla="*/ 224721 h 224720"/>
                <a:gd name="connsiteX18" fmla="*/ 475879 w 475894"/>
                <a:gd name="connsiteY18" fmla="*/ 125579 h 224720"/>
                <a:gd name="connsiteX19" fmla="*/ 448120 w 475894"/>
                <a:gd name="connsiteY19" fmla="*/ 70060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5894" h="224720">
                  <a:moveTo>
                    <a:pt x="448120" y="70060"/>
                  </a:moveTo>
                  <a:cubicBezTo>
                    <a:pt x="414430" y="43782"/>
                    <a:pt x="375426" y="25149"/>
                    <a:pt x="333816" y="15453"/>
                  </a:cubicBezTo>
                  <a:cubicBezTo>
                    <a:pt x="302666" y="6152"/>
                    <a:pt x="270434" y="958"/>
                    <a:pt x="237940" y="0"/>
                  </a:cubicBezTo>
                  <a:cubicBezTo>
                    <a:pt x="205474" y="32"/>
                    <a:pt x="173219" y="5221"/>
                    <a:pt x="142380" y="15374"/>
                  </a:cubicBezTo>
                  <a:cubicBezTo>
                    <a:pt x="101003" y="26647"/>
                    <a:pt x="62008" y="45317"/>
                    <a:pt x="27284" y="70483"/>
                  </a:cubicBezTo>
                  <a:cubicBezTo>
                    <a:pt x="10127" y="83616"/>
                    <a:pt x="46" y="103973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37"/>
                    <a:pt x="32655" y="99657"/>
                    <a:pt x="43212" y="91501"/>
                  </a:cubicBezTo>
                  <a:cubicBezTo>
                    <a:pt x="75371" y="68320"/>
                    <a:pt x="111446" y="51125"/>
                    <a:pt x="149704" y="40741"/>
                  </a:cubicBezTo>
                  <a:cubicBezTo>
                    <a:pt x="178185" y="31383"/>
                    <a:pt x="207961" y="26557"/>
                    <a:pt x="237940" y="26438"/>
                  </a:cubicBezTo>
                  <a:cubicBezTo>
                    <a:pt x="268164" y="27407"/>
                    <a:pt x="298134" y="32294"/>
                    <a:pt x="327101" y="40978"/>
                  </a:cubicBezTo>
                  <a:cubicBezTo>
                    <a:pt x="365176" y="49721"/>
                    <a:pt x="400873" y="66705"/>
                    <a:pt x="431675" y="90734"/>
                  </a:cubicBezTo>
                  <a:lnTo>
                    <a:pt x="432812" y="91580"/>
                  </a:lnTo>
                  <a:cubicBezTo>
                    <a:pt x="443687" y="99424"/>
                    <a:pt x="449925" y="112181"/>
                    <a:pt x="449441" y="125579"/>
                  </a:cubicBezTo>
                  <a:lnTo>
                    <a:pt x="449441" y="224721"/>
                  </a:lnTo>
                  <a:lnTo>
                    <a:pt x="475879" y="224721"/>
                  </a:lnTo>
                  <a:lnTo>
                    <a:pt x="475879" y="125579"/>
                  </a:lnTo>
                  <a:cubicBezTo>
                    <a:pt x="476358" y="103625"/>
                    <a:pt x="465970" y="82849"/>
                    <a:pt x="448120" y="70060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09F3EA7-0F15-99A6-946A-69B1B6C0D2C5}"/>
                </a:ext>
              </a:extLst>
            </p:cNvPr>
            <p:cNvSpPr/>
            <p:nvPr/>
          </p:nvSpPr>
          <p:spPr>
            <a:xfrm>
              <a:off x="9633529" y="1428334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438 h 237939"/>
                <a:gd name="connsiteX6" fmla="*/ 211502 w 237939"/>
                <a:gd name="connsiteY6" fmla="*/ 118970 h 237939"/>
                <a:gd name="connsiteX7" fmla="*/ 118970 w 237939"/>
                <a:gd name="connsiteY7" fmla="*/ 211502 h 237939"/>
                <a:gd name="connsiteX8" fmla="*/ 26438 w 237939"/>
                <a:gd name="connsiteY8" fmla="*/ 118970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5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5"/>
                    <a:pt x="53264" y="237940"/>
                    <a:pt x="118970" y="237940"/>
                  </a:cubicBezTo>
                  <a:close/>
                  <a:moveTo>
                    <a:pt x="118970" y="26438"/>
                  </a:moveTo>
                  <a:cubicBezTo>
                    <a:pt x="170074" y="26438"/>
                    <a:pt x="211502" y="67866"/>
                    <a:pt x="211502" y="118970"/>
                  </a:cubicBezTo>
                  <a:cubicBezTo>
                    <a:pt x="211502" y="170074"/>
                    <a:pt x="170074" y="211502"/>
                    <a:pt x="118970" y="211502"/>
                  </a:cubicBezTo>
                  <a:cubicBezTo>
                    <a:pt x="67866" y="211502"/>
                    <a:pt x="26438" y="170074"/>
                    <a:pt x="26438" y="118970"/>
                  </a:cubicBezTo>
                  <a:cubicBezTo>
                    <a:pt x="26475" y="67870"/>
                    <a:pt x="67870" y="26444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1C4D62B-F4DC-645C-CC3E-0DF8EE5064DA}"/>
              </a:ext>
            </a:extLst>
          </p:cNvPr>
          <p:cNvSpPr txBox="1"/>
          <p:nvPr/>
        </p:nvSpPr>
        <p:spPr>
          <a:xfrm>
            <a:off x="5406991" y="2283953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시간 단축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41446A-0180-C140-866F-7D1DF50BF34C}"/>
              </a:ext>
            </a:extLst>
          </p:cNvPr>
          <p:cNvSpPr txBox="1"/>
          <p:nvPr/>
        </p:nvSpPr>
        <p:spPr>
          <a:xfrm>
            <a:off x="9346213" y="2284350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비용 절약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A94085-262E-BDBA-84F8-41A1EDF275EC}"/>
              </a:ext>
            </a:extLst>
          </p:cNvPr>
          <p:cNvSpPr txBox="1"/>
          <p:nvPr/>
        </p:nvSpPr>
        <p:spPr>
          <a:xfrm>
            <a:off x="9288871" y="1752452"/>
            <a:ext cx="140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+28%</a:t>
            </a:r>
            <a:endParaRPr lang="ko-KR" altLang="en-US" sz="3200" dirty="0">
              <a:solidFill>
                <a:srgbClr val="5485F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70" name="그래픽 69" descr="상자 윤곽선">
            <a:extLst>
              <a:ext uri="{FF2B5EF4-FFF2-40B4-BE49-F238E27FC236}">
                <a16:creationId xmlns:a16="http://schemas.microsoft.com/office/drawing/2014/main" id="{A09D7FA9-64E2-B233-7F4C-DA4017C03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4464" y="645893"/>
            <a:ext cx="1186345" cy="1186345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1493C6DB-B8BE-6655-1D5B-92AC8731048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정기 배송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AC631FF-F61E-024A-2C05-FA52FB8FF16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5F6ED-1CBF-1E42-A81A-170C878DE796}"/>
              </a:ext>
            </a:extLst>
          </p:cNvPr>
          <p:cNvSpPr txBox="1"/>
          <p:nvPr/>
        </p:nvSpPr>
        <p:spPr>
          <a:xfrm>
            <a:off x="773164" y="2603981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귀찮은 주문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저희가 대신해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드릴게요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2" name="그래픽 21" descr="배달 단색으로 채워진">
            <a:extLst>
              <a:ext uri="{FF2B5EF4-FFF2-40B4-BE49-F238E27FC236}">
                <a16:creationId xmlns:a16="http://schemas.microsoft.com/office/drawing/2014/main" id="{57836956-351A-A5BD-C60A-7B2753F6D1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232" y="4991332"/>
            <a:ext cx="1214020" cy="1214020"/>
          </a:xfrm>
          <a:prstGeom prst="rect">
            <a:avLst/>
          </a:prstGeom>
        </p:spPr>
      </p:pic>
      <p:pic>
        <p:nvPicPr>
          <p:cNvPr id="17" name="그래픽 16" descr="닫힌 문 윤곽선">
            <a:extLst>
              <a:ext uri="{FF2B5EF4-FFF2-40B4-BE49-F238E27FC236}">
                <a16:creationId xmlns:a16="http://schemas.microsoft.com/office/drawing/2014/main" id="{54ED324D-27CA-DC9C-7D0D-6BC0BCC292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484" y="4912658"/>
            <a:ext cx="1186344" cy="118634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FC8A7522-DA16-ED9B-F70E-A4CB0094B724}"/>
              </a:ext>
            </a:extLst>
          </p:cNvPr>
          <p:cNvSpPr/>
          <p:nvPr/>
        </p:nvSpPr>
        <p:spPr>
          <a:xfrm>
            <a:off x="3294245" y="4933647"/>
            <a:ext cx="567855" cy="5985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래픽 33" descr="아기 윤곽선">
            <a:extLst>
              <a:ext uri="{FF2B5EF4-FFF2-40B4-BE49-F238E27FC236}">
                <a16:creationId xmlns:a16="http://schemas.microsoft.com/office/drawing/2014/main" id="{612E00A9-DE72-F29C-A6E5-87DFBBA53A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7687" y="4968344"/>
            <a:ext cx="500970" cy="500970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F0BABA-0DE7-DB9D-92D8-4E3A92FEB9DC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3862100" y="5221579"/>
            <a:ext cx="3914982" cy="13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833056E-ED6E-A978-CF5B-088EC6CCBEAA}"/>
              </a:ext>
            </a:extLst>
          </p:cNvPr>
          <p:cNvCxnSpPr>
            <a:cxnSpLocks/>
          </p:cNvCxnSpPr>
          <p:nvPr/>
        </p:nvCxnSpPr>
        <p:spPr>
          <a:xfrm>
            <a:off x="3798776" y="4410555"/>
            <a:ext cx="231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606B78A-8DBC-F881-33FD-981233E47EEE}"/>
              </a:ext>
            </a:extLst>
          </p:cNvPr>
          <p:cNvCxnSpPr>
            <a:cxnSpLocks/>
          </p:cNvCxnSpPr>
          <p:nvPr/>
        </p:nvCxnSpPr>
        <p:spPr>
          <a:xfrm flipV="1">
            <a:off x="3851741" y="3694198"/>
            <a:ext cx="3914982" cy="13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323AC99-5F73-B662-9B4B-A9218E9A89EB}"/>
              </a:ext>
            </a:extLst>
          </p:cNvPr>
          <p:cNvSpPr/>
          <p:nvPr/>
        </p:nvSpPr>
        <p:spPr>
          <a:xfrm>
            <a:off x="3294245" y="3395389"/>
            <a:ext cx="567855" cy="5985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래픽 29" descr="아기 윤곽선">
            <a:extLst>
              <a:ext uri="{FF2B5EF4-FFF2-40B4-BE49-F238E27FC236}">
                <a16:creationId xmlns:a16="http://schemas.microsoft.com/office/drawing/2014/main" id="{7783E342-C74C-5A65-DA47-30FFB6DD52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7687" y="3436065"/>
            <a:ext cx="500970" cy="50097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2A2C26E-B0D9-6A0F-DA8E-FD1EAB4929FF}"/>
              </a:ext>
            </a:extLst>
          </p:cNvPr>
          <p:cNvSpPr txBox="1"/>
          <p:nvPr/>
        </p:nvSpPr>
        <p:spPr>
          <a:xfrm>
            <a:off x="4438327" y="2603981"/>
            <a:ext cx="3331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고객님의 소중한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더 빨리 받아보세요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D4E47E-AA1A-D6FD-9828-6398837EDA86}"/>
              </a:ext>
            </a:extLst>
          </p:cNvPr>
          <p:cNvSpPr txBox="1"/>
          <p:nvPr/>
        </p:nvSpPr>
        <p:spPr>
          <a:xfrm>
            <a:off x="5329696" y="3020338"/>
            <a:ext cx="153041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20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 효과 </a:t>
            </a:r>
            <a:r>
              <a:rPr lang="en-US" altLang="ko-KR" sz="20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0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E31775-A0FC-E91F-A13F-9A2F5563E2F5}"/>
              </a:ext>
            </a:extLst>
          </p:cNvPr>
          <p:cNvSpPr txBox="1"/>
          <p:nvPr/>
        </p:nvSpPr>
        <p:spPr>
          <a:xfrm>
            <a:off x="1136928" y="2284038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주기 설정 가능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A8B982-DDED-477B-2437-C17146E04251}"/>
              </a:ext>
            </a:extLst>
          </p:cNvPr>
          <p:cNvSpPr txBox="1"/>
          <p:nvPr/>
        </p:nvSpPr>
        <p:spPr>
          <a:xfrm>
            <a:off x="8624116" y="2598862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배송으로 시킬 때보다 저렴해요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D9A459-3A98-7FDB-F5CE-68A54ACADD56}"/>
              </a:ext>
            </a:extLst>
          </p:cNvPr>
          <p:cNvSpPr txBox="1"/>
          <p:nvPr/>
        </p:nvSpPr>
        <p:spPr>
          <a:xfrm>
            <a:off x="2215778" y="4248105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정기 배송</a:t>
            </a:r>
          </a:p>
        </p:txBody>
      </p: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CE04B018-39E2-727D-EF1E-B3C88DBCBC66}"/>
              </a:ext>
            </a:extLst>
          </p:cNvPr>
          <p:cNvSpPr/>
          <p:nvPr/>
        </p:nvSpPr>
        <p:spPr>
          <a:xfrm>
            <a:off x="1272177" y="3823225"/>
            <a:ext cx="563911" cy="81907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9" name="그래픽 78" descr="동전 윤곽선">
            <a:extLst>
              <a:ext uri="{FF2B5EF4-FFF2-40B4-BE49-F238E27FC236}">
                <a16:creationId xmlns:a16="http://schemas.microsoft.com/office/drawing/2014/main" id="{17139BEC-3E81-95FC-C924-A3CDA9308D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6101" y="3513413"/>
            <a:ext cx="1099784" cy="109978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A959B2-A77B-263D-112D-9D07F5DD114A}"/>
              </a:ext>
            </a:extLst>
          </p:cNvPr>
          <p:cNvGrpSpPr/>
          <p:nvPr/>
        </p:nvGrpSpPr>
        <p:grpSpPr>
          <a:xfrm>
            <a:off x="3294245" y="4093676"/>
            <a:ext cx="567856" cy="620695"/>
            <a:chOff x="3091045" y="3287161"/>
            <a:chExt cx="567856" cy="62069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99B329A-FCE8-0C91-99AD-844D33567E8D}"/>
                </a:ext>
              </a:extLst>
            </p:cNvPr>
            <p:cNvSpPr/>
            <p:nvPr/>
          </p:nvSpPr>
          <p:spPr>
            <a:xfrm>
              <a:off x="3091046" y="3309258"/>
              <a:ext cx="567855" cy="5985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래픽 13" descr="사용자 윤곽선">
              <a:extLst>
                <a:ext uri="{FF2B5EF4-FFF2-40B4-BE49-F238E27FC236}">
                  <a16:creationId xmlns:a16="http://schemas.microsoft.com/office/drawing/2014/main" id="{F0D59824-2360-23BE-EDD7-A60E01300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091045" y="3287161"/>
              <a:ext cx="567856" cy="567856"/>
            </a:xfrm>
            <a:prstGeom prst="rect">
              <a:avLst/>
            </a:prstGeom>
          </p:spPr>
        </p:pic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AEF8BC2-84CB-B665-AF89-521CC0A9F91F}"/>
              </a:ext>
            </a:extLst>
          </p:cNvPr>
          <p:cNvSpPr/>
          <p:nvPr/>
        </p:nvSpPr>
        <p:spPr>
          <a:xfrm>
            <a:off x="3798776" y="5796555"/>
            <a:ext cx="2312780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ACC2E4A-67B7-D251-FC14-DDB12E1B3973}"/>
              </a:ext>
            </a:extLst>
          </p:cNvPr>
          <p:cNvCxnSpPr>
            <a:cxnSpLocks/>
          </p:cNvCxnSpPr>
          <p:nvPr/>
        </p:nvCxnSpPr>
        <p:spPr>
          <a:xfrm>
            <a:off x="3786066" y="5974282"/>
            <a:ext cx="231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FE4B4B0-0B59-8174-E53D-E78E7DF6784C}"/>
              </a:ext>
            </a:extLst>
          </p:cNvPr>
          <p:cNvGrpSpPr/>
          <p:nvPr/>
        </p:nvGrpSpPr>
        <p:grpSpPr>
          <a:xfrm>
            <a:off x="3294245" y="5644436"/>
            <a:ext cx="567856" cy="620695"/>
            <a:chOff x="3091045" y="3287161"/>
            <a:chExt cx="567856" cy="62069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3E44701-83F3-8CA3-B46D-44D7674DBC33}"/>
                </a:ext>
              </a:extLst>
            </p:cNvPr>
            <p:cNvSpPr/>
            <p:nvPr/>
          </p:nvSpPr>
          <p:spPr>
            <a:xfrm>
              <a:off x="3091046" y="3309258"/>
              <a:ext cx="567855" cy="5985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래픽 20" descr="사용자 윤곽선">
              <a:extLst>
                <a:ext uri="{FF2B5EF4-FFF2-40B4-BE49-F238E27FC236}">
                  <a16:creationId xmlns:a16="http://schemas.microsoft.com/office/drawing/2014/main" id="{EC55788B-32AD-1D9A-9B23-72458F27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091045" y="3287161"/>
              <a:ext cx="567856" cy="567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2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21E411-556C-66D4-7D3C-DE115254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D5231C4-34E5-0B7C-DF92-A2FAA7892270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정기 배송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C748E9E-70CF-4B6F-A64E-2AF2EBCCE80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A051D6-5016-5C00-66B6-EEB618AD55CA}"/>
              </a:ext>
            </a:extLst>
          </p:cNvPr>
          <p:cNvSpPr/>
          <p:nvPr/>
        </p:nvSpPr>
        <p:spPr>
          <a:xfrm rot="16200000">
            <a:off x="3395177" y="2997530"/>
            <a:ext cx="1327484" cy="462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98D33-8CD5-C738-7189-572DFD211C6F}"/>
              </a:ext>
            </a:extLst>
          </p:cNvPr>
          <p:cNvSpPr txBox="1"/>
          <p:nvPr/>
        </p:nvSpPr>
        <p:spPr>
          <a:xfrm>
            <a:off x="8882268" y="1841747"/>
            <a:ext cx="153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+40%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39892-F76B-1B53-5D44-F8F420283A3B}"/>
              </a:ext>
            </a:extLst>
          </p:cNvPr>
          <p:cNvSpPr txBox="1"/>
          <p:nvPr/>
        </p:nvSpPr>
        <p:spPr>
          <a:xfrm>
            <a:off x="10061142" y="3429000"/>
            <a:ext cx="153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+40%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EF5D329-34CE-7225-59BF-A34F0A36EC25}"/>
              </a:ext>
            </a:extLst>
          </p:cNvPr>
          <p:cNvSpPr/>
          <p:nvPr/>
        </p:nvSpPr>
        <p:spPr>
          <a:xfrm rot="16200000">
            <a:off x="3750043" y="2780761"/>
            <a:ext cx="1769573" cy="462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7C49EF-C21B-05E5-BA90-8780D3302D3E}"/>
              </a:ext>
            </a:extLst>
          </p:cNvPr>
          <p:cNvSpPr/>
          <p:nvPr/>
        </p:nvSpPr>
        <p:spPr>
          <a:xfrm rot="16200000">
            <a:off x="3085855" y="3275342"/>
            <a:ext cx="794310" cy="462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래픽 54" descr="모래가 다 떨어진 모래 시계 단색으로 채워진">
            <a:extLst>
              <a:ext uri="{FF2B5EF4-FFF2-40B4-BE49-F238E27FC236}">
                <a16:creationId xmlns:a16="http://schemas.microsoft.com/office/drawing/2014/main" id="{FD7BB8F8-4ED6-42E4-4B43-39AF0272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753" y="563622"/>
            <a:ext cx="1165450" cy="116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F2E6D-BA90-6FD0-0662-B7B55850320A}"/>
              </a:ext>
            </a:extLst>
          </p:cNvPr>
          <p:cNvSpPr/>
          <p:nvPr/>
        </p:nvSpPr>
        <p:spPr>
          <a:xfrm>
            <a:off x="354437" y="3253543"/>
            <a:ext cx="11483126" cy="309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1CEA0D-5B0A-BA55-0420-AF92A0C12755}"/>
              </a:ext>
            </a:extLst>
          </p:cNvPr>
          <p:cNvCxnSpPr/>
          <p:nvPr/>
        </p:nvCxnSpPr>
        <p:spPr>
          <a:xfrm>
            <a:off x="533400" y="4802264"/>
            <a:ext cx="1101307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27F842-1171-6705-11D2-ACA733698A76}"/>
              </a:ext>
            </a:extLst>
          </p:cNvPr>
          <p:cNvSpPr txBox="1"/>
          <p:nvPr/>
        </p:nvSpPr>
        <p:spPr>
          <a:xfrm>
            <a:off x="2216390" y="5796555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정기 배송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ED2258-E805-3BC8-8F65-8F704462563F}"/>
              </a:ext>
            </a:extLst>
          </p:cNvPr>
          <p:cNvSpPr txBox="1"/>
          <p:nvPr/>
        </p:nvSpPr>
        <p:spPr>
          <a:xfrm>
            <a:off x="2215777" y="3571197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D76CA8-0E99-DEF6-300E-F9A010B5BD49}"/>
              </a:ext>
            </a:extLst>
          </p:cNvPr>
          <p:cNvSpPr/>
          <p:nvPr/>
        </p:nvSpPr>
        <p:spPr>
          <a:xfrm>
            <a:off x="3803938" y="3525411"/>
            <a:ext cx="2312780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E9D4CE-B48D-BFBF-ADC6-F6C67DE45F35}"/>
              </a:ext>
            </a:extLst>
          </p:cNvPr>
          <p:cNvSpPr/>
          <p:nvPr/>
        </p:nvSpPr>
        <p:spPr>
          <a:xfrm>
            <a:off x="3803938" y="4231395"/>
            <a:ext cx="3993862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A959B2-A77B-263D-112D-9D07F5DD114A}"/>
              </a:ext>
            </a:extLst>
          </p:cNvPr>
          <p:cNvGrpSpPr/>
          <p:nvPr/>
        </p:nvGrpSpPr>
        <p:grpSpPr>
          <a:xfrm>
            <a:off x="3294245" y="4093676"/>
            <a:ext cx="567856" cy="620695"/>
            <a:chOff x="3091045" y="3287161"/>
            <a:chExt cx="567856" cy="62069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99B329A-FCE8-0C91-99AD-844D33567E8D}"/>
                </a:ext>
              </a:extLst>
            </p:cNvPr>
            <p:cNvSpPr/>
            <p:nvPr/>
          </p:nvSpPr>
          <p:spPr>
            <a:xfrm>
              <a:off x="3091046" y="3309258"/>
              <a:ext cx="567855" cy="5985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래픽 13" descr="사용자 윤곽선">
              <a:extLst>
                <a:ext uri="{FF2B5EF4-FFF2-40B4-BE49-F238E27FC236}">
                  <a16:creationId xmlns:a16="http://schemas.microsoft.com/office/drawing/2014/main" id="{F0D59824-2360-23BE-EDD7-A60E01300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1045" y="3287161"/>
              <a:ext cx="567856" cy="56785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4AA7BE1-F868-028A-B59B-2D75FC042BE6}"/>
              </a:ext>
            </a:extLst>
          </p:cNvPr>
          <p:cNvSpPr txBox="1"/>
          <p:nvPr/>
        </p:nvSpPr>
        <p:spPr>
          <a:xfrm>
            <a:off x="7797800" y="4076757"/>
            <a:ext cx="153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+40%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7D78D0-02FA-C2B3-D7DA-AB70117D576B}"/>
              </a:ext>
            </a:extLst>
          </p:cNvPr>
          <p:cNvSpPr txBox="1"/>
          <p:nvPr/>
        </p:nvSpPr>
        <p:spPr>
          <a:xfrm>
            <a:off x="2216389" y="5068794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91A4F86-532D-2B2A-74EB-D495B98E09BA}"/>
              </a:ext>
            </a:extLst>
          </p:cNvPr>
          <p:cNvSpPr/>
          <p:nvPr/>
        </p:nvSpPr>
        <p:spPr>
          <a:xfrm>
            <a:off x="3783220" y="5027839"/>
            <a:ext cx="2312780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93CB8A-7E1F-18F1-A991-B5B572D5085F}"/>
              </a:ext>
            </a:extLst>
          </p:cNvPr>
          <p:cNvSpPr/>
          <p:nvPr/>
        </p:nvSpPr>
        <p:spPr>
          <a:xfrm>
            <a:off x="3783220" y="5767755"/>
            <a:ext cx="3993862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6D1B6A-C44E-6803-B946-DD0906D8483A}"/>
              </a:ext>
            </a:extLst>
          </p:cNvPr>
          <p:cNvSpPr txBox="1"/>
          <p:nvPr/>
        </p:nvSpPr>
        <p:spPr>
          <a:xfrm>
            <a:off x="7797800" y="5659044"/>
            <a:ext cx="153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+40%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FE4B4B0-0B59-8174-E53D-E78E7DF6784C}"/>
              </a:ext>
            </a:extLst>
          </p:cNvPr>
          <p:cNvGrpSpPr/>
          <p:nvPr/>
        </p:nvGrpSpPr>
        <p:grpSpPr>
          <a:xfrm>
            <a:off x="3294245" y="5644436"/>
            <a:ext cx="567856" cy="620695"/>
            <a:chOff x="3091045" y="3287161"/>
            <a:chExt cx="567856" cy="62069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3E44701-83F3-8CA3-B46D-44D7674DBC33}"/>
                </a:ext>
              </a:extLst>
            </p:cNvPr>
            <p:cNvSpPr/>
            <p:nvPr/>
          </p:nvSpPr>
          <p:spPr>
            <a:xfrm>
              <a:off x="3091046" y="3309258"/>
              <a:ext cx="567855" cy="5985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래픽 20" descr="사용자 윤곽선">
              <a:extLst>
                <a:ext uri="{FF2B5EF4-FFF2-40B4-BE49-F238E27FC236}">
                  <a16:creationId xmlns:a16="http://schemas.microsoft.com/office/drawing/2014/main" id="{EC55788B-32AD-1D9A-9B23-72458F27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1045" y="3287161"/>
              <a:ext cx="567856" cy="567856"/>
            </a:xfrm>
            <a:prstGeom prst="rect">
              <a:avLst/>
            </a:prstGeom>
          </p:spPr>
        </p:pic>
      </p:grpSp>
      <p:pic>
        <p:nvPicPr>
          <p:cNvPr id="40" name="그래픽 39" descr="여성 프로필 단색으로 채워진">
            <a:extLst>
              <a:ext uri="{FF2B5EF4-FFF2-40B4-BE49-F238E27FC236}">
                <a16:creationId xmlns:a16="http://schemas.microsoft.com/office/drawing/2014/main" id="{B27154C3-93D1-E1F9-39DC-3C710D504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5746" y="671865"/>
            <a:ext cx="1165451" cy="1165451"/>
          </a:xfrm>
          <a:prstGeom prst="rect">
            <a:avLst/>
          </a:prstGeom>
        </p:spPr>
      </p:pic>
      <p:sp>
        <p:nvSpPr>
          <p:cNvPr id="45" name="그래픽 43" descr="기저귀 윤곽선">
            <a:extLst>
              <a:ext uri="{FF2B5EF4-FFF2-40B4-BE49-F238E27FC236}">
                <a16:creationId xmlns:a16="http://schemas.microsoft.com/office/drawing/2014/main" id="{4123853B-CA44-5B92-B187-CBCD5A69B836}"/>
              </a:ext>
            </a:extLst>
          </p:cNvPr>
          <p:cNvSpPr/>
          <p:nvPr/>
        </p:nvSpPr>
        <p:spPr>
          <a:xfrm>
            <a:off x="1437223" y="854934"/>
            <a:ext cx="834910" cy="683273"/>
          </a:xfrm>
          <a:custGeom>
            <a:avLst/>
            <a:gdLst>
              <a:gd name="connsiteX0" fmla="*/ 628650 w 666749"/>
              <a:gd name="connsiteY0" fmla="*/ 0 h 571547"/>
              <a:gd name="connsiteX1" fmla="*/ 38100 w 666749"/>
              <a:gd name="connsiteY1" fmla="*/ 0 h 571547"/>
              <a:gd name="connsiteX2" fmla="*/ 0 w 666749"/>
              <a:gd name="connsiteY2" fmla="*/ 38100 h 571547"/>
              <a:gd name="connsiteX3" fmla="*/ 0 w 666749"/>
              <a:gd name="connsiteY3" fmla="*/ 333423 h 571547"/>
              <a:gd name="connsiteX4" fmla="*/ 238125 w 666749"/>
              <a:gd name="connsiteY4" fmla="*/ 571548 h 571547"/>
              <a:gd name="connsiteX5" fmla="*/ 428625 w 666749"/>
              <a:gd name="connsiteY5" fmla="*/ 571548 h 571547"/>
              <a:gd name="connsiteX6" fmla="*/ 666750 w 666749"/>
              <a:gd name="connsiteY6" fmla="*/ 333423 h 571547"/>
              <a:gd name="connsiteX7" fmla="*/ 666750 w 666749"/>
              <a:gd name="connsiteY7" fmla="*/ 38100 h 571547"/>
              <a:gd name="connsiteX8" fmla="*/ 628650 w 666749"/>
              <a:gd name="connsiteY8" fmla="*/ 0 h 571547"/>
              <a:gd name="connsiteX9" fmla="*/ 647700 w 666749"/>
              <a:gd name="connsiteY9" fmla="*/ 190500 h 571547"/>
              <a:gd name="connsiteX10" fmla="*/ 523875 w 666749"/>
              <a:gd name="connsiteY10" fmla="*/ 190500 h 571547"/>
              <a:gd name="connsiteX11" fmla="*/ 514350 w 666749"/>
              <a:gd name="connsiteY11" fmla="*/ 180975 h 571547"/>
              <a:gd name="connsiteX12" fmla="*/ 514350 w 666749"/>
              <a:gd name="connsiteY12" fmla="*/ 123825 h 571547"/>
              <a:gd name="connsiteX13" fmla="*/ 523875 w 666749"/>
              <a:gd name="connsiteY13" fmla="*/ 114300 h 571547"/>
              <a:gd name="connsiteX14" fmla="*/ 647700 w 666749"/>
              <a:gd name="connsiteY14" fmla="*/ 114300 h 571547"/>
              <a:gd name="connsiteX15" fmla="*/ 19050 w 666749"/>
              <a:gd name="connsiteY15" fmla="*/ 114300 h 571547"/>
              <a:gd name="connsiteX16" fmla="*/ 142875 w 666749"/>
              <a:gd name="connsiteY16" fmla="*/ 114300 h 571547"/>
              <a:gd name="connsiteX17" fmla="*/ 152400 w 666749"/>
              <a:gd name="connsiteY17" fmla="*/ 123825 h 571547"/>
              <a:gd name="connsiteX18" fmla="*/ 152400 w 666749"/>
              <a:gd name="connsiteY18" fmla="*/ 180975 h 571547"/>
              <a:gd name="connsiteX19" fmla="*/ 142875 w 666749"/>
              <a:gd name="connsiteY19" fmla="*/ 190500 h 571547"/>
              <a:gd name="connsiteX20" fmla="*/ 19050 w 666749"/>
              <a:gd name="connsiteY20" fmla="*/ 190500 h 571547"/>
              <a:gd name="connsiteX21" fmla="*/ 142875 w 666749"/>
              <a:gd name="connsiteY21" fmla="*/ 209550 h 571547"/>
              <a:gd name="connsiteX22" fmla="*/ 171450 w 666749"/>
              <a:gd name="connsiteY22" fmla="*/ 180975 h 571547"/>
              <a:gd name="connsiteX23" fmla="*/ 171450 w 666749"/>
              <a:gd name="connsiteY23" fmla="*/ 123825 h 571547"/>
              <a:gd name="connsiteX24" fmla="*/ 142875 w 666749"/>
              <a:gd name="connsiteY24" fmla="*/ 95250 h 571547"/>
              <a:gd name="connsiteX25" fmla="*/ 19050 w 666749"/>
              <a:gd name="connsiteY25" fmla="*/ 95250 h 571547"/>
              <a:gd name="connsiteX26" fmla="*/ 19050 w 666749"/>
              <a:gd name="connsiteY26" fmla="*/ 38100 h 571547"/>
              <a:gd name="connsiteX27" fmla="*/ 38100 w 666749"/>
              <a:gd name="connsiteY27" fmla="*/ 19050 h 571547"/>
              <a:gd name="connsiteX28" fmla="*/ 628650 w 666749"/>
              <a:gd name="connsiteY28" fmla="*/ 19050 h 571547"/>
              <a:gd name="connsiteX29" fmla="*/ 647700 w 666749"/>
              <a:gd name="connsiteY29" fmla="*/ 38100 h 571547"/>
              <a:gd name="connsiteX30" fmla="*/ 647700 w 666749"/>
              <a:gd name="connsiteY30" fmla="*/ 95250 h 571547"/>
              <a:gd name="connsiteX31" fmla="*/ 523875 w 666749"/>
              <a:gd name="connsiteY31" fmla="*/ 95250 h 571547"/>
              <a:gd name="connsiteX32" fmla="*/ 495300 w 666749"/>
              <a:gd name="connsiteY32" fmla="*/ 123825 h 571547"/>
              <a:gd name="connsiteX33" fmla="*/ 495300 w 666749"/>
              <a:gd name="connsiteY33" fmla="*/ 180975 h 571547"/>
              <a:gd name="connsiteX34" fmla="*/ 523875 w 666749"/>
              <a:gd name="connsiteY34" fmla="*/ 209550 h 571547"/>
              <a:gd name="connsiteX35" fmla="*/ 647700 w 666749"/>
              <a:gd name="connsiteY35" fmla="*/ 209550 h 571547"/>
              <a:gd name="connsiteX36" fmla="*/ 647700 w 666749"/>
              <a:gd name="connsiteY36" fmla="*/ 298380 h 571547"/>
              <a:gd name="connsiteX37" fmla="*/ 419843 w 666749"/>
              <a:gd name="connsiteY37" fmla="*/ 552498 h 571547"/>
              <a:gd name="connsiteX38" fmla="*/ 246345 w 666749"/>
              <a:gd name="connsiteY38" fmla="*/ 552498 h 571547"/>
              <a:gd name="connsiteX39" fmla="*/ 19050 w 666749"/>
              <a:gd name="connsiteY39" fmla="*/ 298494 h 571547"/>
              <a:gd name="connsiteX40" fmla="*/ 19050 w 666749"/>
              <a:gd name="connsiteY40" fmla="*/ 209550 h 571547"/>
              <a:gd name="connsiteX41" fmla="*/ 19050 w 666749"/>
              <a:gd name="connsiteY41" fmla="*/ 333423 h 571547"/>
              <a:gd name="connsiteX42" fmla="*/ 19050 w 666749"/>
              <a:gd name="connsiteY42" fmla="*/ 318030 h 571547"/>
              <a:gd name="connsiteX43" fmla="*/ 227219 w 666749"/>
              <a:gd name="connsiteY43" fmla="*/ 552221 h 571547"/>
              <a:gd name="connsiteX44" fmla="*/ 19050 w 666749"/>
              <a:gd name="connsiteY44" fmla="*/ 333423 h 571547"/>
              <a:gd name="connsiteX45" fmla="*/ 439007 w 666749"/>
              <a:gd name="connsiteY45" fmla="*/ 552231 h 571547"/>
              <a:gd name="connsiteX46" fmla="*/ 647700 w 666749"/>
              <a:gd name="connsiteY46" fmla="*/ 317916 h 571547"/>
              <a:gd name="connsiteX47" fmla="*/ 647700 w 666749"/>
              <a:gd name="connsiteY47" fmla="*/ 333423 h 571547"/>
              <a:gd name="connsiteX48" fmla="*/ 439007 w 666749"/>
              <a:gd name="connsiteY48" fmla="*/ 552231 h 57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66749" h="571547">
                <a:moveTo>
                  <a:pt x="628650" y="0"/>
                </a:moveTo>
                <a:lnTo>
                  <a:pt x="38100" y="0"/>
                </a:lnTo>
                <a:cubicBezTo>
                  <a:pt x="17058" y="0"/>
                  <a:pt x="0" y="17058"/>
                  <a:pt x="0" y="38100"/>
                </a:cubicBezTo>
                <a:lnTo>
                  <a:pt x="0" y="333423"/>
                </a:lnTo>
                <a:cubicBezTo>
                  <a:pt x="147" y="464874"/>
                  <a:pt x="106673" y="571401"/>
                  <a:pt x="238125" y="571548"/>
                </a:cubicBezTo>
                <a:lnTo>
                  <a:pt x="428625" y="571548"/>
                </a:lnTo>
                <a:cubicBezTo>
                  <a:pt x="560077" y="571401"/>
                  <a:pt x="666603" y="464874"/>
                  <a:pt x="666750" y="333423"/>
                </a:cubicBezTo>
                <a:lnTo>
                  <a:pt x="666750" y="38100"/>
                </a:lnTo>
                <a:cubicBezTo>
                  <a:pt x="666750" y="17058"/>
                  <a:pt x="649692" y="0"/>
                  <a:pt x="628650" y="0"/>
                </a:cubicBezTo>
                <a:close/>
                <a:moveTo>
                  <a:pt x="647700" y="190500"/>
                </a:moveTo>
                <a:lnTo>
                  <a:pt x="523875" y="190500"/>
                </a:lnTo>
                <a:cubicBezTo>
                  <a:pt x="518614" y="190500"/>
                  <a:pt x="514350" y="186236"/>
                  <a:pt x="514350" y="180975"/>
                </a:cubicBezTo>
                <a:lnTo>
                  <a:pt x="514350" y="123825"/>
                </a:lnTo>
                <a:cubicBezTo>
                  <a:pt x="514350" y="118564"/>
                  <a:pt x="518614" y="114300"/>
                  <a:pt x="523875" y="114300"/>
                </a:cubicBezTo>
                <a:lnTo>
                  <a:pt x="647700" y="114300"/>
                </a:lnTo>
                <a:close/>
                <a:moveTo>
                  <a:pt x="19050" y="114300"/>
                </a:moveTo>
                <a:lnTo>
                  <a:pt x="142875" y="114300"/>
                </a:lnTo>
                <a:cubicBezTo>
                  <a:pt x="148136" y="114300"/>
                  <a:pt x="152400" y="118564"/>
                  <a:pt x="152400" y="123825"/>
                </a:cubicBezTo>
                <a:lnTo>
                  <a:pt x="152400" y="180975"/>
                </a:lnTo>
                <a:cubicBezTo>
                  <a:pt x="152400" y="186236"/>
                  <a:pt x="148136" y="190500"/>
                  <a:pt x="142875" y="190500"/>
                </a:cubicBezTo>
                <a:lnTo>
                  <a:pt x="19050" y="190500"/>
                </a:lnTo>
                <a:close/>
                <a:moveTo>
                  <a:pt x="142875" y="209550"/>
                </a:moveTo>
                <a:cubicBezTo>
                  <a:pt x="158657" y="209550"/>
                  <a:pt x="171450" y="196757"/>
                  <a:pt x="171450" y="180975"/>
                </a:cubicBezTo>
                <a:lnTo>
                  <a:pt x="171450" y="123825"/>
                </a:lnTo>
                <a:cubicBezTo>
                  <a:pt x="171450" y="108043"/>
                  <a:pt x="158657" y="95250"/>
                  <a:pt x="142875" y="95250"/>
                </a:cubicBezTo>
                <a:lnTo>
                  <a:pt x="19050" y="95250"/>
                </a:lnTo>
                <a:lnTo>
                  <a:pt x="19050" y="38100"/>
                </a:lnTo>
                <a:cubicBezTo>
                  <a:pt x="19050" y="27579"/>
                  <a:pt x="27579" y="19050"/>
                  <a:pt x="38100" y="19050"/>
                </a:cubicBezTo>
                <a:lnTo>
                  <a:pt x="628650" y="19050"/>
                </a:lnTo>
                <a:cubicBezTo>
                  <a:pt x="639171" y="19050"/>
                  <a:pt x="647700" y="27579"/>
                  <a:pt x="647700" y="38100"/>
                </a:cubicBezTo>
                <a:lnTo>
                  <a:pt x="647700" y="95250"/>
                </a:lnTo>
                <a:lnTo>
                  <a:pt x="523875" y="95250"/>
                </a:lnTo>
                <a:cubicBezTo>
                  <a:pt x="508093" y="95250"/>
                  <a:pt x="495300" y="108043"/>
                  <a:pt x="495300" y="123825"/>
                </a:cubicBezTo>
                <a:lnTo>
                  <a:pt x="495300" y="180975"/>
                </a:lnTo>
                <a:cubicBezTo>
                  <a:pt x="495300" y="196757"/>
                  <a:pt x="508093" y="209550"/>
                  <a:pt x="523875" y="209550"/>
                </a:cubicBezTo>
                <a:lnTo>
                  <a:pt x="647700" y="209550"/>
                </a:lnTo>
                <a:lnTo>
                  <a:pt x="647700" y="298380"/>
                </a:lnTo>
                <a:cubicBezTo>
                  <a:pt x="524033" y="323595"/>
                  <a:pt x="431472" y="426824"/>
                  <a:pt x="419843" y="552498"/>
                </a:cubicBezTo>
                <a:lnTo>
                  <a:pt x="246345" y="552498"/>
                </a:lnTo>
                <a:cubicBezTo>
                  <a:pt x="234733" y="427036"/>
                  <a:pt x="142457" y="323917"/>
                  <a:pt x="19050" y="298494"/>
                </a:cubicBezTo>
                <a:lnTo>
                  <a:pt x="19050" y="209550"/>
                </a:lnTo>
                <a:close/>
                <a:moveTo>
                  <a:pt x="19050" y="333423"/>
                </a:moveTo>
                <a:lnTo>
                  <a:pt x="19050" y="318030"/>
                </a:lnTo>
                <a:cubicBezTo>
                  <a:pt x="131736" y="342944"/>
                  <a:pt x="215689" y="437393"/>
                  <a:pt x="227219" y="552221"/>
                </a:cubicBezTo>
                <a:cubicBezTo>
                  <a:pt x="110674" y="546277"/>
                  <a:pt x="19187" y="450119"/>
                  <a:pt x="19050" y="333423"/>
                </a:cubicBezTo>
                <a:close/>
                <a:moveTo>
                  <a:pt x="439007" y="552231"/>
                </a:moveTo>
                <a:cubicBezTo>
                  <a:pt x="450556" y="437203"/>
                  <a:pt x="534771" y="342650"/>
                  <a:pt x="647700" y="317916"/>
                </a:cubicBezTo>
                <a:lnTo>
                  <a:pt x="647700" y="333423"/>
                </a:lnTo>
                <a:cubicBezTo>
                  <a:pt x="647558" y="450317"/>
                  <a:pt x="555765" y="546561"/>
                  <a:pt x="439007" y="5522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17835D-7C62-C524-B7B4-727290757E90}"/>
              </a:ext>
            </a:extLst>
          </p:cNvPr>
          <p:cNvSpPr txBox="1"/>
          <p:nvPr/>
        </p:nvSpPr>
        <p:spPr>
          <a:xfrm>
            <a:off x="1402600" y="1754083"/>
            <a:ext cx="1737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매달 </a:t>
            </a:r>
            <a:r>
              <a:rPr lang="en-US" altLang="ko-KR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</a:t>
            </a:r>
          </a:p>
        </p:txBody>
      </p:sp>
      <p:pic>
        <p:nvPicPr>
          <p:cNvPr id="48" name="그래픽 47" descr="화폐 단색으로 채워진">
            <a:extLst>
              <a:ext uri="{FF2B5EF4-FFF2-40B4-BE49-F238E27FC236}">
                <a16:creationId xmlns:a16="http://schemas.microsoft.com/office/drawing/2014/main" id="{5FC2DCF9-A9AE-490D-0924-46A4A152D5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9599" y="77956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4BA1B3F-D039-025D-633A-4267051A48C3}"/>
              </a:ext>
            </a:extLst>
          </p:cNvPr>
          <p:cNvSpPr txBox="1"/>
          <p:nvPr/>
        </p:nvSpPr>
        <p:spPr>
          <a:xfrm>
            <a:off x="5382902" y="1699804"/>
            <a:ext cx="142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-22%</a:t>
            </a:r>
            <a:endParaRPr lang="ko-KR" altLang="en-US" sz="3200" dirty="0">
              <a:solidFill>
                <a:srgbClr val="59BCD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D3AE6B5A-C25F-6C4C-1970-9AE9C1C3C126}"/>
              </a:ext>
            </a:extLst>
          </p:cNvPr>
          <p:cNvSpPr/>
          <p:nvPr/>
        </p:nvSpPr>
        <p:spPr>
          <a:xfrm>
            <a:off x="612657" y="3567443"/>
            <a:ext cx="563911" cy="819075"/>
          </a:xfrm>
          <a:prstGeom prst="down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래픽 55" descr="사용자 윤곽선">
            <a:extLst>
              <a:ext uri="{FF2B5EF4-FFF2-40B4-BE49-F238E27FC236}">
                <a16:creationId xmlns:a16="http://schemas.microsoft.com/office/drawing/2014/main" id="{FA78D323-D409-C640-C918-DF080010B465}"/>
              </a:ext>
            </a:extLst>
          </p:cNvPr>
          <p:cNvGrpSpPr/>
          <p:nvPr/>
        </p:nvGrpSpPr>
        <p:grpSpPr>
          <a:xfrm>
            <a:off x="5274803" y="905490"/>
            <a:ext cx="1110294" cy="674096"/>
            <a:chOff x="9197412" y="1245782"/>
            <a:chExt cx="1110294" cy="674096"/>
          </a:xfrm>
          <a:solidFill>
            <a:srgbClr val="000000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D53931F-5B3F-B4C5-DAAE-2E658CB92A4E}"/>
                </a:ext>
              </a:extLst>
            </p:cNvPr>
            <p:cNvSpPr/>
            <p:nvPr/>
          </p:nvSpPr>
          <p:spPr>
            <a:xfrm>
              <a:off x="9316276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BDADF6D-2679-6D86-2FF7-9C7D8AC716A5}"/>
                </a:ext>
              </a:extLst>
            </p:cNvPr>
            <p:cNvSpPr/>
            <p:nvPr/>
          </p:nvSpPr>
          <p:spPr>
            <a:xfrm>
              <a:off x="9950782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958D892-7962-6A62-9A53-5DA2C12EC8EC}"/>
                </a:ext>
              </a:extLst>
            </p:cNvPr>
            <p:cNvSpPr/>
            <p:nvPr/>
          </p:nvSpPr>
          <p:spPr>
            <a:xfrm>
              <a:off x="9906512" y="1512604"/>
              <a:ext cx="401195" cy="224720"/>
            </a:xfrm>
            <a:custGeom>
              <a:avLst/>
              <a:gdLst>
                <a:gd name="connsiteX0" fmla="*/ 373420 w 401195"/>
                <a:gd name="connsiteY0" fmla="*/ 70047 h 224720"/>
                <a:gd name="connsiteX1" fmla="*/ 259116 w 401195"/>
                <a:gd name="connsiteY1" fmla="*/ 15440 h 224720"/>
                <a:gd name="connsiteX2" fmla="*/ 163240 w 401195"/>
                <a:gd name="connsiteY2" fmla="*/ 0 h 224720"/>
                <a:gd name="connsiteX3" fmla="*/ 67654 w 401195"/>
                <a:gd name="connsiteY3" fmla="*/ 15374 h 224720"/>
                <a:gd name="connsiteX4" fmla="*/ 4336 w 401195"/>
                <a:gd name="connsiteY4" fmla="*/ 39498 h 224720"/>
                <a:gd name="connsiteX5" fmla="*/ 0 w 401195"/>
                <a:gd name="connsiteY5" fmla="*/ 71752 h 224720"/>
                <a:gd name="connsiteX6" fmla="*/ 75057 w 401195"/>
                <a:gd name="connsiteY6" fmla="*/ 40741 h 224720"/>
                <a:gd name="connsiteX7" fmla="*/ 163240 w 401195"/>
                <a:gd name="connsiteY7" fmla="*/ 26438 h 224720"/>
                <a:gd name="connsiteX8" fmla="*/ 252388 w 401195"/>
                <a:gd name="connsiteY8" fmla="*/ 40979 h 224720"/>
                <a:gd name="connsiteX9" fmla="*/ 356975 w 401195"/>
                <a:gd name="connsiteY9" fmla="*/ 90748 h 224720"/>
                <a:gd name="connsiteX10" fmla="*/ 358112 w 401195"/>
                <a:gd name="connsiteY10" fmla="*/ 91594 h 224720"/>
                <a:gd name="connsiteX11" fmla="*/ 374742 w 401195"/>
                <a:gd name="connsiteY11" fmla="*/ 125579 h 224720"/>
                <a:gd name="connsiteX12" fmla="*/ 374742 w 401195"/>
                <a:gd name="connsiteY12" fmla="*/ 224721 h 224720"/>
                <a:gd name="connsiteX13" fmla="*/ 401179 w 401195"/>
                <a:gd name="connsiteY13" fmla="*/ 224721 h 224720"/>
                <a:gd name="connsiteX14" fmla="*/ 401179 w 401195"/>
                <a:gd name="connsiteY14" fmla="*/ 125579 h 224720"/>
                <a:gd name="connsiteX15" fmla="*/ 373420 w 401195"/>
                <a:gd name="connsiteY15" fmla="*/ 70047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195" h="224720">
                  <a:moveTo>
                    <a:pt x="373420" y="70047"/>
                  </a:moveTo>
                  <a:cubicBezTo>
                    <a:pt x="339727" y="43773"/>
                    <a:pt x="300725" y="25140"/>
                    <a:pt x="259116" y="15440"/>
                  </a:cubicBezTo>
                  <a:cubicBezTo>
                    <a:pt x="227967" y="6138"/>
                    <a:pt x="195734" y="946"/>
                    <a:pt x="163240" y="0"/>
                  </a:cubicBezTo>
                  <a:cubicBezTo>
                    <a:pt x="130765" y="33"/>
                    <a:pt x="98502" y="5223"/>
                    <a:pt x="67654" y="15374"/>
                  </a:cubicBezTo>
                  <a:cubicBezTo>
                    <a:pt x="45721" y="21051"/>
                    <a:pt x="24487" y="29142"/>
                    <a:pt x="4336" y="39498"/>
                  </a:cubicBezTo>
                  <a:cubicBezTo>
                    <a:pt x="4012" y="50370"/>
                    <a:pt x="2559" y="61180"/>
                    <a:pt x="0" y="71752"/>
                  </a:cubicBezTo>
                  <a:cubicBezTo>
                    <a:pt x="23507" y="58081"/>
                    <a:pt x="48755" y="47650"/>
                    <a:pt x="75057" y="40741"/>
                  </a:cubicBezTo>
                  <a:cubicBezTo>
                    <a:pt x="103521" y="31388"/>
                    <a:pt x="133278" y="26562"/>
                    <a:pt x="163240" y="26438"/>
                  </a:cubicBezTo>
                  <a:cubicBezTo>
                    <a:pt x="193459" y="27412"/>
                    <a:pt x="223425" y="32299"/>
                    <a:pt x="252388" y="40979"/>
                  </a:cubicBezTo>
                  <a:cubicBezTo>
                    <a:pt x="290466" y="49733"/>
                    <a:pt x="326164" y="66721"/>
                    <a:pt x="356975" y="90748"/>
                  </a:cubicBezTo>
                  <a:lnTo>
                    <a:pt x="358112" y="91594"/>
                  </a:lnTo>
                  <a:cubicBezTo>
                    <a:pt x="368985" y="99432"/>
                    <a:pt x="375224" y="112185"/>
                    <a:pt x="374742" y="125579"/>
                  </a:cubicBezTo>
                  <a:lnTo>
                    <a:pt x="374742" y="224721"/>
                  </a:lnTo>
                  <a:lnTo>
                    <a:pt x="401179" y="224721"/>
                  </a:lnTo>
                  <a:lnTo>
                    <a:pt x="401179" y="125579"/>
                  </a:lnTo>
                  <a:cubicBezTo>
                    <a:pt x="401662" y="103620"/>
                    <a:pt x="391273" y="82839"/>
                    <a:pt x="373420" y="70047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AA49F61-7BBC-2336-28B6-B8809D30AF4B}"/>
                </a:ext>
              </a:extLst>
            </p:cNvPr>
            <p:cNvSpPr/>
            <p:nvPr/>
          </p:nvSpPr>
          <p:spPr>
            <a:xfrm>
              <a:off x="9197412" y="1512604"/>
              <a:ext cx="400518" cy="224720"/>
            </a:xfrm>
            <a:custGeom>
              <a:avLst/>
              <a:gdLst>
                <a:gd name="connsiteX0" fmla="*/ 400518 w 400518"/>
                <a:gd name="connsiteY0" fmla="*/ 69703 h 224720"/>
                <a:gd name="connsiteX1" fmla="*/ 396553 w 400518"/>
                <a:gd name="connsiteY1" fmla="*/ 37872 h 224720"/>
                <a:gd name="connsiteX2" fmla="*/ 333684 w 400518"/>
                <a:gd name="connsiteY2" fmla="*/ 15400 h 224720"/>
                <a:gd name="connsiteX3" fmla="*/ 237834 w 400518"/>
                <a:gd name="connsiteY3" fmla="*/ 0 h 224720"/>
                <a:gd name="connsiteX4" fmla="*/ 142248 w 400518"/>
                <a:gd name="connsiteY4" fmla="*/ 15374 h 224720"/>
                <a:gd name="connsiteX5" fmla="*/ 27152 w 400518"/>
                <a:gd name="connsiteY5" fmla="*/ 70483 h 224720"/>
                <a:gd name="connsiteX6" fmla="*/ 0 w 400518"/>
                <a:gd name="connsiteY6" fmla="*/ 125579 h 224720"/>
                <a:gd name="connsiteX7" fmla="*/ 0 w 400518"/>
                <a:gd name="connsiteY7" fmla="*/ 224721 h 224720"/>
                <a:gd name="connsiteX8" fmla="*/ 26438 w 400518"/>
                <a:gd name="connsiteY8" fmla="*/ 224721 h 224720"/>
                <a:gd name="connsiteX9" fmla="*/ 26438 w 400518"/>
                <a:gd name="connsiteY9" fmla="*/ 125579 h 224720"/>
                <a:gd name="connsiteX10" fmla="*/ 43199 w 400518"/>
                <a:gd name="connsiteY10" fmla="*/ 91501 h 224720"/>
                <a:gd name="connsiteX11" fmla="*/ 149704 w 400518"/>
                <a:gd name="connsiteY11" fmla="*/ 40741 h 224720"/>
                <a:gd name="connsiteX12" fmla="*/ 237834 w 400518"/>
                <a:gd name="connsiteY12" fmla="*/ 26438 h 224720"/>
                <a:gd name="connsiteX13" fmla="*/ 326982 w 400518"/>
                <a:gd name="connsiteY13" fmla="*/ 40979 h 224720"/>
                <a:gd name="connsiteX14" fmla="*/ 400518 w 400518"/>
                <a:gd name="connsiteY14" fmla="*/ 69703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518" h="224720">
                  <a:moveTo>
                    <a:pt x="400518" y="69703"/>
                  </a:moveTo>
                  <a:cubicBezTo>
                    <a:pt x="398113" y="59256"/>
                    <a:pt x="396783" y="48590"/>
                    <a:pt x="396553" y="37872"/>
                  </a:cubicBezTo>
                  <a:cubicBezTo>
                    <a:pt x="376381" y="28348"/>
                    <a:pt x="355323" y="20821"/>
                    <a:pt x="333684" y="15400"/>
                  </a:cubicBezTo>
                  <a:cubicBezTo>
                    <a:pt x="302541" y="6114"/>
                    <a:pt x="270318" y="936"/>
                    <a:pt x="237834" y="0"/>
                  </a:cubicBezTo>
                  <a:cubicBezTo>
                    <a:pt x="205359" y="33"/>
                    <a:pt x="173096" y="5223"/>
                    <a:pt x="142248" y="15374"/>
                  </a:cubicBezTo>
                  <a:cubicBezTo>
                    <a:pt x="100874" y="26655"/>
                    <a:pt x="61880" y="45325"/>
                    <a:pt x="27152" y="70483"/>
                  </a:cubicBezTo>
                  <a:cubicBezTo>
                    <a:pt x="10050" y="83646"/>
                    <a:pt x="20" y="103998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41"/>
                    <a:pt x="32649" y="99662"/>
                    <a:pt x="43199" y="91501"/>
                  </a:cubicBezTo>
                  <a:cubicBezTo>
                    <a:pt x="75366" y="68326"/>
                    <a:pt x="111443" y="51131"/>
                    <a:pt x="149704" y="40741"/>
                  </a:cubicBezTo>
                  <a:cubicBezTo>
                    <a:pt x="178152" y="31393"/>
                    <a:pt x="207890" y="26567"/>
                    <a:pt x="237834" y="26438"/>
                  </a:cubicBezTo>
                  <a:cubicBezTo>
                    <a:pt x="268053" y="27412"/>
                    <a:pt x="298019" y="32300"/>
                    <a:pt x="326982" y="40979"/>
                  </a:cubicBezTo>
                  <a:cubicBezTo>
                    <a:pt x="352653" y="47271"/>
                    <a:pt x="377379" y="56930"/>
                    <a:pt x="400518" y="69703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3429960-6ECB-22FC-A2E9-99FC7C48C5B3}"/>
                </a:ext>
              </a:extLst>
            </p:cNvPr>
            <p:cNvSpPr/>
            <p:nvPr/>
          </p:nvSpPr>
          <p:spPr>
            <a:xfrm>
              <a:off x="9514559" y="1695157"/>
              <a:ext cx="475894" cy="224720"/>
            </a:xfrm>
            <a:custGeom>
              <a:avLst/>
              <a:gdLst>
                <a:gd name="connsiteX0" fmla="*/ 448120 w 475894"/>
                <a:gd name="connsiteY0" fmla="*/ 70060 h 224720"/>
                <a:gd name="connsiteX1" fmla="*/ 333816 w 475894"/>
                <a:gd name="connsiteY1" fmla="*/ 15453 h 224720"/>
                <a:gd name="connsiteX2" fmla="*/ 237940 w 475894"/>
                <a:gd name="connsiteY2" fmla="*/ 0 h 224720"/>
                <a:gd name="connsiteX3" fmla="*/ 142380 w 475894"/>
                <a:gd name="connsiteY3" fmla="*/ 15374 h 224720"/>
                <a:gd name="connsiteX4" fmla="*/ 27284 w 475894"/>
                <a:gd name="connsiteY4" fmla="*/ 70483 h 224720"/>
                <a:gd name="connsiteX5" fmla="*/ 0 w 475894"/>
                <a:gd name="connsiteY5" fmla="*/ 125579 h 224720"/>
                <a:gd name="connsiteX6" fmla="*/ 0 w 475894"/>
                <a:gd name="connsiteY6" fmla="*/ 224721 h 224720"/>
                <a:gd name="connsiteX7" fmla="*/ 26438 w 475894"/>
                <a:gd name="connsiteY7" fmla="*/ 224721 h 224720"/>
                <a:gd name="connsiteX8" fmla="*/ 26438 w 475894"/>
                <a:gd name="connsiteY8" fmla="*/ 125579 h 224720"/>
                <a:gd name="connsiteX9" fmla="*/ 43212 w 475894"/>
                <a:gd name="connsiteY9" fmla="*/ 91501 h 224720"/>
                <a:gd name="connsiteX10" fmla="*/ 149704 w 475894"/>
                <a:gd name="connsiteY10" fmla="*/ 40741 h 224720"/>
                <a:gd name="connsiteX11" fmla="*/ 237940 w 475894"/>
                <a:gd name="connsiteY11" fmla="*/ 26438 h 224720"/>
                <a:gd name="connsiteX12" fmla="*/ 327101 w 475894"/>
                <a:gd name="connsiteY12" fmla="*/ 40978 h 224720"/>
                <a:gd name="connsiteX13" fmla="*/ 431675 w 475894"/>
                <a:gd name="connsiteY13" fmla="*/ 90734 h 224720"/>
                <a:gd name="connsiteX14" fmla="*/ 432812 w 475894"/>
                <a:gd name="connsiteY14" fmla="*/ 91580 h 224720"/>
                <a:gd name="connsiteX15" fmla="*/ 449441 w 475894"/>
                <a:gd name="connsiteY15" fmla="*/ 125579 h 224720"/>
                <a:gd name="connsiteX16" fmla="*/ 449441 w 475894"/>
                <a:gd name="connsiteY16" fmla="*/ 224721 h 224720"/>
                <a:gd name="connsiteX17" fmla="*/ 475879 w 475894"/>
                <a:gd name="connsiteY17" fmla="*/ 224721 h 224720"/>
                <a:gd name="connsiteX18" fmla="*/ 475879 w 475894"/>
                <a:gd name="connsiteY18" fmla="*/ 125579 h 224720"/>
                <a:gd name="connsiteX19" fmla="*/ 448120 w 475894"/>
                <a:gd name="connsiteY19" fmla="*/ 70060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5894" h="224720">
                  <a:moveTo>
                    <a:pt x="448120" y="70060"/>
                  </a:moveTo>
                  <a:cubicBezTo>
                    <a:pt x="414430" y="43782"/>
                    <a:pt x="375426" y="25149"/>
                    <a:pt x="333816" y="15453"/>
                  </a:cubicBezTo>
                  <a:cubicBezTo>
                    <a:pt x="302666" y="6152"/>
                    <a:pt x="270434" y="958"/>
                    <a:pt x="237940" y="0"/>
                  </a:cubicBezTo>
                  <a:cubicBezTo>
                    <a:pt x="205474" y="32"/>
                    <a:pt x="173219" y="5221"/>
                    <a:pt x="142380" y="15374"/>
                  </a:cubicBezTo>
                  <a:cubicBezTo>
                    <a:pt x="101003" y="26647"/>
                    <a:pt x="62008" y="45317"/>
                    <a:pt x="27284" y="70483"/>
                  </a:cubicBezTo>
                  <a:cubicBezTo>
                    <a:pt x="10127" y="83616"/>
                    <a:pt x="46" y="103973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37"/>
                    <a:pt x="32655" y="99657"/>
                    <a:pt x="43212" y="91501"/>
                  </a:cubicBezTo>
                  <a:cubicBezTo>
                    <a:pt x="75371" y="68320"/>
                    <a:pt x="111446" y="51125"/>
                    <a:pt x="149704" y="40741"/>
                  </a:cubicBezTo>
                  <a:cubicBezTo>
                    <a:pt x="178185" y="31383"/>
                    <a:pt x="207961" y="26557"/>
                    <a:pt x="237940" y="26438"/>
                  </a:cubicBezTo>
                  <a:cubicBezTo>
                    <a:pt x="268164" y="27407"/>
                    <a:pt x="298134" y="32294"/>
                    <a:pt x="327101" y="40978"/>
                  </a:cubicBezTo>
                  <a:cubicBezTo>
                    <a:pt x="365176" y="49721"/>
                    <a:pt x="400873" y="66705"/>
                    <a:pt x="431675" y="90734"/>
                  </a:cubicBezTo>
                  <a:lnTo>
                    <a:pt x="432812" y="91580"/>
                  </a:lnTo>
                  <a:cubicBezTo>
                    <a:pt x="443687" y="99424"/>
                    <a:pt x="449925" y="112181"/>
                    <a:pt x="449441" y="125579"/>
                  </a:cubicBezTo>
                  <a:lnTo>
                    <a:pt x="449441" y="224721"/>
                  </a:lnTo>
                  <a:lnTo>
                    <a:pt x="475879" y="224721"/>
                  </a:lnTo>
                  <a:lnTo>
                    <a:pt x="475879" y="125579"/>
                  </a:lnTo>
                  <a:cubicBezTo>
                    <a:pt x="476358" y="103625"/>
                    <a:pt x="465970" y="82849"/>
                    <a:pt x="448120" y="70060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09F3EA7-0F15-99A6-946A-69B1B6C0D2C5}"/>
                </a:ext>
              </a:extLst>
            </p:cNvPr>
            <p:cNvSpPr/>
            <p:nvPr/>
          </p:nvSpPr>
          <p:spPr>
            <a:xfrm>
              <a:off x="9633529" y="1428334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438 h 237939"/>
                <a:gd name="connsiteX6" fmla="*/ 211502 w 237939"/>
                <a:gd name="connsiteY6" fmla="*/ 118970 h 237939"/>
                <a:gd name="connsiteX7" fmla="*/ 118970 w 237939"/>
                <a:gd name="connsiteY7" fmla="*/ 211502 h 237939"/>
                <a:gd name="connsiteX8" fmla="*/ 26438 w 237939"/>
                <a:gd name="connsiteY8" fmla="*/ 118970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5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5"/>
                    <a:pt x="53264" y="237940"/>
                    <a:pt x="118970" y="237940"/>
                  </a:cubicBezTo>
                  <a:close/>
                  <a:moveTo>
                    <a:pt x="118970" y="26438"/>
                  </a:moveTo>
                  <a:cubicBezTo>
                    <a:pt x="170074" y="26438"/>
                    <a:pt x="211502" y="67866"/>
                    <a:pt x="211502" y="118970"/>
                  </a:cubicBezTo>
                  <a:cubicBezTo>
                    <a:pt x="211502" y="170074"/>
                    <a:pt x="170074" y="211502"/>
                    <a:pt x="118970" y="211502"/>
                  </a:cubicBezTo>
                  <a:cubicBezTo>
                    <a:pt x="67866" y="211502"/>
                    <a:pt x="26438" y="170074"/>
                    <a:pt x="26438" y="118970"/>
                  </a:cubicBezTo>
                  <a:cubicBezTo>
                    <a:pt x="26475" y="67870"/>
                    <a:pt x="67870" y="26444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1C4D62B-F4DC-645C-CC3E-0DF8EE5064DA}"/>
              </a:ext>
            </a:extLst>
          </p:cNvPr>
          <p:cNvSpPr txBox="1"/>
          <p:nvPr/>
        </p:nvSpPr>
        <p:spPr>
          <a:xfrm>
            <a:off x="5406991" y="2283953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시간 단축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41446A-0180-C140-866F-7D1DF50BF34C}"/>
              </a:ext>
            </a:extLst>
          </p:cNvPr>
          <p:cNvSpPr txBox="1"/>
          <p:nvPr/>
        </p:nvSpPr>
        <p:spPr>
          <a:xfrm>
            <a:off x="9346213" y="2284350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비용 절약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A94085-262E-BDBA-84F8-41A1EDF275EC}"/>
              </a:ext>
            </a:extLst>
          </p:cNvPr>
          <p:cNvSpPr txBox="1"/>
          <p:nvPr/>
        </p:nvSpPr>
        <p:spPr>
          <a:xfrm>
            <a:off x="9288871" y="1752452"/>
            <a:ext cx="140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+28%</a:t>
            </a:r>
            <a:endParaRPr lang="ko-KR" altLang="en-US" sz="3200" dirty="0">
              <a:solidFill>
                <a:srgbClr val="5485F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70" name="그래픽 69" descr="상자 윤곽선">
            <a:extLst>
              <a:ext uri="{FF2B5EF4-FFF2-40B4-BE49-F238E27FC236}">
                <a16:creationId xmlns:a16="http://schemas.microsoft.com/office/drawing/2014/main" id="{A09D7FA9-64E2-B233-7F4C-DA4017C039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4464" y="645893"/>
            <a:ext cx="1186345" cy="1186345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1493C6DB-B8BE-6655-1D5B-92AC8731048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정기 배송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AC631FF-F61E-024A-2C05-FA52FB8FF16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5F6ED-1CBF-1E42-A81A-170C878DE796}"/>
              </a:ext>
            </a:extLst>
          </p:cNvPr>
          <p:cNvSpPr txBox="1"/>
          <p:nvPr/>
        </p:nvSpPr>
        <p:spPr>
          <a:xfrm>
            <a:off x="773164" y="2603981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귀찮은 주문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저희가 대신해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드릴게요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2" name="그래픽 21" descr="배달 단색으로 채워진">
            <a:extLst>
              <a:ext uri="{FF2B5EF4-FFF2-40B4-BE49-F238E27FC236}">
                <a16:creationId xmlns:a16="http://schemas.microsoft.com/office/drawing/2014/main" id="{57836956-351A-A5BD-C60A-7B2753F6D1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232" y="4991332"/>
            <a:ext cx="1214020" cy="1214020"/>
          </a:xfrm>
          <a:prstGeom prst="rect">
            <a:avLst/>
          </a:prstGeom>
        </p:spPr>
      </p:pic>
      <p:pic>
        <p:nvPicPr>
          <p:cNvPr id="17" name="그래픽 16" descr="닫힌 문 윤곽선">
            <a:extLst>
              <a:ext uri="{FF2B5EF4-FFF2-40B4-BE49-F238E27FC236}">
                <a16:creationId xmlns:a16="http://schemas.microsoft.com/office/drawing/2014/main" id="{54ED324D-27CA-DC9C-7D0D-6BC0BCC292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1484" y="4912658"/>
            <a:ext cx="1186344" cy="1186344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C51F100-9338-8D80-A4D2-6B02B68D8C92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783220" y="5211516"/>
            <a:ext cx="231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FC8A7522-DA16-ED9B-F70E-A4CB0094B724}"/>
              </a:ext>
            </a:extLst>
          </p:cNvPr>
          <p:cNvSpPr/>
          <p:nvPr/>
        </p:nvSpPr>
        <p:spPr>
          <a:xfrm>
            <a:off x="3294245" y="4889197"/>
            <a:ext cx="567855" cy="5985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래픽 33" descr="아기 윤곽선">
            <a:extLst>
              <a:ext uri="{FF2B5EF4-FFF2-40B4-BE49-F238E27FC236}">
                <a16:creationId xmlns:a16="http://schemas.microsoft.com/office/drawing/2014/main" id="{612E00A9-DE72-F29C-A6E5-87DFBBA53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27687" y="4923894"/>
            <a:ext cx="500970" cy="500970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F0BABA-0DE7-DB9D-92D8-4E3A92FEB9DC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3862100" y="5951432"/>
            <a:ext cx="3914982" cy="13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 descr="바퀴 달린 수레 윤곽선">
            <a:extLst>
              <a:ext uri="{FF2B5EF4-FFF2-40B4-BE49-F238E27FC236}">
                <a16:creationId xmlns:a16="http://schemas.microsoft.com/office/drawing/2014/main" id="{F64F8B97-B78E-6DF1-4C71-F869A31F5E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2002" y="3502052"/>
            <a:ext cx="1269647" cy="1269647"/>
          </a:xfrm>
          <a:prstGeom prst="rect">
            <a:avLst/>
          </a:prstGeom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833056E-ED6E-A978-CF5B-088EC6CCBEAA}"/>
              </a:ext>
            </a:extLst>
          </p:cNvPr>
          <p:cNvCxnSpPr>
            <a:cxnSpLocks/>
          </p:cNvCxnSpPr>
          <p:nvPr/>
        </p:nvCxnSpPr>
        <p:spPr>
          <a:xfrm>
            <a:off x="3791228" y="3703138"/>
            <a:ext cx="231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606B78A-8DBC-F881-33FD-981233E47EEE}"/>
              </a:ext>
            </a:extLst>
          </p:cNvPr>
          <p:cNvCxnSpPr>
            <a:cxnSpLocks/>
          </p:cNvCxnSpPr>
          <p:nvPr/>
        </p:nvCxnSpPr>
        <p:spPr>
          <a:xfrm flipV="1">
            <a:off x="3872459" y="4416932"/>
            <a:ext cx="3914982" cy="13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323AC99-5F73-B662-9B4B-A9218E9A89EB}"/>
              </a:ext>
            </a:extLst>
          </p:cNvPr>
          <p:cNvSpPr/>
          <p:nvPr/>
        </p:nvSpPr>
        <p:spPr>
          <a:xfrm>
            <a:off x="3294245" y="3395389"/>
            <a:ext cx="567855" cy="5985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래픽 29" descr="아기 윤곽선">
            <a:extLst>
              <a:ext uri="{FF2B5EF4-FFF2-40B4-BE49-F238E27FC236}">
                <a16:creationId xmlns:a16="http://schemas.microsoft.com/office/drawing/2014/main" id="{7783E342-C74C-5A65-DA47-30FFB6DD52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27687" y="3436065"/>
            <a:ext cx="500970" cy="50097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2A2C26E-B0D9-6A0F-DA8E-FD1EAB4929FF}"/>
              </a:ext>
            </a:extLst>
          </p:cNvPr>
          <p:cNvSpPr txBox="1"/>
          <p:nvPr/>
        </p:nvSpPr>
        <p:spPr>
          <a:xfrm>
            <a:off x="4438327" y="2603981"/>
            <a:ext cx="3331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고객님의 소중한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더 빨리 받아보세요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D4E47E-AA1A-D6FD-9828-6398837EDA86}"/>
              </a:ext>
            </a:extLst>
          </p:cNvPr>
          <p:cNvSpPr txBox="1"/>
          <p:nvPr/>
        </p:nvSpPr>
        <p:spPr>
          <a:xfrm>
            <a:off x="5329696" y="3020338"/>
            <a:ext cx="153041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20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 효과 </a:t>
            </a:r>
            <a:r>
              <a:rPr lang="en-US" altLang="ko-KR" sz="20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0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E31775-A0FC-E91F-A13F-9A2F5563E2F5}"/>
              </a:ext>
            </a:extLst>
          </p:cNvPr>
          <p:cNvSpPr txBox="1"/>
          <p:nvPr/>
        </p:nvSpPr>
        <p:spPr>
          <a:xfrm>
            <a:off x="1136928" y="2284038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주기 설정 가능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A8B982-DDED-477B-2437-C17146E04251}"/>
              </a:ext>
            </a:extLst>
          </p:cNvPr>
          <p:cNvSpPr txBox="1"/>
          <p:nvPr/>
        </p:nvSpPr>
        <p:spPr>
          <a:xfrm>
            <a:off x="8624116" y="2598862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배송으로 시킬 때보다 저렴해요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D9A459-3A98-7FDB-F5CE-68A54ACADD56}"/>
              </a:ext>
            </a:extLst>
          </p:cNvPr>
          <p:cNvSpPr txBox="1"/>
          <p:nvPr/>
        </p:nvSpPr>
        <p:spPr>
          <a:xfrm>
            <a:off x="2215778" y="4248105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정기 배송</a:t>
            </a:r>
          </a:p>
        </p:txBody>
      </p:sp>
    </p:spTree>
    <p:extLst>
      <p:ext uri="{BB962C8B-B14F-4D97-AF65-F5344CB8AC3E}">
        <p14:creationId xmlns:p14="http://schemas.microsoft.com/office/powerpoint/2010/main" val="182574115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393</Words>
  <Application>Microsoft Office PowerPoint</Application>
  <PresentationFormat>와이드스크린</PresentationFormat>
  <Paragraphs>138</Paragraphs>
  <Slides>4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 ExtraBold</vt:lpstr>
      <vt:lpstr>나눔스퀘어 네오 Regular</vt:lpstr>
      <vt:lpstr>Malgun Gothic</vt:lpstr>
      <vt:lpstr>Arial</vt:lpstr>
      <vt:lpstr>Calibri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이경로</dc:creator>
  <cp:lastModifiedBy>김 민지</cp:lastModifiedBy>
  <cp:revision>452</cp:revision>
  <dcterms:created xsi:type="dcterms:W3CDTF">2022-11-05T10:48:10Z</dcterms:created>
  <dcterms:modified xsi:type="dcterms:W3CDTF">2022-11-18T02:54:04Z</dcterms:modified>
</cp:coreProperties>
</file>