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8"/>
  </p:notesMasterIdLst>
  <p:sldIdLst>
    <p:sldId id="301" r:id="rId2"/>
    <p:sldId id="295" r:id="rId3"/>
    <p:sldId id="296" r:id="rId4"/>
    <p:sldId id="300" r:id="rId5"/>
    <p:sldId id="284" r:id="rId6"/>
    <p:sldId id="303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BFD"/>
    <a:srgbClr val="4472C4"/>
    <a:srgbClr val="A9A0FC"/>
    <a:srgbClr val="FFD966"/>
    <a:srgbClr val="FFFFFF"/>
    <a:srgbClr val="FFD9A0"/>
    <a:srgbClr val="C55A11"/>
    <a:srgbClr val="8FAADC"/>
    <a:srgbClr val="00000A"/>
    <a:srgbClr val="F7E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/>
    <p:restoredTop sz="92954" autoAdjust="0"/>
  </p:normalViewPr>
  <p:slideViewPr>
    <p:cSldViewPr snapToGrid="0">
      <p:cViewPr varScale="1">
        <p:scale>
          <a:sx n="62" d="100"/>
          <a:sy n="62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83ABC-E953-49C2-8F5E-C5F9D786481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4436BFF-3F81-47DC-B5B6-505F3ADA55C6}">
      <dgm:prSet phldrT="[텍스트]"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Recency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609B7F78-7515-40D8-B6A8-F76463521448}" type="parTrans" cxnId="{30672DB1-EE33-435E-8314-3E5D6A729B68}">
      <dgm:prSet/>
      <dgm:spPr/>
      <dgm:t>
        <a:bodyPr/>
        <a:lstStyle/>
        <a:p>
          <a:pPr latinLnBrk="1"/>
          <a:endParaRPr lang="ko-KR" altLang="en-US"/>
        </a:p>
      </dgm:t>
    </dgm:pt>
    <dgm:pt modelId="{CF148DF3-CB30-4D8E-96C8-63C0CA6EF7D8}" type="sibTrans" cxnId="{30672DB1-EE33-435E-8314-3E5D6A729B68}">
      <dgm:prSet/>
      <dgm:spPr/>
      <dgm:t>
        <a:bodyPr/>
        <a:lstStyle/>
        <a:p>
          <a:pPr latinLnBrk="1"/>
          <a:endParaRPr lang="ko-KR" altLang="en-US"/>
        </a:p>
      </dgm:t>
    </dgm:pt>
    <dgm:pt modelId="{75AFB289-8D8C-4B23-A818-B7002998145E}">
      <dgm:prSet phldrT="[텍스트]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Monetary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1B43EC52-8D9B-4618-BA56-FAB8B6890B6F}" type="sibTrans" cxnId="{FFC939EA-11AF-401B-8438-9BC73A009EB2}">
      <dgm:prSet/>
      <dgm:spPr/>
      <dgm:t>
        <a:bodyPr/>
        <a:lstStyle/>
        <a:p>
          <a:pPr latinLnBrk="1"/>
          <a:endParaRPr lang="ko-KR" altLang="en-US"/>
        </a:p>
      </dgm:t>
    </dgm:pt>
    <dgm:pt modelId="{CE75AAD6-6B3F-4705-B6D6-C57C799BA3EF}" type="parTrans" cxnId="{FFC939EA-11AF-401B-8438-9BC73A009EB2}">
      <dgm:prSet/>
      <dgm:spPr/>
      <dgm:t>
        <a:bodyPr/>
        <a:lstStyle/>
        <a:p>
          <a:pPr latinLnBrk="1"/>
          <a:endParaRPr lang="ko-KR" altLang="en-US"/>
        </a:p>
      </dgm:t>
    </dgm:pt>
    <dgm:pt modelId="{1BC48A90-7EF9-4B71-8D67-66B3A7E1C734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Frequency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9145DFE1-F757-4ECE-A2EF-5DEFC980ED73}" type="parTrans" cxnId="{E1313C7A-46EA-4A27-A370-4EAEC6862CB0}">
      <dgm:prSet/>
      <dgm:spPr/>
      <dgm:t>
        <a:bodyPr/>
        <a:lstStyle/>
        <a:p>
          <a:pPr latinLnBrk="1"/>
          <a:endParaRPr lang="ko-KR" altLang="en-US"/>
        </a:p>
      </dgm:t>
    </dgm:pt>
    <dgm:pt modelId="{A358A1B1-4774-4419-94D5-D128CE7B870E}" type="sibTrans" cxnId="{E1313C7A-46EA-4A27-A370-4EAEC6862CB0}">
      <dgm:prSet/>
      <dgm:spPr/>
      <dgm:t>
        <a:bodyPr/>
        <a:lstStyle/>
        <a:p>
          <a:pPr latinLnBrk="1"/>
          <a:endParaRPr lang="ko-KR" altLang="en-US"/>
        </a:p>
      </dgm:t>
    </dgm:pt>
    <dgm:pt modelId="{DC330FE6-5DE4-4401-B5F3-2CE7A40B66C2}" type="pres">
      <dgm:prSet presAssocID="{F7983ABC-E953-49C2-8F5E-C5F9D786481E}" presName="compositeShape" presStyleCnt="0">
        <dgm:presLayoutVars>
          <dgm:chMax val="7"/>
          <dgm:dir/>
          <dgm:resizeHandles val="exact"/>
        </dgm:presLayoutVars>
      </dgm:prSet>
      <dgm:spPr/>
    </dgm:pt>
    <dgm:pt modelId="{A36A7727-E261-4B9E-89CD-6E9DD0411A89}" type="pres">
      <dgm:prSet presAssocID="{C4436BFF-3F81-47DC-B5B6-505F3ADA55C6}" presName="circ1" presStyleLbl="vennNode1" presStyleIdx="0" presStyleCnt="3"/>
      <dgm:spPr/>
    </dgm:pt>
    <dgm:pt modelId="{F9B8FBAB-CB0D-4A6A-B1B2-81B5AF118875}" type="pres">
      <dgm:prSet presAssocID="{C4436BFF-3F81-47DC-B5B6-505F3ADA55C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7727F9C-FEB0-43F3-A01E-21567B78DDC0}" type="pres">
      <dgm:prSet presAssocID="{75AFB289-8D8C-4B23-A818-B7002998145E}" presName="circ2" presStyleLbl="vennNode1" presStyleIdx="1" presStyleCnt="3"/>
      <dgm:spPr/>
    </dgm:pt>
    <dgm:pt modelId="{8C20D79D-ACBB-4A2B-9EFD-7602F6261A29}" type="pres">
      <dgm:prSet presAssocID="{75AFB289-8D8C-4B23-A818-B700299814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09675BE-81F2-4276-9D15-5AF6B32F2B61}" type="pres">
      <dgm:prSet presAssocID="{1BC48A90-7EF9-4B71-8D67-66B3A7E1C734}" presName="circ3" presStyleLbl="vennNode1" presStyleIdx="2" presStyleCnt="3"/>
      <dgm:spPr/>
    </dgm:pt>
    <dgm:pt modelId="{2E2E2209-CC64-41C0-AAC4-ED1165C77800}" type="pres">
      <dgm:prSet presAssocID="{1BC48A90-7EF9-4B71-8D67-66B3A7E1C73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8F4FD15-E6E1-4AB3-AB9F-A047BD7131EB}" type="presOf" srcId="{C4436BFF-3F81-47DC-B5B6-505F3ADA55C6}" destId="{A36A7727-E261-4B9E-89CD-6E9DD0411A89}" srcOrd="0" destOrd="0" presId="urn:microsoft.com/office/officeart/2005/8/layout/venn1"/>
    <dgm:cxn modelId="{FA21ED68-5FFE-4FC0-8F43-6E6FEC19BDA4}" type="presOf" srcId="{F7983ABC-E953-49C2-8F5E-C5F9D786481E}" destId="{DC330FE6-5DE4-4401-B5F3-2CE7A40B66C2}" srcOrd="0" destOrd="0" presId="urn:microsoft.com/office/officeart/2005/8/layout/venn1"/>
    <dgm:cxn modelId="{214A724C-B55E-46DE-8A1A-5009CFB6F60A}" type="presOf" srcId="{1BC48A90-7EF9-4B71-8D67-66B3A7E1C734}" destId="{B09675BE-81F2-4276-9D15-5AF6B32F2B61}" srcOrd="0" destOrd="0" presId="urn:microsoft.com/office/officeart/2005/8/layout/venn1"/>
    <dgm:cxn modelId="{7A9EF04E-1E69-496E-8838-ACC5A31DBEAA}" type="presOf" srcId="{1BC48A90-7EF9-4B71-8D67-66B3A7E1C734}" destId="{2E2E2209-CC64-41C0-AAC4-ED1165C77800}" srcOrd="1" destOrd="0" presId="urn:microsoft.com/office/officeart/2005/8/layout/venn1"/>
    <dgm:cxn modelId="{E1313C7A-46EA-4A27-A370-4EAEC6862CB0}" srcId="{F7983ABC-E953-49C2-8F5E-C5F9D786481E}" destId="{1BC48A90-7EF9-4B71-8D67-66B3A7E1C734}" srcOrd="2" destOrd="0" parTransId="{9145DFE1-F757-4ECE-A2EF-5DEFC980ED73}" sibTransId="{A358A1B1-4774-4419-94D5-D128CE7B870E}"/>
    <dgm:cxn modelId="{6B4E2983-B4E2-4A39-B754-9B3A2C6591AD}" type="presOf" srcId="{75AFB289-8D8C-4B23-A818-B7002998145E}" destId="{B7727F9C-FEB0-43F3-A01E-21567B78DDC0}" srcOrd="0" destOrd="0" presId="urn:microsoft.com/office/officeart/2005/8/layout/venn1"/>
    <dgm:cxn modelId="{64E060A8-B97E-4E35-AE3E-3A96C10244EC}" type="presOf" srcId="{C4436BFF-3F81-47DC-B5B6-505F3ADA55C6}" destId="{F9B8FBAB-CB0D-4A6A-B1B2-81B5AF118875}" srcOrd="1" destOrd="0" presId="urn:microsoft.com/office/officeart/2005/8/layout/venn1"/>
    <dgm:cxn modelId="{30672DB1-EE33-435E-8314-3E5D6A729B68}" srcId="{F7983ABC-E953-49C2-8F5E-C5F9D786481E}" destId="{C4436BFF-3F81-47DC-B5B6-505F3ADA55C6}" srcOrd="0" destOrd="0" parTransId="{609B7F78-7515-40D8-B6A8-F76463521448}" sibTransId="{CF148DF3-CB30-4D8E-96C8-63C0CA6EF7D8}"/>
    <dgm:cxn modelId="{8EA470E3-D33C-494F-961A-60453BF697AB}" type="presOf" srcId="{75AFB289-8D8C-4B23-A818-B7002998145E}" destId="{8C20D79D-ACBB-4A2B-9EFD-7602F6261A29}" srcOrd="1" destOrd="0" presId="urn:microsoft.com/office/officeart/2005/8/layout/venn1"/>
    <dgm:cxn modelId="{FFC939EA-11AF-401B-8438-9BC73A009EB2}" srcId="{F7983ABC-E953-49C2-8F5E-C5F9D786481E}" destId="{75AFB289-8D8C-4B23-A818-B7002998145E}" srcOrd="1" destOrd="0" parTransId="{CE75AAD6-6B3F-4705-B6D6-C57C799BA3EF}" sibTransId="{1B43EC52-8D9B-4618-BA56-FAB8B6890B6F}"/>
    <dgm:cxn modelId="{6F7A1755-16BD-4679-BE3F-A298ED46069C}" type="presParOf" srcId="{DC330FE6-5DE4-4401-B5F3-2CE7A40B66C2}" destId="{A36A7727-E261-4B9E-89CD-6E9DD0411A89}" srcOrd="0" destOrd="0" presId="urn:microsoft.com/office/officeart/2005/8/layout/venn1"/>
    <dgm:cxn modelId="{F1DF22BB-DC52-44CF-9A05-F08881468046}" type="presParOf" srcId="{DC330FE6-5DE4-4401-B5F3-2CE7A40B66C2}" destId="{F9B8FBAB-CB0D-4A6A-B1B2-81B5AF118875}" srcOrd="1" destOrd="0" presId="urn:microsoft.com/office/officeart/2005/8/layout/venn1"/>
    <dgm:cxn modelId="{BFD960D7-0E5F-4B36-B672-53287AC33BB6}" type="presParOf" srcId="{DC330FE6-5DE4-4401-B5F3-2CE7A40B66C2}" destId="{B7727F9C-FEB0-43F3-A01E-21567B78DDC0}" srcOrd="2" destOrd="0" presId="urn:microsoft.com/office/officeart/2005/8/layout/venn1"/>
    <dgm:cxn modelId="{E6F7FAD8-C23C-41F4-867E-D8DDDB0BFBD8}" type="presParOf" srcId="{DC330FE6-5DE4-4401-B5F3-2CE7A40B66C2}" destId="{8C20D79D-ACBB-4A2B-9EFD-7602F6261A29}" srcOrd="3" destOrd="0" presId="urn:microsoft.com/office/officeart/2005/8/layout/venn1"/>
    <dgm:cxn modelId="{B6A2631E-A82A-43E6-B2FF-F0735162203D}" type="presParOf" srcId="{DC330FE6-5DE4-4401-B5F3-2CE7A40B66C2}" destId="{B09675BE-81F2-4276-9D15-5AF6B32F2B61}" srcOrd="4" destOrd="0" presId="urn:microsoft.com/office/officeart/2005/8/layout/venn1"/>
    <dgm:cxn modelId="{0BCB9B4F-56AF-43DB-AEDD-29253D070163}" type="presParOf" srcId="{DC330FE6-5DE4-4401-B5F3-2CE7A40B66C2}" destId="{2E2E2209-CC64-41C0-AAC4-ED1165C7780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A7727-E261-4B9E-89CD-6E9DD0411A89}">
      <dsp:nvSpPr>
        <dsp:cNvPr id="0" name=""/>
        <dsp:cNvSpPr/>
      </dsp:nvSpPr>
      <dsp:spPr>
        <a:xfrm>
          <a:off x="1078190" y="35113"/>
          <a:ext cx="1685440" cy="1685440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Recency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302916" y="330065"/>
        <a:ext cx="1235989" cy="758448"/>
      </dsp:txXfrm>
    </dsp:sp>
    <dsp:sp modelId="{B7727F9C-FEB0-43F3-A01E-21567B78DDC0}">
      <dsp:nvSpPr>
        <dsp:cNvPr id="0" name=""/>
        <dsp:cNvSpPr/>
      </dsp:nvSpPr>
      <dsp:spPr>
        <a:xfrm>
          <a:off x="1686353" y="1088513"/>
          <a:ext cx="1685440" cy="1685440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Monetary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2201817" y="1523918"/>
        <a:ext cx="1011264" cy="926992"/>
      </dsp:txXfrm>
    </dsp:sp>
    <dsp:sp modelId="{B09675BE-81F2-4276-9D15-5AF6B32F2B61}">
      <dsp:nvSpPr>
        <dsp:cNvPr id="0" name=""/>
        <dsp:cNvSpPr/>
      </dsp:nvSpPr>
      <dsp:spPr>
        <a:xfrm>
          <a:off x="470027" y="1088513"/>
          <a:ext cx="1685440" cy="1685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Frequency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628740" y="1523918"/>
        <a:ext cx="1011264" cy="92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11/14/2022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겹치는 부분 설명 추가한 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624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빈칸</a:t>
            </a:r>
            <a:r>
              <a:rPr lang="en-US" altLang="ko-KR" dirty="0"/>
              <a:t>, </a:t>
            </a:r>
            <a:r>
              <a:rPr lang="ko-KR" altLang="en-US" dirty="0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아랫줄 문구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343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수요 예측 실패로 배송 문제 발생</a:t>
            </a:r>
            <a:r>
              <a:rPr lang="en-US" altLang="ko-KR" dirty="0"/>
              <a:t>&gt; </a:t>
            </a:r>
            <a:r>
              <a:rPr lang="ko-KR" altLang="en-US" dirty="0"/>
              <a:t>란 아래 설명 바꿈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3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마케팅 전략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198720" y="611080"/>
            <a:ext cx="117943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5D3B-E4A8-3EE2-5748-FFC9FE63D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A5DE860-01D1-4A9E-DBE1-F18366A9F38E}"/>
              </a:ext>
            </a:extLst>
          </p:cNvPr>
          <p:cNvSpPr txBox="1"/>
          <p:nvPr/>
        </p:nvSpPr>
        <p:spPr>
          <a:xfrm>
            <a:off x="365702" y="489662"/>
            <a:ext cx="3789611" cy="704768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특성에 따른 마케팅 전략의 필요</a:t>
            </a:r>
            <a:r>
              <a:rPr lang="en-US" altLang="ko-KR" sz="16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RFM(Recency, Frequency, Monetary)</a:t>
            </a:r>
            <a:endParaRPr lang="ko-KR" sz="160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87F7CFC-66E8-18CE-65D7-AEBD7C817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681400"/>
              </p:ext>
            </p:extLst>
          </p:nvPr>
        </p:nvGraphicFramePr>
        <p:xfrm>
          <a:off x="864694" y="1958743"/>
          <a:ext cx="3841822" cy="280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8E5D1E4-3252-748D-DC13-577CCE34E4AC}"/>
              </a:ext>
            </a:extLst>
          </p:cNvPr>
          <p:cNvSpPr/>
          <p:nvPr/>
        </p:nvSpPr>
        <p:spPr>
          <a:xfrm>
            <a:off x="559859" y="5945418"/>
            <a:ext cx="1107228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</a:t>
            </a:r>
            <a:r>
              <a:rPr lang="ko-KR" altLang="en-US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이용해 고객의 등급을 </a:t>
            </a:r>
            <a:r>
              <a:rPr lang="en-US" altLang="ko-KR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개로 구분하여 등급 별 혜택 제공 및 제품 추천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31AD1-A851-DCBF-1D47-694450F2E8FB}"/>
              </a:ext>
            </a:extLst>
          </p:cNvPr>
          <p:cNvSpPr txBox="1"/>
          <p:nvPr/>
        </p:nvSpPr>
        <p:spPr>
          <a:xfrm>
            <a:off x="3458449" y="1967313"/>
            <a:ext cx="2021779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최근 구매일이 언제인가 </a:t>
            </a:r>
            <a:r>
              <a:rPr lang="en-US" altLang="ko-KR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90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 이내 구매 시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A3419-839E-C758-5F06-24EB9BCEF351}"/>
              </a:ext>
            </a:extLst>
          </p:cNvPr>
          <p:cNvSpPr txBox="1"/>
          <p:nvPr/>
        </p:nvSpPr>
        <p:spPr>
          <a:xfrm>
            <a:off x="3409202" y="4793399"/>
            <a:ext cx="212656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얼마나 많은 금액을 썼는가 </a:t>
            </a:r>
            <a:r>
              <a:rPr lang="en-US" altLang="ko-KR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우리 기준 설명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835C9-7F37-A95E-DA64-A09B00883033}"/>
              </a:ext>
            </a:extLst>
          </p:cNvPr>
          <p:cNvSpPr txBox="1"/>
          <p:nvPr/>
        </p:nvSpPr>
        <p:spPr>
          <a:xfrm>
            <a:off x="95138" y="4798859"/>
            <a:ext cx="208252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얼마나 자주 구매하였는가 </a:t>
            </a:r>
            <a:r>
              <a:rPr lang="en-US" altLang="ko-KR" sz="12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우리 기준 설명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5FFAAD-AC96-BF32-08A5-B72BA5784282}"/>
              </a:ext>
            </a:extLst>
          </p:cNvPr>
          <p:cNvCxnSpPr>
            <a:cxnSpLocks/>
          </p:cNvCxnSpPr>
          <p:nvPr/>
        </p:nvCxnSpPr>
        <p:spPr>
          <a:xfrm>
            <a:off x="1633591" y="2705466"/>
            <a:ext cx="1152014" cy="86445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C6CB7-4534-5D5C-5CBD-D2C0A2790703}"/>
              </a:ext>
            </a:extLst>
          </p:cNvPr>
          <p:cNvCxnSpPr>
            <a:cxnSpLocks/>
          </p:cNvCxnSpPr>
          <p:nvPr/>
        </p:nvCxnSpPr>
        <p:spPr>
          <a:xfrm flipH="1">
            <a:off x="1272691" y="2699054"/>
            <a:ext cx="37117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A6ED37-8955-633F-FCE1-DD43C5A4BCA7}"/>
              </a:ext>
            </a:extLst>
          </p:cNvPr>
          <p:cNvSpPr txBox="1"/>
          <p:nvPr/>
        </p:nvSpPr>
        <p:spPr>
          <a:xfrm>
            <a:off x="95138" y="2368964"/>
            <a:ext cx="1256956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Highest Value Customer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7B6AC7-A7C9-3C66-39B0-8AD4A004D200}"/>
              </a:ext>
            </a:extLst>
          </p:cNvPr>
          <p:cNvSpPr txBox="1"/>
          <p:nvPr/>
        </p:nvSpPr>
        <p:spPr>
          <a:xfrm>
            <a:off x="7195784" y="518226"/>
            <a:ext cx="3055746" cy="4261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RFM</a:t>
            </a:r>
            <a:r>
              <a:rPr lang="ko-KR" altLang="en-US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책정한 등급 별 혜택 </a:t>
            </a:r>
            <a:r>
              <a: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</p:txBody>
      </p:sp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0B891BEC-B23D-F52F-5B0E-A2996DC9A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03599"/>
              </p:ext>
            </p:extLst>
          </p:nvPr>
        </p:nvGraphicFramePr>
        <p:xfrm>
          <a:off x="5815174" y="1037140"/>
          <a:ext cx="5816966" cy="4639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645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187552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2662801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</a:tblGrid>
              <a:tr h="31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회원등급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혜택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Diamond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 무료 배송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Platinum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 무료 배송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Gold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 </a:t>
                      </a:r>
                      <a:r>
                        <a:rPr lang="en-US" altLang="ko-KR" sz="1400" baseline="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생일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10%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Silver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3,000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 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1816406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Bronze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첫 구매 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129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700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3"/>
          <p:cNvSpPr/>
          <p:nvPr/>
        </p:nvSpPr>
        <p:spPr>
          <a:xfrm>
            <a:off x="338760" y="77400"/>
            <a:ext cx="8356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lang="en-US" sz="18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693583" y="594000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4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재구매율 향상을 위해 재구매 주기와 재구매율을 분석한 결과</a:t>
            </a:r>
            <a:r>
              <a:rPr lang="en-US" altLang="ko-KR" sz="14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 상위 </a:t>
            </a:r>
            <a:r>
              <a:rPr lang="en-US" altLang="ko-KR" sz="14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제품의 재구매 주기는 </a:t>
            </a:r>
            <a:r>
              <a:rPr lang="en-US" altLang="ko-KR" sz="1400" b="1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400" b="1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 재구매율은</a:t>
            </a:r>
            <a:r>
              <a:rPr lang="ko-KR" altLang="en-US" sz="1400" b="1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b="1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en-US" altLang="ko-KR" sz="1400" b="1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 수준임</a:t>
            </a:r>
            <a:endParaRPr lang="en-US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4" name="TextShape 9"/>
          <p:cNvSpPr txBox="1"/>
          <p:nvPr/>
        </p:nvSpPr>
        <p:spPr>
          <a:xfrm>
            <a:off x="725480" y="4282074"/>
            <a:ext cx="1704662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3" name="CustomShape 8">
            <a:extLst>
              <a:ext uri="{FF2B5EF4-FFF2-40B4-BE49-F238E27FC236}">
                <a16:creationId xmlns:a16="http://schemas.microsoft.com/office/drawing/2014/main" id="{9086A08A-46B7-8ED8-DFCF-27E75A23D7EA}"/>
              </a:ext>
            </a:extLst>
          </p:cNvPr>
          <p:cNvSpPr/>
          <p:nvPr/>
        </p:nvSpPr>
        <p:spPr>
          <a:xfrm>
            <a:off x="559860" y="1490011"/>
            <a:ext cx="5362475" cy="4348297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55BABE-3955-F233-F871-D7F0FB1744FA}"/>
              </a:ext>
            </a:extLst>
          </p:cNvPr>
          <p:cNvSpPr/>
          <p:nvPr/>
        </p:nvSpPr>
        <p:spPr>
          <a:xfrm>
            <a:off x="559859" y="1019692"/>
            <a:ext cx="1364633" cy="397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재구매주기</a:t>
            </a:r>
          </a:p>
        </p:txBody>
      </p:sp>
      <p:sp>
        <p:nvSpPr>
          <p:cNvPr id="6" name="CustomShape 8">
            <a:extLst>
              <a:ext uri="{FF2B5EF4-FFF2-40B4-BE49-F238E27FC236}">
                <a16:creationId xmlns:a16="http://schemas.microsoft.com/office/drawing/2014/main" id="{B14D99F3-666B-903A-0691-6A47CBA0BAB7}"/>
              </a:ext>
            </a:extLst>
          </p:cNvPr>
          <p:cNvSpPr/>
          <p:nvPr/>
        </p:nvSpPr>
        <p:spPr>
          <a:xfrm>
            <a:off x="6096001" y="1477955"/>
            <a:ext cx="5536142" cy="4348297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4C7B2B-FDC9-E8E2-2F35-E632067F73EB}"/>
              </a:ext>
            </a:extLst>
          </p:cNvPr>
          <p:cNvSpPr/>
          <p:nvPr/>
        </p:nvSpPr>
        <p:spPr>
          <a:xfrm>
            <a:off x="6095999" y="1011294"/>
            <a:ext cx="1364633" cy="397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AA81F5-C75C-B0CF-3621-0841649F79F9}"/>
              </a:ext>
            </a:extLst>
          </p:cNvPr>
          <p:cNvSpPr/>
          <p:nvPr/>
        </p:nvSpPr>
        <p:spPr>
          <a:xfrm>
            <a:off x="559859" y="5945418"/>
            <a:ext cx="1107228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재구매율을 </a:t>
            </a:r>
            <a:r>
              <a:rPr lang="en-US" altLang="ko-KR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46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%-&gt;</a:t>
            </a:r>
            <a:r>
              <a:rPr lang="en-US" altLang="ko-KR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0%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증대시키기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위해 고객 이탈을 방지하는 정기구매유도 시스템 개발 필요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051D3-A57C-E85B-0289-943CE8954EE1}"/>
              </a:ext>
            </a:extLst>
          </p:cNvPr>
          <p:cNvSpPr txBox="1"/>
          <p:nvPr/>
        </p:nvSpPr>
        <p:spPr>
          <a:xfrm>
            <a:off x="6269667" y="1587472"/>
            <a:ext cx="4722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ko-KR" altLang="en-US" sz="14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재구매율울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분석하여 문제 상황 파악 및 개선방향 설정</a:t>
            </a:r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14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2C2F224-98F6-B773-5EDB-2062EB54B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77917"/>
              </p:ext>
            </p:extLst>
          </p:nvPr>
        </p:nvGraphicFramePr>
        <p:xfrm>
          <a:off x="6249696" y="1962778"/>
          <a:ext cx="5228751" cy="1437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590">
                  <a:extLst>
                    <a:ext uri="{9D8B030D-6E8A-4147-A177-3AD203B41FA5}">
                      <a16:colId xmlns:a16="http://schemas.microsoft.com/office/drawing/2014/main" val="2463054708"/>
                    </a:ext>
                  </a:extLst>
                </a:gridCol>
                <a:gridCol w="1024983">
                  <a:extLst>
                    <a:ext uri="{9D8B030D-6E8A-4147-A177-3AD203B41FA5}">
                      <a16:colId xmlns:a16="http://schemas.microsoft.com/office/drawing/2014/main" val="3737427125"/>
                    </a:ext>
                  </a:extLst>
                </a:gridCol>
                <a:gridCol w="971697">
                  <a:extLst>
                    <a:ext uri="{9D8B030D-6E8A-4147-A177-3AD203B41FA5}">
                      <a16:colId xmlns:a16="http://schemas.microsoft.com/office/drawing/2014/main" val="1528039689"/>
                    </a:ext>
                  </a:extLst>
                </a:gridCol>
                <a:gridCol w="1918481">
                  <a:extLst>
                    <a:ext uri="{9D8B030D-6E8A-4147-A177-3AD203B41FA5}">
                      <a16:colId xmlns:a16="http://schemas.microsoft.com/office/drawing/2014/main" val="4086431404"/>
                    </a:ext>
                  </a:extLst>
                </a:gridCol>
              </a:tblGrid>
              <a:tr h="250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주기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주기내 재구매율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0093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7512933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2507746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74188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Shape 10">
                <a:extLst>
                  <a:ext uri="{FF2B5EF4-FFF2-40B4-BE49-F238E27FC236}">
                    <a16:creationId xmlns:a16="http://schemas.microsoft.com/office/drawing/2014/main" id="{8BDF93B5-F5BB-02CC-5517-D71931826F6D}"/>
                  </a:ext>
                </a:extLst>
              </p:cNvPr>
              <p:cNvSpPr txBox="1"/>
              <p:nvPr/>
            </p:nvSpPr>
            <p:spPr>
              <a:xfrm>
                <a:off x="6291135" y="3660625"/>
                <a:ext cx="2185986" cy="732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재구매율 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trike="noStrike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</m:ctrlPr>
                      </m:fPr>
                      <m:num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재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주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문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량</m:t>
                        </m:r>
                      </m:num>
                      <m:den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전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체</m:t>
                        </m:r>
                        <m:r>
                          <a:rPr lang="en-US" altLang="ko-KR" sz="1600" b="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 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판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매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량</m:t>
                        </m:r>
                      </m:den>
                    </m:f>
                  </m:oMath>
                </a14:m>
                <a:endParaRPr lang="en-US" sz="1600" b="0" strike="noStrike" spc="-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mc:Choice>
        <mc:Fallback>
          <p:sp>
            <p:nvSpPr>
              <p:cNvPr id="11" name="TextShape 10">
                <a:extLst>
                  <a:ext uri="{FF2B5EF4-FFF2-40B4-BE49-F238E27FC236}">
                    <a16:creationId xmlns:a16="http://schemas.microsoft.com/office/drawing/2014/main" id="{8BDF93B5-F5BB-02CC-5517-D71931826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135" y="3660625"/>
                <a:ext cx="2185986" cy="732690"/>
              </a:xfrm>
              <a:prstGeom prst="rect">
                <a:avLst/>
              </a:prstGeom>
              <a:blipFill>
                <a:blip r:embed="rId3"/>
                <a:stretch>
                  <a:fillRect l="-1671"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Shape 10">
            <a:extLst>
              <a:ext uri="{FF2B5EF4-FFF2-40B4-BE49-F238E27FC236}">
                <a16:creationId xmlns:a16="http://schemas.microsoft.com/office/drawing/2014/main" id="{7A4DD1D1-963E-E926-6592-5DC6D232B46A}"/>
              </a:ext>
            </a:extLst>
          </p:cNvPr>
          <p:cNvSpPr txBox="1"/>
          <p:nvPr/>
        </p:nvSpPr>
        <p:spPr>
          <a:xfrm>
            <a:off x="2383048" y="2919413"/>
            <a:ext cx="1865632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그래프 삽입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1A192-6547-B735-0583-52D26377693E}"/>
              </a:ext>
            </a:extLst>
          </p:cNvPr>
          <p:cNvSpPr txBox="1"/>
          <p:nvPr/>
        </p:nvSpPr>
        <p:spPr>
          <a:xfrm>
            <a:off x="559857" y="1582259"/>
            <a:ext cx="3646383" cy="309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재구매율을 알기 위해 재구매 주기 도출</a:t>
            </a:r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14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Shape 10">
            <a:extLst>
              <a:ext uri="{FF2B5EF4-FFF2-40B4-BE49-F238E27FC236}">
                <a16:creationId xmlns:a16="http://schemas.microsoft.com/office/drawing/2014/main" id="{E7888A4A-EA4C-272F-F355-C912D55E0E34}"/>
              </a:ext>
            </a:extLst>
          </p:cNvPr>
          <p:cNvSpPr txBox="1"/>
          <p:nvPr/>
        </p:nvSpPr>
        <p:spPr>
          <a:xfrm>
            <a:off x="693583" y="5368611"/>
            <a:ext cx="2185986" cy="3204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 정보 입력</a:t>
            </a:r>
            <a:endParaRPr lang="en-US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Shape 9">
            <a:extLst>
              <a:ext uri="{FF2B5EF4-FFF2-40B4-BE49-F238E27FC236}">
                <a16:creationId xmlns:a16="http://schemas.microsoft.com/office/drawing/2014/main" id="{0FF7F9FF-E2CA-25F5-D2CC-C5C2B3B39B57}"/>
              </a:ext>
            </a:extLst>
          </p:cNvPr>
          <p:cNvSpPr txBox="1"/>
          <p:nvPr/>
        </p:nvSpPr>
        <p:spPr>
          <a:xfrm>
            <a:off x="8756523" y="4455502"/>
            <a:ext cx="1704662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TextShape 10">
            <a:extLst>
              <a:ext uri="{FF2B5EF4-FFF2-40B4-BE49-F238E27FC236}">
                <a16:creationId xmlns:a16="http://schemas.microsoft.com/office/drawing/2014/main" id="{BB3B82A8-3A69-0A74-27B6-D4AFD9AFCF92}"/>
              </a:ext>
            </a:extLst>
          </p:cNvPr>
          <p:cNvSpPr txBox="1"/>
          <p:nvPr/>
        </p:nvSpPr>
        <p:spPr>
          <a:xfrm>
            <a:off x="6102315" y="5365669"/>
            <a:ext cx="2185986" cy="3204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 정보 입력 </a:t>
            </a:r>
            <a:endParaRPr lang="en-US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Line 2">
            <a:extLst>
              <a:ext uri="{FF2B5EF4-FFF2-40B4-BE49-F238E27FC236}">
                <a16:creationId xmlns:a16="http://schemas.microsoft.com/office/drawing/2014/main" id="{21A907B0-47ED-BC29-7809-92B2CE76BE9F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39100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356567-7929-50FB-20B2-FEBB75ED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C3DAC556-8F39-EB56-787B-C589BA05EB56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C38C3E-D2C0-ECB8-D08B-A5D9F4159702}"/>
              </a:ext>
            </a:extLst>
          </p:cNvPr>
          <p:cNvSpPr/>
          <p:nvPr/>
        </p:nvSpPr>
        <p:spPr>
          <a:xfrm>
            <a:off x="338760" y="77400"/>
            <a:ext cx="8356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lang="en-US" sz="18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9986E-2F7E-ECAB-0CA9-27DC5B50C90B}"/>
              </a:ext>
            </a:extLst>
          </p:cNvPr>
          <p:cNvSpPr/>
          <p:nvPr/>
        </p:nvSpPr>
        <p:spPr>
          <a:xfrm>
            <a:off x="338760" y="1543398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CE9AEA3F-C0BD-EA79-D5F6-D126C7FC3005}"/>
              </a:ext>
            </a:extLst>
          </p:cNvPr>
          <p:cNvSpPr/>
          <p:nvPr/>
        </p:nvSpPr>
        <p:spPr>
          <a:xfrm>
            <a:off x="550517" y="605887"/>
            <a:ext cx="4183883" cy="477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사의 주요 구성 연령층은 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30~35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세이며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01F7B0-A5E7-46B9-16C5-0E7ACA3CB20B}"/>
              </a:ext>
            </a:extLst>
          </p:cNvPr>
          <p:cNvSpPr/>
          <p:nvPr/>
        </p:nvSpPr>
        <p:spPr>
          <a:xfrm>
            <a:off x="338760" y="3996130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BD7776-2FA1-4BCB-A958-D83471EB4742}"/>
              </a:ext>
            </a:extLst>
          </p:cNvPr>
          <p:cNvSpPr/>
          <p:nvPr/>
        </p:nvSpPr>
        <p:spPr>
          <a:xfrm>
            <a:off x="6798324" y="1581897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F55BC8-B42A-7474-9F22-821E8603EC51}"/>
              </a:ext>
            </a:extLst>
          </p:cNvPr>
          <p:cNvSpPr/>
          <p:nvPr/>
        </p:nvSpPr>
        <p:spPr>
          <a:xfrm>
            <a:off x="6851886" y="4005755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2B7485-22D6-16CC-3D71-4C16D84F667B}"/>
              </a:ext>
            </a:extLst>
          </p:cNvPr>
          <p:cNvSpPr/>
          <p:nvPr/>
        </p:nvSpPr>
        <p:spPr>
          <a:xfrm>
            <a:off x="1424525" y="1434161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연령대별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10E463-4059-A15C-F8FD-3A74CEF566CF}"/>
              </a:ext>
            </a:extLst>
          </p:cNvPr>
          <p:cNvSpPr/>
          <p:nvPr/>
        </p:nvSpPr>
        <p:spPr>
          <a:xfrm>
            <a:off x="1424524" y="3842125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연령대별 비교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2940FE-E5B4-F057-E7AB-DC2F8A442463}"/>
              </a:ext>
            </a:extLst>
          </p:cNvPr>
          <p:cNvSpPr/>
          <p:nvPr/>
        </p:nvSpPr>
        <p:spPr>
          <a:xfrm>
            <a:off x="7882986" y="1427892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연령대별 비교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226B08-CA56-75D6-E86E-342D9F4428A3}"/>
              </a:ext>
            </a:extLst>
          </p:cNvPr>
          <p:cNvSpPr/>
          <p:nvPr/>
        </p:nvSpPr>
        <p:spPr>
          <a:xfrm>
            <a:off x="7937651" y="3853396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연령대별 비교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7F9C9B-ED9D-DE24-4585-D083F8F4834B}"/>
              </a:ext>
            </a:extLst>
          </p:cNvPr>
          <p:cNvCxnSpPr>
            <a:cxnSpLocks/>
          </p:cNvCxnSpPr>
          <p:nvPr/>
        </p:nvCxnSpPr>
        <p:spPr>
          <a:xfrm>
            <a:off x="444638" y="683394"/>
            <a:ext cx="0" cy="7700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356567-7929-50FB-20B2-FEBB75ED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C3DAC556-8F39-EB56-787B-C589BA05EB56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C38C3E-D2C0-ECB8-D08B-A5D9F4159702}"/>
              </a:ext>
            </a:extLst>
          </p:cNvPr>
          <p:cNvSpPr/>
          <p:nvPr/>
        </p:nvSpPr>
        <p:spPr>
          <a:xfrm>
            <a:off x="338760" y="77400"/>
            <a:ext cx="8356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lang="en-US" sz="18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291673-13B7-EA3E-752D-F654DB525239}"/>
              </a:ext>
            </a:extLst>
          </p:cNvPr>
          <p:cNvCxnSpPr>
            <a:cxnSpLocks/>
          </p:cNvCxnSpPr>
          <p:nvPr/>
        </p:nvCxnSpPr>
        <p:spPr>
          <a:xfrm>
            <a:off x="444638" y="683394"/>
            <a:ext cx="0" cy="7700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4">
            <a:extLst>
              <a:ext uri="{FF2B5EF4-FFF2-40B4-BE49-F238E27FC236}">
                <a16:creationId xmlns:a16="http://schemas.microsoft.com/office/drawing/2014/main" id="{56F86FDE-F474-BC52-004C-E2E1420D7A99}"/>
              </a:ext>
            </a:extLst>
          </p:cNvPr>
          <p:cNvSpPr/>
          <p:nvPr/>
        </p:nvSpPr>
        <p:spPr>
          <a:xfrm>
            <a:off x="550517" y="605887"/>
            <a:ext cx="4183883" cy="477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사의 주요 구성 연령층은 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30~35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세이며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17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13391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341280" y="1943133"/>
            <a:ext cx="3634200" cy="2995849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2" y="623136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점을 고려하여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사람을 </a:t>
            </a:r>
            <a:r>
              <a:rPr lang="ko-KR" altLang="en-US" sz="2000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타겟한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14A9607B-4136-CDBE-8C90-C90FF1EED3C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3045311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D09F1-EC0C-D92A-798B-6831726FD2A1}"/>
              </a:ext>
            </a:extLst>
          </p:cNvPr>
          <p:cNvSpPr/>
          <p:nvPr/>
        </p:nvSpPr>
        <p:spPr>
          <a:xfrm>
            <a:off x="33876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 개선안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9789B-C7FB-7026-D613-33B3629504A4}"/>
              </a:ext>
            </a:extLst>
          </p:cNvPr>
          <p:cNvSpPr/>
          <p:nvPr/>
        </p:nvSpPr>
        <p:spPr>
          <a:xfrm>
            <a:off x="4213848" y="1196514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하락 개선안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2D183-8ACC-0CB0-93BE-44755789737B}"/>
              </a:ext>
            </a:extLst>
          </p:cNvPr>
          <p:cNvSpPr/>
          <p:nvPr/>
        </p:nvSpPr>
        <p:spPr>
          <a:xfrm>
            <a:off x="808848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배송지연 개선안</a:t>
            </a:r>
          </a:p>
        </p:txBody>
      </p:sp>
      <p:sp>
        <p:nvSpPr>
          <p:cNvPr id="18" name="TextShape 10">
            <a:extLst>
              <a:ext uri="{FF2B5EF4-FFF2-40B4-BE49-F238E27FC236}">
                <a16:creationId xmlns:a16="http://schemas.microsoft.com/office/drawing/2014/main" id="{28C2EE23-AB83-3D62-5AD3-DDBDD7B12E33}"/>
              </a:ext>
            </a:extLst>
          </p:cNvPr>
          <p:cNvSpPr txBox="1"/>
          <p:nvPr/>
        </p:nvSpPr>
        <p:spPr>
          <a:xfrm>
            <a:off x="1285445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TextShape 10">
            <a:extLst>
              <a:ext uri="{FF2B5EF4-FFF2-40B4-BE49-F238E27FC236}">
                <a16:creationId xmlns:a16="http://schemas.microsoft.com/office/drawing/2014/main" id="{35B2B653-7682-2D0A-C056-3F0C55C35CBC}"/>
              </a:ext>
            </a:extLst>
          </p:cNvPr>
          <p:cNvSpPr txBox="1"/>
          <p:nvPr/>
        </p:nvSpPr>
        <p:spPr>
          <a:xfrm>
            <a:off x="5516686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TextShape 10">
            <a:extLst>
              <a:ext uri="{FF2B5EF4-FFF2-40B4-BE49-F238E27FC236}">
                <a16:creationId xmlns:a16="http://schemas.microsoft.com/office/drawing/2014/main" id="{F5AB6730-9C82-0F47-0DA0-F96B07932182}"/>
              </a:ext>
            </a:extLst>
          </p:cNvPr>
          <p:cNvSpPr txBox="1"/>
          <p:nvPr/>
        </p:nvSpPr>
        <p:spPr>
          <a:xfrm>
            <a:off x="9109542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BFE8E-6A5D-D219-68B5-5EAE1FB81326}"/>
              </a:ext>
            </a:extLst>
          </p:cNvPr>
          <p:cNvSpPr/>
          <p:nvPr/>
        </p:nvSpPr>
        <p:spPr>
          <a:xfrm>
            <a:off x="338760" y="5082815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두번째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9E800F-4AAB-13CA-422B-589BC6D0F045}"/>
              </a:ext>
            </a:extLst>
          </p:cNvPr>
          <p:cNvSpPr/>
          <p:nvPr/>
        </p:nvSpPr>
        <p:spPr>
          <a:xfrm>
            <a:off x="4213391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두번째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43A1A-07AD-6997-049E-B17A7343D12B}"/>
              </a:ext>
            </a:extLst>
          </p:cNvPr>
          <p:cNvSpPr/>
          <p:nvPr/>
        </p:nvSpPr>
        <p:spPr>
          <a:xfrm>
            <a:off x="8101680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두번째</a:t>
            </a:r>
          </a:p>
        </p:txBody>
      </p:sp>
    </p:spTree>
    <p:extLst>
      <p:ext uri="{BB962C8B-B14F-4D97-AF65-F5344CB8AC3E}">
        <p14:creationId xmlns:p14="http://schemas.microsoft.com/office/powerpoint/2010/main" val="198332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B0FC3A-DA60-C997-54B9-214F57B8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480A3AC-15D4-AF07-E7BE-BC475985BCFC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시연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4D30472-C546-5C61-C23A-D17D07E8169F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2563808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365</Words>
  <Application>Microsoft Office PowerPoint</Application>
  <PresentationFormat>와이드스크린</PresentationFormat>
  <Paragraphs>92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 ExtraBold</vt:lpstr>
      <vt:lpstr>나눔스퀘어 네오 Regular</vt:lpstr>
      <vt:lpstr>Malgun Gothic</vt:lpstr>
      <vt:lpstr>Malgun Gothic</vt:lpstr>
      <vt:lpstr>Arial</vt:lpstr>
      <vt:lpstr>Calibri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김 민지</cp:lastModifiedBy>
  <cp:revision>270</cp:revision>
  <dcterms:created xsi:type="dcterms:W3CDTF">2022-11-05T10:48:10Z</dcterms:created>
  <dcterms:modified xsi:type="dcterms:W3CDTF">2022-11-14T12:49:44Z</dcterms:modified>
</cp:coreProperties>
</file>