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  <p:sldMasterId id="2147483659" r:id="rId2"/>
  </p:sldMasterIdLst>
  <p:notesMasterIdLst>
    <p:notesMasterId r:id="rId33"/>
  </p:notesMasterIdLst>
  <p:sldIdLst>
    <p:sldId id="256" r:id="rId3"/>
    <p:sldId id="284" r:id="rId4"/>
    <p:sldId id="261" r:id="rId5"/>
    <p:sldId id="294" r:id="rId6"/>
    <p:sldId id="267" r:id="rId7"/>
    <p:sldId id="268" r:id="rId8"/>
    <p:sldId id="301" r:id="rId9"/>
    <p:sldId id="272" r:id="rId10"/>
    <p:sldId id="285" r:id="rId11"/>
    <p:sldId id="286" r:id="rId12"/>
    <p:sldId id="276" r:id="rId13"/>
    <p:sldId id="283" r:id="rId14"/>
    <p:sldId id="277" r:id="rId15"/>
    <p:sldId id="293" r:id="rId16"/>
    <p:sldId id="279" r:id="rId17"/>
    <p:sldId id="287" r:id="rId18"/>
    <p:sldId id="291" r:id="rId19"/>
    <p:sldId id="305" r:id="rId20"/>
    <p:sldId id="290" r:id="rId21"/>
    <p:sldId id="308" r:id="rId22"/>
    <p:sldId id="309" r:id="rId23"/>
    <p:sldId id="306" r:id="rId24"/>
    <p:sldId id="307" r:id="rId25"/>
    <p:sldId id="310" r:id="rId26"/>
    <p:sldId id="295" r:id="rId27"/>
    <p:sldId id="296" r:id="rId28"/>
    <p:sldId id="304" r:id="rId29"/>
    <p:sldId id="302" r:id="rId30"/>
    <p:sldId id="303" r:id="rId31"/>
    <p:sldId id="271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7B1"/>
    <a:srgbClr val="FF8315"/>
    <a:srgbClr val="CCCC55"/>
    <a:srgbClr val="885045"/>
    <a:srgbClr val="9264BC"/>
    <a:srgbClr val="D3191A"/>
    <a:srgbClr val="299F29"/>
    <a:srgbClr val="A9A0FC"/>
    <a:srgbClr val="00000A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2D172-91A5-4E7D-9952-F0D95C01F24C}" v="41" dt="2022-11-14T18:47:37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/>
    <p:restoredTop sz="87940" autoAdjust="0"/>
  </p:normalViewPr>
  <p:slideViewPr>
    <p:cSldViewPr snapToGrid="0">
      <p:cViewPr varScale="1">
        <p:scale>
          <a:sx n="56" d="100"/>
          <a:sy n="56" d="100"/>
        </p:scale>
        <p:origin x="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DB1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CC-4165-B848-F3D2A1EFC2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0.2</c:v>
                </c:pt>
                <c:pt idx="2">
                  <c:v>0.17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CC-4165-B848-F3D2A1EFC2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DFCC-4165-B848-F3D2A1EFC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CC-4165-B848-F3D2A1EFC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EC-499F-84DD-6DFAD989F6C4}"/>
              </c:ext>
            </c:extLst>
          </c:dPt>
          <c:trendline>
            <c:spPr>
              <a:ln w="19050" cap="rnd">
                <a:solidFill>
                  <a:schemeClr val="accent6">
                    <a:shade val="76000"/>
                  </a:schemeClr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numRef>
              <c:f>Sheet1!$A$2:$A$18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cat>
          <c:val>
            <c:numRef>
              <c:f>Sheet1!$B$2:$B$18</c:f>
              <c:numCache>
                <c:formatCode>0%</c:formatCode>
                <c:ptCount val="9"/>
                <c:pt idx="0">
                  <c:v>0.45</c:v>
                </c:pt>
                <c:pt idx="1">
                  <c:v>0.67459999999999998</c:v>
                </c:pt>
                <c:pt idx="2">
                  <c:v>0.71819999999999995</c:v>
                </c:pt>
                <c:pt idx="3">
                  <c:v>0.58940000000000003</c:v>
                </c:pt>
                <c:pt idx="4" formatCode="0.00%">
                  <c:v>0.54320000000000002</c:v>
                </c:pt>
                <c:pt idx="5" formatCode="0.00%">
                  <c:v>0.59719999999999995</c:v>
                </c:pt>
                <c:pt idx="6" formatCode="0.00%">
                  <c:v>0.62429999999999997</c:v>
                </c:pt>
                <c:pt idx="7" formatCode="0.00%">
                  <c:v>0.6613</c:v>
                </c:pt>
                <c:pt idx="8" formatCode="0.00%">
                  <c:v>0.53549999999999998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EC-499F-84DD-6DFAD989F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719583"/>
        <c:axId val="347721663"/>
      </c:barChart>
      <c:catAx>
        <c:axId val="34771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2019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년 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4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월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~ 12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월 재구매율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FA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4-4132-8E75-7A6D0898600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4-4132-8E75-7A6D0898600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4-4132-8E75-7A6D0898600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4-4132-8E75-7A6D0898600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314-4132-8E75-7A6D089860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0.55700000000000005</c:v>
                </c:pt>
                <c:pt idx="1">
                  <c:v>0.187</c:v>
                </c:pt>
                <c:pt idx="2">
                  <c:v>0.11</c:v>
                </c:pt>
                <c:pt idx="3">
                  <c:v>9.6000000000000002E-2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14-4132-8E75-7A6D089860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3314-4132-8E75-7A6D089860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314-4132-8E75-7A6D089860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FF0000"/>
                </a:solidFill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8-451A-8A3F-3A3A3494D0EA}"/>
              </c:ext>
            </c:extLst>
          </c:dPt>
          <c:dPt>
            <c:idx val="1"/>
            <c:invertIfNegative val="0"/>
            <c:bubble3D val="0"/>
            <c:spPr>
              <a:solidFill>
                <a:srgbClr val="FFD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8-451A-8A3F-3A3A3494D0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8-451A-8A3F-3A3A3494D0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8-451A-8A3F-3A3A3494D0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2E8-451A-8A3F-3A3A3494D0E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E8-451A-8A3F-3A3A3494D0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0.55700000000000005</c:v>
                </c:pt>
                <c:pt idx="1">
                  <c:v>0.48</c:v>
                </c:pt>
                <c:pt idx="2">
                  <c:v>0.17</c:v>
                </c:pt>
                <c:pt idx="3">
                  <c:v>0.16</c:v>
                </c:pt>
                <c:pt idx="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2E8-451A-8A3F-3A3A3494D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C2E8-451A-8A3F-3A3A3494D0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2E8-451A-8A3F-3A3A3494D0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0-4EC4-AA45-5136719842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F0-4EC4-AA45-5136719842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F0-4EC4-AA45-5136719842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F0-4EC4-AA45-51367198426F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5-4D66-99AA-8E8FA4637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83ABC-E953-49C2-8F5E-C5F9D786481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436BFF-3F81-47DC-B5B6-505F3ADA55C6}">
      <dgm:prSet phldrT="[텍스트]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609B7F78-7515-40D8-B6A8-F76463521448}" type="parTrans" cxnId="{30672DB1-EE33-435E-8314-3E5D6A729B68}">
      <dgm:prSet/>
      <dgm:spPr/>
      <dgm:t>
        <a:bodyPr/>
        <a:lstStyle/>
        <a:p>
          <a:pPr latinLnBrk="1"/>
          <a:endParaRPr lang="ko-KR" altLang="en-US"/>
        </a:p>
      </dgm:t>
    </dgm:pt>
    <dgm:pt modelId="{CF148DF3-CB30-4D8E-96C8-63C0CA6EF7D8}" type="sibTrans" cxnId="{30672DB1-EE33-435E-8314-3E5D6A729B68}">
      <dgm:prSet/>
      <dgm:spPr/>
      <dgm:t>
        <a:bodyPr/>
        <a:lstStyle/>
        <a:p>
          <a:pPr latinLnBrk="1"/>
          <a:endParaRPr lang="ko-KR" altLang="en-US"/>
        </a:p>
      </dgm:t>
    </dgm:pt>
    <dgm:pt modelId="{75AFB289-8D8C-4B23-A818-B7002998145E}">
      <dgm:prSet phldrT="[텍스트]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1B43EC52-8D9B-4618-BA56-FAB8B6890B6F}" type="sibTrans" cxnId="{FFC939EA-11AF-401B-8438-9BC73A009EB2}">
      <dgm:prSet/>
      <dgm:spPr/>
      <dgm:t>
        <a:bodyPr/>
        <a:lstStyle/>
        <a:p>
          <a:pPr latinLnBrk="1"/>
          <a:endParaRPr lang="ko-KR" altLang="en-US"/>
        </a:p>
      </dgm:t>
    </dgm:pt>
    <dgm:pt modelId="{CE75AAD6-6B3F-4705-B6D6-C57C799BA3EF}" type="parTrans" cxnId="{FFC939EA-11AF-401B-8438-9BC73A009EB2}">
      <dgm:prSet/>
      <dgm:spPr/>
      <dgm:t>
        <a:bodyPr/>
        <a:lstStyle/>
        <a:p>
          <a:pPr latinLnBrk="1"/>
          <a:endParaRPr lang="ko-KR" altLang="en-US"/>
        </a:p>
      </dgm:t>
    </dgm:pt>
    <dgm:pt modelId="{1BC48A90-7EF9-4B71-8D67-66B3A7E1C734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9145DFE1-F757-4ECE-A2EF-5DEFC980ED73}" type="parTrans" cxnId="{E1313C7A-46EA-4A27-A370-4EAEC6862CB0}">
      <dgm:prSet/>
      <dgm:spPr/>
      <dgm:t>
        <a:bodyPr/>
        <a:lstStyle/>
        <a:p>
          <a:pPr latinLnBrk="1"/>
          <a:endParaRPr lang="ko-KR" altLang="en-US"/>
        </a:p>
      </dgm:t>
    </dgm:pt>
    <dgm:pt modelId="{A358A1B1-4774-4419-94D5-D128CE7B870E}" type="sibTrans" cxnId="{E1313C7A-46EA-4A27-A370-4EAEC6862CB0}">
      <dgm:prSet/>
      <dgm:spPr/>
      <dgm:t>
        <a:bodyPr/>
        <a:lstStyle/>
        <a:p>
          <a:pPr latinLnBrk="1"/>
          <a:endParaRPr lang="ko-KR" altLang="en-US"/>
        </a:p>
      </dgm:t>
    </dgm:pt>
    <dgm:pt modelId="{DC330FE6-5DE4-4401-B5F3-2CE7A40B66C2}" type="pres">
      <dgm:prSet presAssocID="{F7983ABC-E953-49C2-8F5E-C5F9D786481E}" presName="compositeShape" presStyleCnt="0">
        <dgm:presLayoutVars>
          <dgm:chMax val="7"/>
          <dgm:dir/>
          <dgm:resizeHandles val="exact"/>
        </dgm:presLayoutVars>
      </dgm:prSet>
      <dgm:spPr/>
    </dgm:pt>
    <dgm:pt modelId="{A36A7727-E261-4B9E-89CD-6E9DD0411A89}" type="pres">
      <dgm:prSet presAssocID="{C4436BFF-3F81-47DC-B5B6-505F3ADA55C6}" presName="circ1" presStyleLbl="vennNode1" presStyleIdx="0" presStyleCnt="3"/>
      <dgm:spPr/>
    </dgm:pt>
    <dgm:pt modelId="{F9B8FBAB-CB0D-4A6A-B1B2-81B5AF118875}" type="pres">
      <dgm:prSet presAssocID="{C4436BFF-3F81-47DC-B5B6-505F3ADA55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7727F9C-FEB0-43F3-A01E-21567B78DDC0}" type="pres">
      <dgm:prSet presAssocID="{75AFB289-8D8C-4B23-A818-B7002998145E}" presName="circ2" presStyleLbl="vennNode1" presStyleIdx="1" presStyleCnt="3"/>
      <dgm:spPr/>
    </dgm:pt>
    <dgm:pt modelId="{8C20D79D-ACBB-4A2B-9EFD-7602F6261A29}" type="pres">
      <dgm:prSet presAssocID="{75AFB289-8D8C-4B23-A818-B700299814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9675BE-81F2-4276-9D15-5AF6B32F2B61}" type="pres">
      <dgm:prSet presAssocID="{1BC48A90-7EF9-4B71-8D67-66B3A7E1C734}" presName="circ3" presStyleLbl="vennNode1" presStyleIdx="2" presStyleCnt="3"/>
      <dgm:spPr/>
    </dgm:pt>
    <dgm:pt modelId="{2E2E2209-CC64-41C0-AAC4-ED1165C77800}" type="pres">
      <dgm:prSet presAssocID="{1BC48A90-7EF9-4B71-8D67-66B3A7E1C73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8F4FD15-E6E1-4AB3-AB9F-A047BD7131EB}" type="presOf" srcId="{C4436BFF-3F81-47DC-B5B6-505F3ADA55C6}" destId="{A36A7727-E261-4B9E-89CD-6E9DD0411A89}" srcOrd="0" destOrd="0" presId="urn:microsoft.com/office/officeart/2005/8/layout/venn1"/>
    <dgm:cxn modelId="{FA21ED68-5FFE-4FC0-8F43-6E6FEC19BDA4}" type="presOf" srcId="{F7983ABC-E953-49C2-8F5E-C5F9D786481E}" destId="{DC330FE6-5DE4-4401-B5F3-2CE7A40B66C2}" srcOrd="0" destOrd="0" presId="urn:microsoft.com/office/officeart/2005/8/layout/venn1"/>
    <dgm:cxn modelId="{214A724C-B55E-46DE-8A1A-5009CFB6F60A}" type="presOf" srcId="{1BC48A90-7EF9-4B71-8D67-66B3A7E1C734}" destId="{B09675BE-81F2-4276-9D15-5AF6B32F2B61}" srcOrd="0" destOrd="0" presId="urn:microsoft.com/office/officeart/2005/8/layout/venn1"/>
    <dgm:cxn modelId="{7A9EF04E-1E69-496E-8838-ACC5A31DBEAA}" type="presOf" srcId="{1BC48A90-7EF9-4B71-8D67-66B3A7E1C734}" destId="{2E2E2209-CC64-41C0-AAC4-ED1165C77800}" srcOrd="1" destOrd="0" presId="urn:microsoft.com/office/officeart/2005/8/layout/venn1"/>
    <dgm:cxn modelId="{E1313C7A-46EA-4A27-A370-4EAEC6862CB0}" srcId="{F7983ABC-E953-49C2-8F5E-C5F9D786481E}" destId="{1BC48A90-7EF9-4B71-8D67-66B3A7E1C734}" srcOrd="2" destOrd="0" parTransId="{9145DFE1-F757-4ECE-A2EF-5DEFC980ED73}" sibTransId="{A358A1B1-4774-4419-94D5-D128CE7B870E}"/>
    <dgm:cxn modelId="{6B4E2983-B4E2-4A39-B754-9B3A2C6591AD}" type="presOf" srcId="{75AFB289-8D8C-4B23-A818-B7002998145E}" destId="{B7727F9C-FEB0-43F3-A01E-21567B78DDC0}" srcOrd="0" destOrd="0" presId="urn:microsoft.com/office/officeart/2005/8/layout/venn1"/>
    <dgm:cxn modelId="{64E060A8-B97E-4E35-AE3E-3A96C10244EC}" type="presOf" srcId="{C4436BFF-3F81-47DC-B5B6-505F3ADA55C6}" destId="{F9B8FBAB-CB0D-4A6A-B1B2-81B5AF118875}" srcOrd="1" destOrd="0" presId="urn:microsoft.com/office/officeart/2005/8/layout/venn1"/>
    <dgm:cxn modelId="{30672DB1-EE33-435E-8314-3E5D6A729B68}" srcId="{F7983ABC-E953-49C2-8F5E-C5F9D786481E}" destId="{C4436BFF-3F81-47DC-B5B6-505F3ADA55C6}" srcOrd="0" destOrd="0" parTransId="{609B7F78-7515-40D8-B6A8-F76463521448}" sibTransId="{CF148DF3-CB30-4D8E-96C8-63C0CA6EF7D8}"/>
    <dgm:cxn modelId="{8EA470E3-D33C-494F-961A-60453BF697AB}" type="presOf" srcId="{75AFB289-8D8C-4B23-A818-B7002998145E}" destId="{8C20D79D-ACBB-4A2B-9EFD-7602F6261A29}" srcOrd="1" destOrd="0" presId="urn:microsoft.com/office/officeart/2005/8/layout/venn1"/>
    <dgm:cxn modelId="{FFC939EA-11AF-401B-8438-9BC73A009EB2}" srcId="{F7983ABC-E953-49C2-8F5E-C5F9D786481E}" destId="{75AFB289-8D8C-4B23-A818-B7002998145E}" srcOrd="1" destOrd="0" parTransId="{CE75AAD6-6B3F-4705-B6D6-C57C799BA3EF}" sibTransId="{1B43EC52-8D9B-4618-BA56-FAB8B6890B6F}"/>
    <dgm:cxn modelId="{6F7A1755-16BD-4679-BE3F-A298ED46069C}" type="presParOf" srcId="{DC330FE6-5DE4-4401-B5F3-2CE7A40B66C2}" destId="{A36A7727-E261-4B9E-89CD-6E9DD0411A89}" srcOrd="0" destOrd="0" presId="urn:microsoft.com/office/officeart/2005/8/layout/venn1"/>
    <dgm:cxn modelId="{F1DF22BB-DC52-44CF-9A05-F08881468046}" type="presParOf" srcId="{DC330FE6-5DE4-4401-B5F3-2CE7A40B66C2}" destId="{F9B8FBAB-CB0D-4A6A-B1B2-81B5AF118875}" srcOrd="1" destOrd="0" presId="urn:microsoft.com/office/officeart/2005/8/layout/venn1"/>
    <dgm:cxn modelId="{BFD960D7-0E5F-4B36-B672-53287AC33BB6}" type="presParOf" srcId="{DC330FE6-5DE4-4401-B5F3-2CE7A40B66C2}" destId="{B7727F9C-FEB0-43F3-A01E-21567B78DDC0}" srcOrd="2" destOrd="0" presId="urn:microsoft.com/office/officeart/2005/8/layout/venn1"/>
    <dgm:cxn modelId="{E6F7FAD8-C23C-41F4-867E-D8DDDB0BFBD8}" type="presParOf" srcId="{DC330FE6-5DE4-4401-B5F3-2CE7A40B66C2}" destId="{8C20D79D-ACBB-4A2B-9EFD-7602F6261A29}" srcOrd="3" destOrd="0" presId="urn:microsoft.com/office/officeart/2005/8/layout/venn1"/>
    <dgm:cxn modelId="{B6A2631E-A82A-43E6-B2FF-F0735162203D}" type="presParOf" srcId="{DC330FE6-5DE4-4401-B5F3-2CE7A40B66C2}" destId="{B09675BE-81F2-4276-9D15-5AF6B32F2B61}" srcOrd="4" destOrd="0" presId="urn:microsoft.com/office/officeart/2005/8/layout/venn1"/>
    <dgm:cxn modelId="{0BCB9B4F-56AF-43DB-AEDD-29253D070163}" type="presParOf" srcId="{DC330FE6-5DE4-4401-B5F3-2CE7A40B66C2}" destId="{2E2E2209-CC64-41C0-AAC4-ED1165C7780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A7727-E261-4B9E-89CD-6E9DD0411A89}">
      <dsp:nvSpPr>
        <dsp:cNvPr id="0" name=""/>
        <dsp:cNvSpPr/>
      </dsp:nvSpPr>
      <dsp:spPr>
        <a:xfrm>
          <a:off x="1078190" y="35113"/>
          <a:ext cx="1685440" cy="1685440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302916" y="330065"/>
        <a:ext cx="1235989" cy="758448"/>
      </dsp:txXfrm>
    </dsp:sp>
    <dsp:sp modelId="{B7727F9C-FEB0-43F3-A01E-21567B78DDC0}">
      <dsp:nvSpPr>
        <dsp:cNvPr id="0" name=""/>
        <dsp:cNvSpPr/>
      </dsp:nvSpPr>
      <dsp:spPr>
        <a:xfrm>
          <a:off x="1686353" y="1088513"/>
          <a:ext cx="1685440" cy="1685440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2201817" y="1523918"/>
        <a:ext cx="1011264" cy="926992"/>
      </dsp:txXfrm>
    </dsp:sp>
    <dsp:sp modelId="{B09675BE-81F2-4276-9D15-5AF6B32F2B61}">
      <dsp:nvSpPr>
        <dsp:cNvPr id="0" name=""/>
        <dsp:cNvSpPr/>
      </dsp:nvSpPr>
      <dsp:spPr>
        <a:xfrm>
          <a:off x="470027" y="1088513"/>
          <a:ext cx="1685440" cy="1685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628740" y="1523918"/>
        <a:ext cx="1011264" cy="92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11/15/2022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수요 예측 실패로 배송 문제 발생</a:t>
            </a:r>
            <a:r>
              <a:rPr lang="en-US" altLang="ko-KR" dirty="0"/>
              <a:t>&gt; </a:t>
            </a:r>
            <a:r>
              <a:rPr lang="ko-KR" altLang="en-US" dirty="0"/>
              <a:t>란 아래 설명 바꿈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 수정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18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329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  <a:endParaRPr lang="en-US" altLang="ko-KR" dirty="0"/>
          </a:p>
          <a:p>
            <a:r>
              <a:rPr lang="ko-KR" altLang="en-US" dirty="0"/>
              <a:t>위에 문구 애매한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19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370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439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2515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671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3709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빈칸</a:t>
            </a:r>
            <a:r>
              <a:rPr lang="en-US" altLang="ko-KR" dirty="0"/>
              <a:t>, </a:t>
            </a:r>
            <a:r>
              <a:rPr lang="ko-KR" altLang="en-US" dirty="0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아랫줄 문구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3431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숨긴 슬라이드는 최종발표 때 필요한 거</a:t>
            </a:r>
            <a:r>
              <a:rPr lang="en-US" altLang="ko-KR" dirty="0"/>
              <a:t>, </a:t>
            </a:r>
            <a:r>
              <a:rPr lang="ko-KR" altLang="en-US" dirty="0"/>
              <a:t>화요일에 쓸 거는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0195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분석결과 애초 목표 </a:t>
            </a:r>
            <a:r>
              <a:rPr lang="en-US" altLang="ko-KR" dirty="0"/>
              <a:t>3</a:t>
            </a:r>
            <a:r>
              <a:rPr lang="ko-KR" altLang="en-US" dirty="0"/>
              <a:t>개로 인사이트 종합 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04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최종발표 때 쓸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FBA73-EED8-4D81-8591-6E349B8CA1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4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신규고객 유입가소 아래 사례 변경함</a:t>
            </a:r>
            <a:r>
              <a:rPr lang="en-US" altLang="ko-KR" dirty="0"/>
              <a:t>, </a:t>
            </a:r>
            <a:r>
              <a:rPr lang="ko-KR" altLang="en-US" dirty="0"/>
              <a:t>맨 위의 요약 문구도 바꿈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724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겹치는 부분 설명 추가한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624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자료수와</a:t>
            </a:r>
            <a:r>
              <a:rPr lang="ko-KR" altLang="en-US" dirty="0"/>
              <a:t> 변수 개수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30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 수와 변수 개수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169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>
                <a:solidFill>
                  <a:srgbClr val="FF0000"/>
                </a:solidFill>
              </a:rPr>
              <a:t>첫번째 라인그래프 바꿔야함</a:t>
            </a:r>
            <a:endParaRPr lang="en-US" altLang="ko-KR" b="1" baseline="0" dirty="0">
              <a:solidFill>
                <a:srgbClr val="FF0000"/>
              </a:solidFill>
            </a:endParaRPr>
          </a:p>
          <a:p>
            <a:r>
              <a:rPr lang="ko-KR" altLang="en-US" dirty="0"/>
              <a:t>여긴 고객 이탈</a:t>
            </a:r>
            <a:r>
              <a:rPr lang="en-US" altLang="ko-KR" dirty="0"/>
              <a:t>, </a:t>
            </a:r>
            <a:r>
              <a:rPr lang="ko-KR" altLang="en-US" dirty="0"/>
              <a:t>가입</a:t>
            </a:r>
            <a:r>
              <a:rPr lang="en-US" altLang="ko-KR" dirty="0"/>
              <a:t>, </a:t>
            </a:r>
            <a:r>
              <a:rPr lang="ko-KR" altLang="en-US" dirty="0"/>
              <a:t>복귀</a:t>
            </a:r>
            <a:r>
              <a:rPr lang="en-US" altLang="ko-KR" dirty="0"/>
              <a:t>, </a:t>
            </a:r>
            <a:r>
              <a:rPr lang="ko-KR" altLang="en-US" dirty="0"/>
              <a:t>재구매 등등 고객관련 데이터 현황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410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수정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295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기저귀 제외한 물품 대분류별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8068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1D0DA-B7F5-BF25-6DC8-032E7DF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5E36-27AD-427D-7C90-898B6FA6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04C3A-8004-403C-8E52-4EE2CB6F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98527-514E-5DA9-4917-52E5CF47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AFDD9-67CB-68D0-D796-36E43B6C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6EA2-B0D6-57CD-5531-22525F02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1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2C94-0F97-CE6C-DF88-E18BC300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A258DB-3FA2-F526-2522-A88CE6D1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69E98-18BE-8111-F21A-B8B56038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AAEEF-1689-5616-D516-47FD68C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6DFD4-A220-2F0A-9C17-EFDF876B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BC2F7-9922-0F6C-4FD1-BDA146BE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AADA-DF8E-3A0F-D023-66D21CB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EF3CA-9A70-5244-1320-3D505623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3F367-BCF3-E0D6-614E-FC4A0A5E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ABC42-39A0-6D04-1D4E-BDAECD7A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D6C66-2D92-3DCC-45C3-99F03D39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4FB79-949F-CA31-36A1-AA622C0C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5282-26B8-937A-D281-D35C2435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CFC0-94BF-0EC1-4954-C9D25094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6F662-932E-1814-8208-DB5F79CE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B2566-74C2-B9C8-1971-138674A1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CF86-0773-3B81-6E21-3388DD1EC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46F10-C0AA-D8CF-C853-8E1D7DCF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CF6B4-B4ED-8556-877E-C24CAF18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B5888-BAC2-0678-BA74-060333B1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817CB-DFE9-76A9-05EA-CA56D31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6C8A-36D7-5009-E60D-9C64523C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F1FD0-54B0-24EA-F247-A4ECBA2C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1E748-DF46-7352-3178-1BEBEC2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0124C-936A-A6CD-7A75-A4F3068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48345-F84F-B524-608B-2FBB329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780A-7F6C-8F0F-0DE2-32BE03B8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5296E-D79D-ABB8-C946-4E483FED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0983-F2B3-618F-91F9-14AF8A35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C3955-25CD-201B-A1C5-8F242163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3481B-AE67-095E-A458-6C523296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9D5E0-1033-8758-37C2-DB2CD60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A3CF4-76AD-160C-7B79-0119E7A4A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75F4A-5F02-97D9-1C8B-3409C784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DE9E4-A174-1A53-3594-1206B0E9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C9CCA-2A55-B0B9-BC64-D9FA9DBB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08015-087F-6BFA-C30A-DFD7ADC2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3F70-EFCF-5C9B-4E27-9D872D80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13007-21A3-A656-F991-E1E2A588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F635B-75DB-F15B-4FF4-641069D1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CD74E-7B68-DE7E-A6E3-B818B6A1A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8D4B7-D872-38DE-67D6-61FFCB8D6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F25A54-82A3-1A08-739F-A90A175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5B5864-CE53-8D3C-7D5E-81FDB55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89178-0E9E-2B19-8FF4-BB6F27E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1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8623C-91A2-E462-5C38-BB685CC2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3C990-A55E-9AAC-C642-FE5B571B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58A12-4331-F918-BA5A-4DA82C0B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DAFCA-B1D5-4FC4-11AF-61634D8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7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F33D8-759A-5D10-EB76-01B4E99D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32B64-DC98-ABC6-3F32-E986FD83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4D33-3E62-5022-D9BE-82BBF3003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BF03B-1D73-CE78-BDC5-1A6297F67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38F79-A62B-9A6A-8716-A2954E62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chart" Target="../charts/chart4.xml"/><Relationship Id="rId4" Type="http://schemas.microsoft.com/office/2007/relationships/hdphoto" Target="../media/hdphoto1.wdp"/><Relationship Id="rId9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4" descr="03_혁신포스코1.0_속지.jpg">
            <a:extLst>
              <a:ext uri="{FF2B5EF4-FFF2-40B4-BE49-F238E27FC236}">
                <a16:creationId xmlns:a16="http://schemas.microsoft.com/office/drawing/2014/main" id="{1F67EEB3-8E25-70F1-A57C-D5595D01B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7F4A60-F8A6-77E2-958E-8B18607A2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03"/>
          <a:stretch/>
        </p:blipFill>
        <p:spPr>
          <a:xfrm>
            <a:off x="942975" y="1216104"/>
            <a:ext cx="9515475" cy="34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2953FF-1F75-90B8-3404-BB4C429CAB30}"/>
              </a:ext>
            </a:extLst>
          </p:cNvPr>
          <p:cNvSpPr txBox="1"/>
          <p:nvPr/>
        </p:nvSpPr>
        <p:spPr>
          <a:xfrm>
            <a:off x="3538536" y="2832630"/>
            <a:ext cx="592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유아용품 고객 분석과 프로모션 전략을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확보 및 매출 증진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4416E-D5FE-1B7C-3FF3-1A9EC53360A8}"/>
              </a:ext>
            </a:extLst>
          </p:cNvPr>
          <p:cNvSpPr txBox="1"/>
          <p:nvPr/>
        </p:nvSpPr>
        <p:spPr>
          <a:xfrm>
            <a:off x="3981448" y="4032959"/>
            <a:ext cx="436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A2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장동언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박성군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전하영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전예찬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김민지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이경로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665C8-6DDE-80DC-5F16-B1970BFFB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7" y="1075365"/>
          <a:ext cx="11383919" cy="5161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3017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4475721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775181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550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재고 관리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배송완료일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수송 시간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47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세일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세일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고유명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설명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EB8B333-6C96-1DEC-6659-31AD7E50DD54}"/>
              </a:ext>
            </a:extLst>
          </p:cNvPr>
          <p:cNvSpPr txBox="1"/>
          <p:nvPr/>
        </p:nvSpPr>
        <p:spPr>
          <a:xfrm>
            <a:off x="622901" y="582854"/>
            <a:ext cx="5473099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34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25114"/>
              </p:ext>
            </p:extLst>
          </p:nvPr>
        </p:nvGraphicFramePr>
        <p:xfrm>
          <a:off x="338758" y="1018094"/>
          <a:ext cx="11383920" cy="53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28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120435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275282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1583547732"/>
                    </a:ext>
                  </a:extLst>
                </a:gridCol>
              </a:tblGrid>
              <a:tr h="724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이상치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결측치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확인결과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정제방안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구매 시 자녀의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6,352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31,731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이상치의 수가 많지 않고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패턴을 찾을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 이상은 이상치로 판단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이상치 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고객번호를 제외한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모든 변수가 결측 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총 자료 수에 비해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그 수가 적으므로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결혼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거주 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자녀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266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정제방안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5E23F6A-49FA-5DB9-6B81-BCCE79F2488E}"/>
              </a:ext>
            </a:extLst>
          </p:cNvPr>
          <p:cNvSpPr txBox="1"/>
          <p:nvPr/>
        </p:nvSpPr>
        <p:spPr>
          <a:xfrm>
            <a:off x="263951" y="513342"/>
            <a:ext cx="6275109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161,961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 </a:t>
            </a:r>
            <a:r>
              <a:rPr lang="en-US" altLang="ko-KR" sz="1600" b="1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19%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제거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15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91958"/>
              </p:ext>
            </p:extLst>
          </p:nvPr>
        </p:nvGraphicFramePr>
        <p:xfrm>
          <a:off x="338758" y="719340"/>
          <a:ext cx="11383919" cy="5681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79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876819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4186959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2772348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</a:tblGrid>
              <a:tr h="43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(Table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분석데이터셋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할인률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별 할인 선호도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750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출고속도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출고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750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배송완료일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배송시작일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배송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빈도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주문내역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별 구매 빈도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(Frequency)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구매빈도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을 기반으로 고객 등급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Product_data.csv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파생변수 생성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209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25462"/>
              </p:ext>
            </p:extLst>
          </p:nvPr>
        </p:nvGraphicFramePr>
        <p:xfrm>
          <a:off x="338759" y="719340"/>
          <a:ext cx="11383920" cy="5668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26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3283494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621470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4381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(Table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87180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지역별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지역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세일 선호도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세일률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8718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신규고객 유치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유입경로별 부모 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87180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물품 도착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배송속도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물품별 출고 속도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물품명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출고속도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데이터셋 구축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776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88649"/>
              </p:ext>
            </p:extLst>
          </p:nvPr>
        </p:nvGraphicFramePr>
        <p:xfrm>
          <a:off x="338760" y="617964"/>
          <a:ext cx="11303343" cy="577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5345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007004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5081048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413038898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641090557"/>
                    </a:ext>
                  </a:extLst>
                </a:gridCol>
              </a:tblGrid>
              <a:tr h="374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74540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기존고객 재구매율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최근 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일정기간 구매 횟수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 기간 구매 금액을 분석하여 고객 등급을 나누고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등급별로 차별화된 마케팅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11/14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7454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주기성 여부를 막대그래프 분석을 통해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구매 주기 특성에 맞춰 제품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11/14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745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 고객 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기존고객 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비교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7454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동일성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간의 재구매율을 비교 분석해서 제품추천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78824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신규고객 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시계열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 수 추세 분석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 별 신규 고객 수 추세 분석해서 마케팅 전략 세우기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11/14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78824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연관규칙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고객과 첫 구매 상품과의 연관규칙을 분석해서 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다음 제품 추천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이경로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837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수요 예측으로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지연 해결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물품 분석을 통해 수량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예측률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80%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74836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분석계획 수립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53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1" y="1010647"/>
            <a:ext cx="11279917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2" y="3781119"/>
            <a:ext cx="5265436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D672AAE2-3038-92D4-303A-AE434398C50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54EFB6-5A93-2F66-08D3-C7F067EFABC6}"/>
              </a:ext>
            </a:extLst>
          </p:cNvPr>
          <p:cNvSpPr txBox="1"/>
          <p:nvPr/>
        </p:nvSpPr>
        <p:spPr>
          <a:xfrm>
            <a:off x="3210767" y="4387290"/>
            <a:ext cx="2351305" cy="1903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이용자 수 중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34.16%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기존 고객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65.84%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신규 고객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비율이 기존 고객보다 약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많다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0" name="TextShape 11">
            <a:extLst>
              <a:ext uri="{FF2B5EF4-FFF2-40B4-BE49-F238E27FC236}">
                <a16:creationId xmlns:a16="http://schemas.microsoft.com/office/drawing/2014/main" id="{A3E2E3B8-0990-31D2-A745-C32B70C81CF5}"/>
              </a:ext>
            </a:extLst>
          </p:cNvPr>
          <p:cNvSpPr txBox="1"/>
          <p:nvPr/>
        </p:nvSpPr>
        <p:spPr>
          <a:xfrm>
            <a:off x="9447846" y="4387601"/>
            <a:ext cx="2078763" cy="18107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sz="1600" b="0" strike="noStrike" spc="-1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부가서비스만</a:t>
            </a:r>
            <a:r>
              <a:rPr lang="en-US" sz="1600" b="0" strike="noStrike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사용하고</a:t>
            </a:r>
            <a:r>
              <a:rPr lang="en-US" sz="1600" b="0" strike="noStrike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매출에</a:t>
            </a:r>
            <a:r>
              <a:rPr 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기여하지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않는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사람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cherry picker)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은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1월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가장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많았다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C48205-FCB3-E1D6-DE6A-F21E5491AD47}"/>
              </a:ext>
            </a:extLst>
          </p:cNvPr>
          <p:cNvSpPr/>
          <p:nvPr/>
        </p:nvSpPr>
        <p:spPr>
          <a:xfrm>
            <a:off x="5821349" y="3781119"/>
            <a:ext cx="5901329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9B47-A53D-41FB-E582-D472F358E5C0}"/>
              </a:ext>
            </a:extLst>
          </p:cNvPr>
          <p:cNvSpPr txBox="1"/>
          <p:nvPr/>
        </p:nvSpPr>
        <p:spPr>
          <a:xfrm>
            <a:off x="3551367" y="4015070"/>
            <a:ext cx="167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비율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47DA9C-8BA3-9514-B49E-F21C2D4ADD57}"/>
              </a:ext>
            </a:extLst>
          </p:cNvPr>
          <p:cNvSpPr txBox="1"/>
          <p:nvPr/>
        </p:nvSpPr>
        <p:spPr>
          <a:xfrm>
            <a:off x="9670990" y="4018269"/>
            <a:ext cx="161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이벤트족 비율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2633AB-2D47-E5EF-4441-A4D74DF7E6C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941868" y="3897356"/>
            <a:ext cx="3210569" cy="2393404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35A3F-E261-3D81-9F70-987CAF9D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8" t="9976" r="4244" b="5795"/>
          <a:stretch/>
        </p:blipFill>
        <p:spPr>
          <a:xfrm>
            <a:off x="518174" y="1093484"/>
            <a:ext cx="7527220" cy="2448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7E2C6A-EEFE-6FB2-F457-35075E546016}"/>
              </a:ext>
            </a:extLst>
          </p:cNvPr>
          <p:cNvSpPr txBox="1"/>
          <p:nvPr/>
        </p:nvSpPr>
        <p:spPr>
          <a:xfrm>
            <a:off x="8756015" y="1155627"/>
            <a:ext cx="2149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월별 고객 추이  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C27C0E-5D6B-4096-F0EB-9AF396BF19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51" t="12829" r="15485" b="10061"/>
          <a:stretch/>
        </p:blipFill>
        <p:spPr>
          <a:xfrm>
            <a:off x="616904" y="3897356"/>
            <a:ext cx="2250041" cy="24483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D9F4A9-013D-F25E-4B1F-115FA24456ED}"/>
              </a:ext>
            </a:extLst>
          </p:cNvPr>
          <p:cNvSpPr txBox="1"/>
          <p:nvPr/>
        </p:nvSpPr>
        <p:spPr>
          <a:xfrm>
            <a:off x="1563526" y="5488392"/>
            <a:ext cx="1323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34.16%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FF051-CB67-733E-7D06-9DDA73E0035D}"/>
              </a:ext>
            </a:extLst>
          </p:cNvPr>
          <p:cNvSpPr txBox="1"/>
          <p:nvPr/>
        </p:nvSpPr>
        <p:spPr>
          <a:xfrm>
            <a:off x="1017002" y="4476774"/>
            <a:ext cx="1323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trike="noStrike" spc="-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65.84%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3BDED-4A04-91DC-92D7-5C5BD88A65C1}"/>
              </a:ext>
            </a:extLst>
          </p:cNvPr>
          <p:cNvSpPr txBox="1"/>
          <p:nvPr/>
        </p:nvSpPr>
        <p:spPr>
          <a:xfrm>
            <a:off x="1641512" y="5272730"/>
            <a:ext cx="1022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기존고객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903616-AFAC-CDCE-9DE4-1C0DC95EF40A}"/>
              </a:ext>
            </a:extLst>
          </p:cNvPr>
          <p:cNvSpPr txBox="1"/>
          <p:nvPr/>
        </p:nvSpPr>
        <p:spPr>
          <a:xfrm>
            <a:off x="1130153" y="4233990"/>
            <a:ext cx="1022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신규고객</a:t>
            </a:r>
            <a:endParaRPr lang="en-US" altLang="ko-KR" b="1" strike="noStrike" spc="-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D59F2-7B7D-859F-6DDD-235A6C50472D}"/>
              </a:ext>
            </a:extLst>
          </p:cNvPr>
          <p:cNvSpPr txBox="1"/>
          <p:nvPr/>
        </p:nvSpPr>
        <p:spPr>
          <a:xfrm>
            <a:off x="8135413" y="1539536"/>
            <a:ext cx="3391196" cy="190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90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 이상 미 구매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복귀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후 복귀한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이탈률은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평균 </a:t>
            </a:r>
            <a:r>
              <a:rPr lang="en-US" altLang="ko-KR" sz="16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Shape 10">
            <a:extLst>
              <a:ext uri="{FF2B5EF4-FFF2-40B4-BE49-F238E27FC236}">
                <a16:creationId xmlns:a16="http://schemas.microsoft.com/office/drawing/2014/main" id="{81CF8F0B-3E32-A0AB-5E85-59D0752CA9AA}"/>
              </a:ext>
            </a:extLst>
          </p:cNvPr>
          <p:cNvSpPr txBox="1"/>
          <p:nvPr/>
        </p:nvSpPr>
        <p:spPr>
          <a:xfrm>
            <a:off x="3075480" y="2783654"/>
            <a:ext cx="2049138" cy="50640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200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</a:t>
            </a:r>
            <a:r>
              <a:rPr lang="ko-KR" altLang="en-US" sz="12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그래프 수정 예정</a:t>
            </a:r>
            <a:r>
              <a:rPr lang="en-US" altLang="ko-KR" sz="12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sz="12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13F7DA2B-E577-903A-F973-6164DB5948E7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고객이 꾸준히 유입되고 있으나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보인다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사고 이탈하는 신규 고객을 잡아야 한다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05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7F016A8-1C71-769A-65C7-367E096B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22" y="1091424"/>
            <a:ext cx="5177628" cy="1911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2" y="1010647"/>
            <a:ext cx="5579443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1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74001-A1E7-1C3E-5E2C-CD25CBB59966}"/>
              </a:ext>
            </a:extLst>
          </p:cNvPr>
          <p:cNvSpPr/>
          <p:nvPr/>
        </p:nvSpPr>
        <p:spPr>
          <a:xfrm>
            <a:off x="6169794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C4CC-6BCB-22DB-3486-F0CC14ADAE35}"/>
              </a:ext>
            </a:extLst>
          </p:cNvPr>
          <p:cNvSpPr txBox="1"/>
          <p:nvPr/>
        </p:nvSpPr>
        <p:spPr>
          <a:xfrm>
            <a:off x="607366" y="2814652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고객들의 첫 구매 물품은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상품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가장 많고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다음은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수유용품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 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생리대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순이다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88C05-7279-C965-EC18-CDA98E79A389}"/>
              </a:ext>
            </a:extLst>
          </p:cNvPr>
          <p:cNvSpPr txBox="1"/>
          <p:nvPr/>
        </p:nvSpPr>
        <p:spPr>
          <a:xfrm>
            <a:off x="6382169" y="2845073"/>
            <a:ext cx="517762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판매량 점유율은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가장 많고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다음으론 이벤트 용품과 수유용품 순이다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95543E-DAD4-BF42-EC5D-D94EF159F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34"/>
          <a:stretch/>
        </p:blipFill>
        <p:spPr>
          <a:xfrm>
            <a:off x="6319122" y="3838061"/>
            <a:ext cx="5177628" cy="22402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C89A0A-BB73-FCEA-9338-1CFD6265C42F}"/>
              </a:ext>
            </a:extLst>
          </p:cNvPr>
          <p:cNvSpPr txBox="1"/>
          <p:nvPr/>
        </p:nvSpPr>
        <p:spPr>
          <a:xfrm>
            <a:off x="7891925" y="3662440"/>
            <a:ext cx="213517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월령별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기저귀 판매량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4975AA-5648-C987-DB1A-A90DB24474F6}"/>
              </a:ext>
            </a:extLst>
          </p:cNvPr>
          <p:cNvSpPr txBox="1"/>
          <p:nvPr/>
        </p:nvSpPr>
        <p:spPr>
          <a:xfrm>
            <a:off x="7040300" y="5972768"/>
            <a:ext cx="3838426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0~36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연령이 기저귀를 가장 많이 구매한다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029923D-11A3-30A6-A5FF-174A130477B5}"/>
              </a:ext>
            </a:extLst>
          </p:cNvPr>
          <p:cNvSpPr/>
          <p:nvPr/>
        </p:nvSpPr>
        <p:spPr>
          <a:xfrm>
            <a:off x="338760" y="583901"/>
            <a:ext cx="11421946" cy="28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기저귀는 전체 매출의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65%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있으므로 기저귀를 각 단계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~7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별로 세분화하여 추천을 해야 한다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ED0E2FF-C758-EEE5-8C4C-1B7A1961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93" y="1128197"/>
            <a:ext cx="5359969" cy="188718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25F8E1-65E8-0268-06DE-EA9DCF2EF581}"/>
              </a:ext>
            </a:extLst>
          </p:cNvPr>
          <p:cNvSpPr/>
          <p:nvPr/>
        </p:nvSpPr>
        <p:spPr>
          <a:xfrm>
            <a:off x="6181262" y="1010647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A3AC1-B566-E9D2-700B-AEA6BAEE99D7}"/>
              </a:ext>
            </a:extLst>
          </p:cNvPr>
          <p:cNvSpPr txBox="1"/>
          <p:nvPr/>
        </p:nvSpPr>
        <p:spPr>
          <a:xfrm>
            <a:off x="2304298" y="852267"/>
            <a:ext cx="19661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구매 물품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F0C6DC-2DCD-6C78-4920-60FD08BA80D3}"/>
              </a:ext>
            </a:extLst>
          </p:cNvPr>
          <p:cNvSpPr txBox="1"/>
          <p:nvPr/>
        </p:nvSpPr>
        <p:spPr>
          <a:xfrm>
            <a:off x="7601910" y="878079"/>
            <a:ext cx="273814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 대분류별 점유율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C0728D-8B06-5588-69EF-32A0F0AA7D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143"/>
          <a:stretch/>
        </p:blipFill>
        <p:spPr>
          <a:xfrm>
            <a:off x="490688" y="3888525"/>
            <a:ext cx="5421774" cy="17079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2A0C5A-9916-6C9F-EF3F-7B2E02B68CBF}"/>
              </a:ext>
            </a:extLst>
          </p:cNvPr>
          <p:cNvSpPr txBox="1"/>
          <p:nvPr/>
        </p:nvSpPr>
        <p:spPr>
          <a:xfrm>
            <a:off x="588245" y="5507669"/>
            <a:ext cx="522665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2019-01-16~2020-08-09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주간 기저귀 주문량은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증가하다가 감소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왜 감소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?, x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축 </a:t>
            </a:r>
            <a:r>
              <a:rPr lang="ko-KR" altLang="en-US" sz="1400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잘보이게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sz="14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C6857-FAB7-C283-E750-671AE7619FE9}"/>
              </a:ext>
            </a:extLst>
          </p:cNvPr>
          <p:cNvSpPr txBox="1"/>
          <p:nvPr/>
        </p:nvSpPr>
        <p:spPr>
          <a:xfrm>
            <a:off x="2236461" y="3684031"/>
            <a:ext cx="199203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주별 기저귀 주문량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Shape 1">
            <a:extLst>
              <a:ext uri="{FF2B5EF4-FFF2-40B4-BE49-F238E27FC236}">
                <a16:creationId xmlns:a16="http://schemas.microsoft.com/office/drawing/2014/main" id="{9DBF2B20-ECF6-53FB-5C2A-27E1956C5FC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46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1" y="1010648"/>
            <a:ext cx="7835859" cy="5263452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8339368" y="1010648"/>
            <a:ext cx="3383312" cy="5263452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C4CC-6BCB-22DB-3486-F0CC14ADAE35}"/>
              </a:ext>
            </a:extLst>
          </p:cNvPr>
          <p:cNvSpPr txBox="1"/>
          <p:nvPr/>
        </p:nvSpPr>
        <p:spPr>
          <a:xfrm>
            <a:off x="630433" y="5357096"/>
            <a:ext cx="7298474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자녀의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증가함에 따라 기저귀의 단계가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→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바뀌고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높아질수록 판매 점유율 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위를 차지하는 </a:t>
            </a:r>
            <a:r>
              <a:rPr lang="ko-KR" alt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티슈의 비율이 증가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있다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A3AC1-B566-E9D2-700B-AEA6BAEE99D7}"/>
              </a:ext>
            </a:extLst>
          </p:cNvPr>
          <p:cNvSpPr txBox="1"/>
          <p:nvPr/>
        </p:nvSpPr>
        <p:spPr>
          <a:xfrm>
            <a:off x="2540484" y="1089603"/>
            <a:ext cx="347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월령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증가에 따른 구매 물품 변화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1EFB1-2DCC-D49D-6B02-B091770542F5}"/>
              </a:ext>
            </a:extLst>
          </p:cNvPr>
          <p:cNvSpPr txBox="1"/>
          <p:nvPr/>
        </p:nvSpPr>
        <p:spPr>
          <a:xfrm>
            <a:off x="9218996" y="1112068"/>
            <a:ext cx="16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 대분류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62787-1D79-CDBB-10B2-3931DFA45FD0}"/>
              </a:ext>
            </a:extLst>
          </p:cNvPr>
          <p:cNvSpPr txBox="1"/>
          <p:nvPr/>
        </p:nvSpPr>
        <p:spPr>
          <a:xfrm>
            <a:off x="8538089" y="1553055"/>
            <a:ext cx="3023476" cy="341382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화장품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</a:t>
            </a:r>
            <a:endParaRPr lang="en-US" altLang="ko-KR" sz="1600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청결용품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주방용품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장난감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음식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어른 생활용품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아이 생활용품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수유용품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생리대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마스크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기타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(1~7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659826-D7BA-F224-4750-273BA613F17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높아짐에 따라 그에 맞춰 기저귀 단계도 함께 변화하고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월령의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추이에 따라 맞춤 제품을 추천할 필요가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72034-855A-4B59-8436-306178556A3D}"/>
              </a:ext>
            </a:extLst>
          </p:cNvPr>
          <p:cNvSpPr txBox="1"/>
          <p:nvPr/>
        </p:nvSpPr>
        <p:spPr>
          <a:xfrm>
            <a:off x="8680345" y="5364234"/>
            <a:ext cx="2866125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기저귀의 경우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판매량이 가장 많아 단계별로 분류하였다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F82AC47-4A64-22BC-7EE5-8EC0C28C770D}"/>
              </a:ext>
            </a:extLst>
          </p:cNvPr>
          <p:cNvCxnSpPr>
            <a:cxnSpLocks/>
          </p:cNvCxnSpPr>
          <p:nvPr/>
        </p:nvCxnSpPr>
        <p:spPr>
          <a:xfrm>
            <a:off x="8454831" y="5249841"/>
            <a:ext cx="3106734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Shape 1">
            <a:extLst>
              <a:ext uri="{FF2B5EF4-FFF2-40B4-BE49-F238E27FC236}">
                <a16:creationId xmlns:a16="http://schemas.microsoft.com/office/drawing/2014/main" id="{94CED3E8-CF74-1D43-5DC6-1B47F6AD0F6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E0781B-F2B5-D499-0846-F1EAE7A24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2"/>
          <a:stretch/>
        </p:blipFill>
        <p:spPr>
          <a:xfrm>
            <a:off x="469319" y="1481400"/>
            <a:ext cx="7628955" cy="3896743"/>
          </a:xfrm>
          <a:prstGeom prst="rect">
            <a:avLst/>
          </a:prstGeom>
        </p:spPr>
      </p:pic>
      <p:sp>
        <p:nvSpPr>
          <p:cNvPr id="2" name="TextShape 10">
            <a:extLst>
              <a:ext uri="{FF2B5EF4-FFF2-40B4-BE49-F238E27FC236}">
                <a16:creationId xmlns:a16="http://schemas.microsoft.com/office/drawing/2014/main" id="{C743E5E6-B951-95D1-A8D2-B78B393A7FC9}"/>
              </a:ext>
            </a:extLst>
          </p:cNvPr>
          <p:cNvSpPr txBox="1"/>
          <p:nvPr/>
        </p:nvSpPr>
        <p:spPr>
          <a:xfrm>
            <a:off x="914399" y="1340187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b="0" strike="noStrike" spc="-1" dirty="0">
                <a:solidFill>
                  <a:srgbClr val="299F2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200" b="0" strike="noStrike" spc="-1" dirty="0">
                <a:solidFill>
                  <a:srgbClr val="299F2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299F29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Shape 10">
            <a:extLst>
              <a:ext uri="{FF2B5EF4-FFF2-40B4-BE49-F238E27FC236}">
                <a16:creationId xmlns:a16="http://schemas.microsoft.com/office/drawing/2014/main" id="{142EA59E-8FE1-90C2-CA2C-D42C73028EBD}"/>
              </a:ext>
            </a:extLst>
          </p:cNvPr>
          <p:cNvSpPr txBox="1"/>
          <p:nvPr/>
        </p:nvSpPr>
        <p:spPr>
          <a:xfrm>
            <a:off x="1727199" y="1500904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D3191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200" b="0" strike="noStrike" spc="-1" dirty="0">
                <a:solidFill>
                  <a:srgbClr val="D3191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D3191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Shape 10">
            <a:extLst>
              <a:ext uri="{FF2B5EF4-FFF2-40B4-BE49-F238E27FC236}">
                <a16:creationId xmlns:a16="http://schemas.microsoft.com/office/drawing/2014/main" id="{3B0755A2-0BD9-8D8B-864C-F2B8B5B471F5}"/>
              </a:ext>
            </a:extLst>
          </p:cNvPr>
          <p:cNvSpPr txBox="1"/>
          <p:nvPr/>
        </p:nvSpPr>
        <p:spPr>
          <a:xfrm>
            <a:off x="2834640" y="2002771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b="0" strike="noStrike" spc="-1" dirty="0">
                <a:solidFill>
                  <a:srgbClr val="9264BC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200" b="0" strike="noStrike" spc="-1" dirty="0">
                <a:solidFill>
                  <a:srgbClr val="9264BC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9264BC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Shape 10">
            <a:extLst>
              <a:ext uri="{FF2B5EF4-FFF2-40B4-BE49-F238E27FC236}">
                <a16:creationId xmlns:a16="http://schemas.microsoft.com/office/drawing/2014/main" id="{45BF32E7-FC12-11A7-B073-EEA5E7A1C62D}"/>
              </a:ext>
            </a:extLst>
          </p:cNvPr>
          <p:cNvSpPr txBox="1"/>
          <p:nvPr/>
        </p:nvSpPr>
        <p:spPr>
          <a:xfrm>
            <a:off x="3365500" y="3334784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88504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200" spc="-1" dirty="0">
                <a:solidFill>
                  <a:srgbClr val="88504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88504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Shape 10">
            <a:extLst>
              <a:ext uri="{FF2B5EF4-FFF2-40B4-BE49-F238E27FC236}">
                <a16:creationId xmlns:a16="http://schemas.microsoft.com/office/drawing/2014/main" id="{760C244E-EBE5-281D-E3D8-4281C16C463D}"/>
              </a:ext>
            </a:extLst>
          </p:cNvPr>
          <p:cNvSpPr txBox="1"/>
          <p:nvPr/>
        </p:nvSpPr>
        <p:spPr>
          <a:xfrm>
            <a:off x="6116177" y="3062355"/>
            <a:ext cx="500379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solidFill>
                  <a:srgbClr val="CCCC5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</a:t>
            </a:r>
            <a:endParaRPr lang="en-US" sz="1200" b="0" strike="noStrike" spc="-1" dirty="0">
              <a:solidFill>
                <a:srgbClr val="CCCC5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Shape 10">
            <a:extLst>
              <a:ext uri="{FF2B5EF4-FFF2-40B4-BE49-F238E27FC236}">
                <a16:creationId xmlns:a16="http://schemas.microsoft.com/office/drawing/2014/main" id="{9339BC3E-FC07-384A-B725-DB1819D2B92D}"/>
              </a:ext>
            </a:extLst>
          </p:cNvPr>
          <p:cNvSpPr txBox="1"/>
          <p:nvPr/>
        </p:nvSpPr>
        <p:spPr>
          <a:xfrm>
            <a:off x="590258" y="2295583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FF831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 spc="-1" dirty="0">
                <a:solidFill>
                  <a:srgbClr val="FF831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FF831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2" y="1010647"/>
            <a:ext cx="5579443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1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74001-A1E7-1C3E-5E2C-CD25CBB59966}"/>
              </a:ext>
            </a:extLst>
          </p:cNvPr>
          <p:cNvSpPr/>
          <p:nvPr/>
        </p:nvSpPr>
        <p:spPr>
          <a:xfrm>
            <a:off x="6169794" y="1010647"/>
            <a:ext cx="5579444" cy="5398169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EF0676-CC97-5B53-F08B-EFE7022D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6" y="3836495"/>
            <a:ext cx="5402136" cy="20128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4AA1BC-A6E0-429E-24F8-957363EBDC25}"/>
              </a:ext>
            </a:extLst>
          </p:cNvPr>
          <p:cNvSpPr txBox="1"/>
          <p:nvPr/>
        </p:nvSpPr>
        <p:spPr>
          <a:xfrm>
            <a:off x="523856" y="5675139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주문 수량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TOP5 </a:t>
            </a:r>
            <a:r>
              <a:rPr lang="ko-KR" altLang="en-US" sz="14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물품대분류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별 배송기간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(2, 3, 4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보면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물품에 따른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배송기간의 차이가 없다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 볼 수 있다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537E3-866B-9498-68C6-3B68F29D3D80}"/>
              </a:ext>
            </a:extLst>
          </p:cNvPr>
          <p:cNvSpPr txBox="1"/>
          <p:nvPr/>
        </p:nvSpPr>
        <p:spPr>
          <a:xfrm>
            <a:off x="1715666" y="3711466"/>
            <a:ext cx="30336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6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물품대분류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별 배송기간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F3F96C-D575-DC90-5DAC-27BF50C68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6"/>
          <a:stretch/>
        </p:blipFill>
        <p:spPr>
          <a:xfrm>
            <a:off x="523856" y="1176372"/>
            <a:ext cx="5359968" cy="1740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F49131-8CE6-10E6-A871-413EFBDEAD99}"/>
              </a:ext>
            </a:extLst>
          </p:cNvPr>
          <p:cNvSpPr txBox="1"/>
          <p:nvPr/>
        </p:nvSpPr>
        <p:spPr>
          <a:xfrm>
            <a:off x="2117183" y="821659"/>
            <a:ext cx="22154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주문량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BB100-DC7B-8C00-B091-65F318EDA1A8}"/>
              </a:ext>
            </a:extLst>
          </p:cNvPr>
          <p:cNvSpPr txBox="1"/>
          <p:nvPr/>
        </p:nvSpPr>
        <p:spPr>
          <a:xfrm>
            <a:off x="607366" y="2814652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가장 주문이 많은 지역은 </a:t>
            </a:r>
            <a:r>
              <a:rPr lang="ko-KR" altLang="en-US" sz="14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경기와 서울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그 다음은 충북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부산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강원 순이다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8DC2D81-014A-6F20-A89E-1DEF741EBBD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기간별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물품별 배송 기간과 재구매율을 확인한 결과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이탈 및 주문량 감소는 배송과 연관이 없다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220380-F524-1FE6-40BC-F82DA895C7D6}"/>
              </a:ext>
            </a:extLst>
          </p:cNvPr>
          <p:cNvGrpSpPr/>
          <p:nvPr/>
        </p:nvGrpSpPr>
        <p:grpSpPr>
          <a:xfrm>
            <a:off x="8597385" y="2594284"/>
            <a:ext cx="3070165" cy="3667294"/>
            <a:chOff x="2588125" y="1231865"/>
            <a:chExt cx="3813878" cy="4555655"/>
          </a:xfrm>
        </p:grpSpPr>
        <p:sp>
          <p:nvSpPr>
            <p:cNvPr id="13" name="제주도">
              <a:extLst>
                <a:ext uri="{FF2B5EF4-FFF2-40B4-BE49-F238E27FC236}">
                  <a16:creationId xmlns:a16="http://schemas.microsoft.com/office/drawing/2014/main" id="{EA1B11F4-AB1E-39B6-E11A-CEE5DF80BE9D}"/>
                </a:ext>
              </a:extLst>
            </p:cNvPr>
            <p:cNvSpPr/>
            <p:nvPr/>
          </p:nvSpPr>
          <p:spPr>
            <a:xfrm>
              <a:off x="3977020" y="5470906"/>
              <a:ext cx="561007" cy="316614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4" name="광주광역시">
              <a:extLst>
                <a:ext uri="{FF2B5EF4-FFF2-40B4-BE49-F238E27FC236}">
                  <a16:creationId xmlns:a16="http://schemas.microsoft.com/office/drawing/2014/main" id="{179C6060-9452-B09B-E19C-1C079B8F71F2}"/>
                </a:ext>
              </a:extLst>
            </p:cNvPr>
            <p:cNvSpPr/>
            <p:nvPr/>
          </p:nvSpPr>
          <p:spPr>
            <a:xfrm>
              <a:off x="4357958" y="4242390"/>
              <a:ext cx="224942" cy="153300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전라북도">
              <a:extLst>
                <a:ext uri="{FF2B5EF4-FFF2-40B4-BE49-F238E27FC236}">
                  <a16:creationId xmlns:a16="http://schemas.microsoft.com/office/drawing/2014/main" id="{70F29E90-EB06-2AA2-6233-1DFA83DB7571}"/>
                </a:ext>
              </a:extLst>
            </p:cNvPr>
            <p:cNvSpPr/>
            <p:nvPr/>
          </p:nvSpPr>
          <p:spPr>
            <a:xfrm>
              <a:off x="4031330" y="3456249"/>
              <a:ext cx="1193656" cy="73144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6" name="전라남도">
              <a:extLst>
                <a:ext uri="{FF2B5EF4-FFF2-40B4-BE49-F238E27FC236}">
                  <a16:creationId xmlns:a16="http://schemas.microsoft.com/office/drawing/2014/main" id="{45725AFE-2ED1-6703-647E-4C2BF32911E1}"/>
                </a:ext>
              </a:extLst>
            </p:cNvPr>
            <p:cNvSpPr/>
            <p:nvPr/>
          </p:nvSpPr>
          <p:spPr>
            <a:xfrm>
              <a:off x="3716856" y="4043641"/>
              <a:ext cx="1418384" cy="1181716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7" name="부산광역시">
              <a:extLst>
                <a:ext uri="{FF2B5EF4-FFF2-40B4-BE49-F238E27FC236}">
                  <a16:creationId xmlns:a16="http://schemas.microsoft.com/office/drawing/2014/main" id="{9970A14F-1276-CF01-245D-4B3298573D21}"/>
                </a:ext>
              </a:extLst>
            </p:cNvPr>
            <p:cNvSpPr/>
            <p:nvPr/>
          </p:nvSpPr>
          <p:spPr>
            <a:xfrm>
              <a:off x="5888835" y="4140897"/>
              <a:ext cx="297547" cy="262882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8" name="울산광역시">
              <a:extLst>
                <a:ext uri="{FF2B5EF4-FFF2-40B4-BE49-F238E27FC236}">
                  <a16:creationId xmlns:a16="http://schemas.microsoft.com/office/drawing/2014/main" id="{A7C0C32A-B017-1185-D519-7C72708DC536}"/>
                </a:ext>
              </a:extLst>
            </p:cNvPr>
            <p:cNvSpPr/>
            <p:nvPr/>
          </p:nvSpPr>
          <p:spPr>
            <a:xfrm>
              <a:off x="5987055" y="3850283"/>
              <a:ext cx="343191" cy="320080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9" name="대구광역시">
              <a:extLst>
                <a:ext uri="{FF2B5EF4-FFF2-40B4-BE49-F238E27FC236}">
                  <a16:creationId xmlns:a16="http://schemas.microsoft.com/office/drawing/2014/main" id="{F8AEA6DC-E0D7-6CE9-5D20-74B5D7F30575}"/>
                </a:ext>
              </a:extLst>
            </p:cNvPr>
            <p:cNvSpPr/>
            <p:nvPr/>
          </p:nvSpPr>
          <p:spPr>
            <a:xfrm>
              <a:off x="5546222" y="3558513"/>
              <a:ext cx="274437" cy="361679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0" name="경상북도">
              <a:extLst>
                <a:ext uri="{FF2B5EF4-FFF2-40B4-BE49-F238E27FC236}">
                  <a16:creationId xmlns:a16="http://schemas.microsoft.com/office/drawing/2014/main" id="{3DC4BE08-B8D0-D8E5-002C-609CC1DAB734}"/>
                </a:ext>
              </a:extLst>
            </p:cNvPr>
            <p:cNvSpPr/>
            <p:nvPr/>
          </p:nvSpPr>
          <p:spPr>
            <a:xfrm>
              <a:off x="5130002" y="2600930"/>
              <a:ext cx="1272001" cy="1369990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경상남도">
              <a:extLst>
                <a:ext uri="{FF2B5EF4-FFF2-40B4-BE49-F238E27FC236}">
                  <a16:creationId xmlns:a16="http://schemas.microsoft.com/office/drawing/2014/main" id="{0F4DA26B-A7FE-9DDF-21AB-D30A77ADA950}"/>
                </a:ext>
              </a:extLst>
            </p:cNvPr>
            <p:cNvSpPr/>
            <p:nvPr/>
          </p:nvSpPr>
          <p:spPr>
            <a:xfrm>
              <a:off x="5015323" y="3678238"/>
              <a:ext cx="1111871" cy="1048703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세종특별자치시">
              <a:extLst>
                <a:ext uri="{FF2B5EF4-FFF2-40B4-BE49-F238E27FC236}">
                  <a16:creationId xmlns:a16="http://schemas.microsoft.com/office/drawing/2014/main" id="{F0B1BAD7-C6A2-2248-1E4B-905F69BAB10D}"/>
                </a:ext>
              </a:extLst>
            </p:cNvPr>
            <p:cNvSpPr/>
            <p:nvPr/>
          </p:nvSpPr>
          <p:spPr>
            <a:xfrm>
              <a:off x="4650691" y="2928175"/>
              <a:ext cx="159462" cy="31199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대전광역시">
              <a:extLst>
                <a:ext uri="{FF2B5EF4-FFF2-40B4-BE49-F238E27FC236}">
                  <a16:creationId xmlns:a16="http://schemas.microsoft.com/office/drawing/2014/main" id="{27244E27-5E93-13D5-B733-BA60301DC684}"/>
                </a:ext>
              </a:extLst>
            </p:cNvPr>
            <p:cNvSpPr/>
            <p:nvPr/>
          </p:nvSpPr>
          <p:spPr>
            <a:xfrm>
              <a:off x="4786465" y="3160435"/>
              <a:ext cx="141552" cy="224749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7" name="충청북도">
              <a:extLst>
                <a:ext uri="{FF2B5EF4-FFF2-40B4-BE49-F238E27FC236}">
                  <a16:creationId xmlns:a16="http://schemas.microsoft.com/office/drawing/2014/main" id="{BCAEA77B-58B1-8ED8-EDE3-D1E27FF8A96F}"/>
                </a:ext>
              </a:extLst>
            </p:cNvPr>
            <p:cNvSpPr/>
            <p:nvPr/>
          </p:nvSpPr>
          <p:spPr>
            <a:xfrm>
              <a:off x="4750066" y="2493698"/>
              <a:ext cx="987588" cy="1073867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충청남도">
              <a:extLst>
                <a:ext uri="{FF2B5EF4-FFF2-40B4-BE49-F238E27FC236}">
                  <a16:creationId xmlns:a16="http://schemas.microsoft.com/office/drawing/2014/main" id="{2CC6FC2C-14FD-7FB7-757B-CB8DF733E79F}"/>
                </a:ext>
              </a:extLst>
            </p:cNvPr>
            <p:cNvSpPr/>
            <p:nvPr/>
          </p:nvSpPr>
          <p:spPr>
            <a:xfrm>
              <a:off x="3943510" y="2627739"/>
              <a:ext cx="1053838" cy="941752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강원도">
              <a:extLst>
                <a:ext uri="{FF2B5EF4-FFF2-40B4-BE49-F238E27FC236}">
                  <a16:creationId xmlns:a16="http://schemas.microsoft.com/office/drawing/2014/main" id="{2871157F-FC74-BA0B-904D-B129EBB5B46E}"/>
                </a:ext>
              </a:extLst>
            </p:cNvPr>
            <p:cNvSpPr/>
            <p:nvPr/>
          </p:nvSpPr>
          <p:spPr>
            <a:xfrm>
              <a:off x="4567493" y="1231865"/>
              <a:ext cx="1767952" cy="1781819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1" name="경기도">
              <a:extLst>
                <a:ext uri="{FF2B5EF4-FFF2-40B4-BE49-F238E27FC236}">
                  <a16:creationId xmlns:a16="http://schemas.microsoft.com/office/drawing/2014/main" id="{95DDAC3F-C792-C9E6-1802-035DBAFE5DF0}"/>
                </a:ext>
              </a:extLst>
            </p:cNvPr>
            <p:cNvSpPr/>
            <p:nvPr/>
          </p:nvSpPr>
          <p:spPr>
            <a:xfrm>
              <a:off x="4240094" y="1606255"/>
              <a:ext cx="918642" cy="1167850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인천광역시">
              <a:extLst>
                <a:ext uri="{FF2B5EF4-FFF2-40B4-BE49-F238E27FC236}">
                  <a16:creationId xmlns:a16="http://schemas.microsoft.com/office/drawing/2014/main" id="{C3B0C0D4-F763-1707-D8E5-F8BAD3FB46C1}"/>
                </a:ext>
              </a:extLst>
            </p:cNvPr>
            <p:cNvSpPr/>
            <p:nvPr/>
          </p:nvSpPr>
          <p:spPr>
            <a:xfrm>
              <a:off x="4025254" y="1949831"/>
              <a:ext cx="392791" cy="391144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4" name="서울특별시">
              <a:extLst>
                <a:ext uri="{FF2B5EF4-FFF2-40B4-BE49-F238E27FC236}">
                  <a16:creationId xmlns:a16="http://schemas.microsoft.com/office/drawing/2014/main" id="{CF288551-D9C6-4533-9224-39390E926AB0}"/>
                </a:ext>
              </a:extLst>
            </p:cNvPr>
            <p:cNvSpPr/>
            <p:nvPr/>
          </p:nvSpPr>
          <p:spPr>
            <a:xfrm>
              <a:off x="4439230" y="2080598"/>
              <a:ext cx="264615" cy="20568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3C242A4-1F00-1675-C2FD-6572839613DD}"/>
                </a:ext>
              </a:extLst>
            </p:cNvPr>
            <p:cNvSpPr/>
            <p:nvPr/>
          </p:nvSpPr>
          <p:spPr>
            <a:xfrm>
              <a:off x="2649530" y="2904171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9CE8358-F9DD-8EE9-78ED-23A3CD31F63C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59" y="3075398"/>
              <a:ext cx="1000063" cy="33768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3A6DB1-37B7-5C5D-2088-D87B19904BA3}"/>
                </a:ext>
              </a:extLst>
            </p:cNvPr>
            <p:cNvSpPr/>
            <p:nvPr/>
          </p:nvSpPr>
          <p:spPr>
            <a:xfrm>
              <a:off x="2588125" y="2214798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B006949-3C03-8FB7-E4B1-C520FF259F2E}"/>
                </a:ext>
              </a:extLst>
            </p:cNvPr>
            <p:cNvCxnSpPr>
              <a:cxnSpLocks/>
            </p:cNvCxnSpPr>
            <p:nvPr/>
          </p:nvCxnSpPr>
          <p:spPr>
            <a:xfrm>
              <a:off x="3661176" y="2394798"/>
              <a:ext cx="1062313" cy="92942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41888A9-C4A3-5F5B-4BAD-56F900EE3EF2}"/>
                </a:ext>
              </a:extLst>
            </p:cNvPr>
            <p:cNvSpPr/>
            <p:nvPr/>
          </p:nvSpPr>
          <p:spPr>
            <a:xfrm>
              <a:off x="2709933" y="1473875"/>
              <a:ext cx="1286449" cy="3600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7F27E35-260B-0613-AFB7-95FF47071FC5}"/>
                </a:ext>
              </a:extLst>
            </p:cNvPr>
            <p:cNvCxnSpPr>
              <a:cxnSpLocks/>
            </p:cNvCxnSpPr>
            <p:nvPr/>
          </p:nvCxnSpPr>
          <p:spPr>
            <a:xfrm>
              <a:off x="3984339" y="1729724"/>
              <a:ext cx="592490" cy="47368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A50BEC8-D0BA-6545-FB7B-A0380BA57A5E}"/>
              </a:ext>
            </a:extLst>
          </p:cNvPr>
          <p:cNvSpPr txBox="1"/>
          <p:nvPr/>
        </p:nvSpPr>
        <p:spPr>
          <a:xfrm>
            <a:off x="7726260" y="840157"/>
            <a:ext cx="240620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구매금액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EDAE531-CCC2-9F00-2638-3A2932624975}"/>
              </a:ext>
            </a:extLst>
          </p:cNvPr>
          <p:cNvSpPr/>
          <p:nvPr/>
        </p:nvSpPr>
        <p:spPr>
          <a:xfrm>
            <a:off x="1852316" y="4520018"/>
            <a:ext cx="2414040" cy="6096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다이나믹한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그래프로 수정</a:t>
            </a: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51DD1619-03E7-8E13-DBA9-DFE88431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9669"/>
              </p:ext>
            </p:extLst>
          </p:nvPr>
        </p:nvGraphicFramePr>
        <p:xfrm>
          <a:off x="6316172" y="1188187"/>
          <a:ext cx="5102985" cy="1139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468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1128657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160243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602430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57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38106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1180869300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13241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36013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1103902050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3818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33621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1022070930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9657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5EAE58E-DA43-D4C7-1BE5-EEF3DCDE557D}"/>
              </a:ext>
            </a:extLst>
          </p:cNvPr>
          <p:cNvSpPr txBox="1"/>
          <p:nvPr/>
        </p:nvSpPr>
        <p:spPr>
          <a:xfrm>
            <a:off x="10221880" y="2308461"/>
            <a:ext cx="1272001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9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79E7EB99-D2FF-425A-70DE-C6DDC7E4D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443225"/>
              </p:ext>
            </p:extLst>
          </p:nvPr>
        </p:nvGraphicFramePr>
        <p:xfrm>
          <a:off x="5458443" y="3522218"/>
          <a:ext cx="4090573" cy="262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019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8" name="그림 14"/>
          <p:cNvPicPr/>
          <p:nvPr/>
        </p:nvPicPr>
        <p:blipFill>
          <a:blip r:embed="rId3"/>
          <a:srcRect l="5210" t="10769" r="9098" b="5865"/>
          <a:stretch/>
        </p:blipFill>
        <p:spPr>
          <a:xfrm>
            <a:off x="875369" y="1584000"/>
            <a:ext cx="4538880" cy="3312000"/>
          </a:xfrm>
          <a:prstGeom prst="rect">
            <a:avLst/>
          </a:prstGeom>
          <a:ln>
            <a:noFill/>
          </a:ln>
        </p:spPr>
      </p:pic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8170667" y="1180520"/>
            <a:ext cx="1719863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유입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경로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265300" y="1116540"/>
            <a:ext cx="1888200" cy="36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연령별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유입경로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695507" y="5019440"/>
            <a:ext cx="4984020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연령별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유입경로는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가장 많고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 ~ 35세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네이버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블로그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통한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유입이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많다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405" name="TextShape 10"/>
          <p:cNvSpPr txBox="1"/>
          <p:nvPr/>
        </p:nvSpPr>
        <p:spPr>
          <a:xfrm>
            <a:off x="6826812" y="5041347"/>
            <a:ext cx="4355342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1~3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가장 많이 유입되었으며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 유입경로는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네이버 블로그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E0724-940D-A94A-B2C7-DB24C1A9F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8" t="9744" r="9152" b="5315"/>
          <a:stretch/>
        </p:blipFill>
        <p:spPr>
          <a:xfrm>
            <a:off x="6803198" y="1590230"/>
            <a:ext cx="4454803" cy="3305770"/>
          </a:xfrm>
          <a:prstGeom prst="rect">
            <a:avLst/>
          </a:prstGeom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0"/>
            <a:ext cx="11383920" cy="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고객은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주로 </a:t>
            </a:r>
            <a:r>
              <a:rPr lang="ko-KR" altLang="en-US" sz="1600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통해 들어왔다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주 연령층을 타겟으로 한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SNS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마케팅으로 고객 확보를 노려볼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59860" y="501918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Shape 1">
            <a:extLst>
              <a:ext uri="{FF2B5EF4-FFF2-40B4-BE49-F238E27FC236}">
                <a16:creationId xmlns:a16="http://schemas.microsoft.com/office/drawing/2014/main" id="{30CA1271-2DE5-D25F-D106-3879CD598E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D964D33-C473-05FE-8337-573949CDA744}"/>
              </a:ext>
            </a:extLst>
          </p:cNvPr>
          <p:cNvSpPr txBox="1">
            <a:spLocks/>
          </p:cNvSpPr>
          <p:nvPr/>
        </p:nvSpPr>
        <p:spPr>
          <a:xfrm>
            <a:off x="4423493" y="1645258"/>
            <a:ext cx="3345011" cy="413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당사 매출증가율의 지속 감소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4" name="내용 개체 틀 2">
            <a:extLst>
              <a:ext uri="{FF2B5EF4-FFF2-40B4-BE49-F238E27FC236}">
                <a16:creationId xmlns:a16="http://schemas.microsoft.com/office/drawing/2014/main" id="{3C300CEB-ECDF-5D2F-2C78-49375894FC85}"/>
              </a:ext>
            </a:extLst>
          </p:cNvPr>
          <p:cNvSpPr txBox="1">
            <a:spLocks/>
          </p:cNvSpPr>
          <p:nvPr/>
        </p:nvSpPr>
        <p:spPr>
          <a:xfrm>
            <a:off x="8183245" y="1649433"/>
            <a:ext cx="3470612" cy="396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 예측 실패로 배송 문제 발생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25" name="차트 1024">
            <a:extLst>
              <a:ext uri="{FF2B5EF4-FFF2-40B4-BE49-F238E27FC236}">
                <a16:creationId xmlns:a16="http://schemas.microsoft.com/office/drawing/2014/main" id="{2EC11942-E208-FC1C-A241-F6EA4A2BA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50720"/>
              </p:ext>
            </p:extLst>
          </p:nvPr>
        </p:nvGraphicFramePr>
        <p:xfrm>
          <a:off x="4568626" y="1847902"/>
          <a:ext cx="3054742" cy="266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B12A217B-B1F4-441C-85E1-773171623BB9}"/>
              </a:ext>
            </a:extLst>
          </p:cNvPr>
          <p:cNvSpPr/>
          <p:nvPr/>
        </p:nvSpPr>
        <p:spPr>
          <a:xfrm>
            <a:off x="339047" y="718801"/>
            <a:ext cx="11396833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시장의 성장과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커머스 경쟁사의 증가로 기존 고객 이탈 가속화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78670" y="1501213"/>
            <a:ext cx="3634657" cy="37526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501212"/>
            <a:ext cx="3634657" cy="37526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7" name="내용 개체 틀 2">
            <a:extLst>
              <a:ext uri="{FF2B5EF4-FFF2-40B4-BE49-F238E27FC236}">
                <a16:creationId xmlns:a16="http://schemas.microsoft.com/office/drawing/2014/main" id="{495D3C51-62BA-15AB-936D-5D8ABB11FE03}"/>
              </a:ext>
            </a:extLst>
          </p:cNvPr>
          <p:cNvSpPr txBox="1">
            <a:spLocks/>
          </p:cNvSpPr>
          <p:nvPr/>
        </p:nvSpPr>
        <p:spPr>
          <a:xfrm>
            <a:off x="8316986" y="4510675"/>
            <a:ext cx="3203129" cy="585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 문제</a:t>
            </a:r>
            <a:r>
              <a:rPr lang="ko-KR" altLang="en-US" sz="16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인한 신뢰도 하락 문제 발생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ABFBF957-2F5D-1122-8FC6-16CB4681F8D0}"/>
              </a:ext>
            </a:extLst>
          </p:cNvPr>
          <p:cNvSpPr txBox="1"/>
          <p:nvPr/>
        </p:nvSpPr>
        <p:spPr>
          <a:xfrm>
            <a:off x="946584" y="1651340"/>
            <a:ext cx="2594880" cy="41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육아용품 시장의 성장</a:t>
            </a:r>
            <a:r>
              <a:rPr kumimoji="0" lang="en-US" altLang="ko-K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6874AE-5CD6-539E-5CB6-55C686F78CD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57764" y="2130133"/>
            <a:ext cx="2972520" cy="2121120"/>
          </a:xfrm>
          <a:prstGeom prst="rect">
            <a:avLst/>
          </a:prstGeom>
          <a:ln>
            <a:noFill/>
          </a:ln>
        </p:spPr>
      </p:pic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426924" y="1501213"/>
            <a:ext cx="3634200" cy="3752640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32A65-CD0C-A798-935C-2C6449A12BBA}"/>
              </a:ext>
            </a:extLst>
          </p:cNvPr>
          <p:cNvSpPr txBox="1"/>
          <p:nvPr/>
        </p:nvSpPr>
        <p:spPr>
          <a:xfrm>
            <a:off x="604832" y="4510675"/>
            <a:ext cx="310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출산율이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했지만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시장 규모는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커지고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13545-230E-71D2-500F-DA12FD92E723}"/>
              </a:ext>
            </a:extLst>
          </p:cNvPr>
          <p:cNvSpPr txBox="1"/>
          <p:nvPr/>
        </p:nvSpPr>
        <p:spPr>
          <a:xfrm>
            <a:off x="4630151" y="4510675"/>
            <a:ext cx="293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경쟁사 증가로 인한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이탈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매출증가액이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5" y="5686579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구매 고객의 특성을 파악하여 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확보 및 매출 증진 기대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추진 배경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Picture 4" descr="귀여운 택배는 배달 트럭 일러스트와 함께 패키지를 가져옵니다 | 프리미엄 벡터">
            <a:extLst>
              <a:ext uri="{FF2B5EF4-FFF2-40B4-BE49-F238E27FC236}">
                <a16:creationId xmlns:a16="http://schemas.microsoft.com/office/drawing/2014/main" id="{1A4957CC-A236-A900-F5BA-5E4FFEA40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6973" r="3657"/>
          <a:stretch/>
        </p:blipFill>
        <p:spPr bwMode="auto">
          <a:xfrm>
            <a:off x="8203596" y="2193719"/>
            <a:ext cx="3383572" cy="19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3A262B2-D52C-4478-5891-1DFF0239E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6" t="49051" r="30692" b="43068"/>
          <a:stretch/>
        </p:blipFill>
        <p:spPr bwMode="auto">
          <a:xfrm>
            <a:off x="2987335" y="3159204"/>
            <a:ext cx="297566" cy="2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7F92196-C225-CF39-F597-C08486A68178}"/>
              </a:ext>
            </a:extLst>
          </p:cNvPr>
          <p:cNvPicPr/>
          <p:nvPr/>
        </p:nvPicPr>
        <p:blipFill rotWithShape="1">
          <a:blip r:embed="rId4"/>
          <a:srcRect t="23677" r="70133" b="65047"/>
          <a:stretch/>
        </p:blipFill>
        <p:spPr>
          <a:xfrm>
            <a:off x="2776775" y="4338143"/>
            <a:ext cx="718900" cy="193675"/>
          </a:xfrm>
          <a:prstGeom prst="rect">
            <a:avLst/>
          </a:prstGeom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2603528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2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BB0BB15-1AE3-A087-47B2-BAF08B27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975" y="1605761"/>
            <a:ext cx="2853225" cy="32407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D5168C-AACE-5BB3-64C4-C8803B4B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28" y="1518864"/>
            <a:ext cx="2481094" cy="35629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58C7B7-BFD4-8EE2-EFC5-A5B643BF0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7" t="8854" r="10071"/>
          <a:stretch/>
        </p:blipFill>
        <p:spPr>
          <a:xfrm>
            <a:off x="746871" y="1405032"/>
            <a:ext cx="4594034" cy="3676819"/>
          </a:xfrm>
          <a:prstGeom prst="rect">
            <a:avLst/>
          </a:prstGeom>
        </p:spPr>
      </p:pic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6780835" y="1153578"/>
            <a:ext cx="5040230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유입자와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유입자의 첫 구매상품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095408" y="1112449"/>
            <a:ext cx="2163482" cy="4023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일별 신규 고객 수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549946" y="5055791"/>
            <a:ext cx="5255313" cy="11136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 흐름에 따른 일별 신규 고객수를 확인한 결과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3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월에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크게 유입이 되었다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3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번의 큰 이벤트를 통해 많은 수의 고객이 들어왔음을 알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50362" y="5019440"/>
            <a:ext cx="5181777" cy="11500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유입자와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유입자의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첫 구매상품에 차이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이벤트로 유입된 고객은 그렇지 않은 고객과 다른 상품을 구매하고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1"/>
            <a:ext cx="11383920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확보에는 프로모션이 가장 큰 효과를 거두므로 고객의 니즈를 파악한 프로모션이 필요하다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49946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E4E1EEF-BFDD-53B7-99F8-41EBBD3626CB}"/>
              </a:ext>
            </a:extLst>
          </p:cNvPr>
          <p:cNvSpPr/>
          <p:nvPr/>
        </p:nvSpPr>
        <p:spPr>
          <a:xfrm>
            <a:off x="1353487" y="1893111"/>
            <a:ext cx="277196" cy="3275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30CA1271-2DE5-D25F-D106-3879CD598E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924E56-D793-8847-3FF7-A6B5AE64A095}"/>
              </a:ext>
            </a:extLst>
          </p:cNvPr>
          <p:cNvSpPr/>
          <p:nvPr/>
        </p:nvSpPr>
        <p:spPr>
          <a:xfrm>
            <a:off x="1711880" y="1567172"/>
            <a:ext cx="277196" cy="3275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E490A6-307D-D93F-94AB-E4CF12BF15CB}"/>
              </a:ext>
            </a:extLst>
          </p:cNvPr>
          <p:cNvSpPr/>
          <p:nvPr/>
        </p:nvSpPr>
        <p:spPr>
          <a:xfrm>
            <a:off x="5063709" y="1762156"/>
            <a:ext cx="277196" cy="3275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47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7828506" y="1168664"/>
            <a:ext cx="2436587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당시 유입 분석 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041870" y="1168664"/>
            <a:ext cx="2337626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당시 유입 분석 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660775" y="5081851"/>
            <a:ext cx="5170661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자사 제품 구매 시 얻을 수 있는 점수를 활용한 이벤트가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시행되었음을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61460" y="5019440"/>
            <a:ext cx="517068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일간 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모든 회원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에게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천원을 지급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하는 이벤트가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시행되었음을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49946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Shape 1">
            <a:extLst>
              <a:ext uri="{FF2B5EF4-FFF2-40B4-BE49-F238E27FC236}">
                <a16:creationId xmlns:a16="http://schemas.microsoft.com/office/drawing/2014/main" id="{30CA1271-2DE5-D25F-D106-3879CD598E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1E65BF-138E-9C4A-33AD-C134B865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0" y="1704805"/>
            <a:ext cx="5131317" cy="302911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D9C0A1-DE33-7B68-68B6-0285D4F52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05" y="1673643"/>
            <a:ext cx="4799990" cy="3186637"/>
          </a:xfrm>
          <a:prstGeom prst="rect">
            <a:avLst/>
          </a:prstGeom>
        </p:spPr>
      </p:pic>
      <p:sp>
        <p:nvSpPr>
          <p:cNvPr id="3" name="CustomShape 4">
            <a:extLst>
              <a:ext uri="{FF2B5EF4-FFF2-40B4-BE49-F238E27FC236}">
                <a16:creationId xmlns:a16="http://schemas.microsoft.com/office/drawing/2014/main" id="{71EC0E60-6A99-203E-76DC-989D6826F654}"/>
              </a:ext>
            </a:extLst>
          </p:cNvPr>
          <p:cNvSpPr/>
          <p:nvPr/>
        </p:nvSpPr>
        <p:spPr>
          <a:xfrm>
            <a:off x="338760" y="583901"/>
            <a:ext cx="11383920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월과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월의 경우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아래와 같은 이벤트가 있었다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093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7952199" y="1180520"/>
            <a:ext cx="1938332" cy="362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등급별 구매물품 </a:t>
            </a:r>
            <a:r>
              <a:rPr lang="en-US" altLang="ko-KR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8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3" name="TextShape 8"/>
          <p:cNvSpPr txBox="1"/>
          <p:nvPr/>
        </p:nvSpPr>
        <p:spPr>
          <a:xfrm>
            <a:off x="2111188" y="1180520"/>
            <a:ext cx="2092030" cy="362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등급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유입경로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570516" y="5141194"/>
            <a:ext cx="5170661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8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설명 쓰세요</a:t>
            </a:r>
            <a:r>
              <a:rPr lang="en-US" altLang="ko-KR" sz="18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19143" y="5100154"/>
            <a:ext cx="517068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설명 쓰세요</a:t>
            </a:r>
            <a:r>
              <a:rPr lang="en-US" altLang="ko-KR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여긴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완료 후 등급별 데이터 현황 볼 예정이예요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0">
            <a:extLst>
              <a:ext uri="{FF2B5EF4-FFF2-40B4-BE49-F238E27FC236}">
                <a16:creationId xmlns:a16="http://schemas.microsoft.com/office/drawing/2014/main" id="{D97723FF-3BFF-B4C7-2D92-361E407A6761}"/>
              </a:ext>
            </a:extLst>
          </p:cNvPr>
          <p:cNvSpPr txBox="1"/>
          <p:nvPr/>
        </p:nvSpPr>
        <p:spPr>
          <a:xfrm>
            <a:off x="2294843" y="2832949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그래프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0">
            <a:extLst>
              <a:ext uri="{FF2B5EF4-FFF2-40B4-BE49-F238E27FC236}">
                <a16:creationId xmlns:a16="http://schemas.microsoft.com/office/drawing/2014/main" id="{24809379-EC84-13CA-D67C-F3C8AD21C78A}"/>
              </a:ext>
            </a:extLst>
          </p:cNvPr>
          <p:cNvSpPr txBox="1"/>
          <p:nvPr/>
        </p:nvSpPr>
        <p:spPr>
          <a:xfrm>
            <a:off x="8241868" y="2789541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그래프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6DED13-9B0A-68B2-1D50-1E20AE7FA985}"/>
              </a:ext>
            </a:extLst>
          </p:cNvPr>
          <p:cNvCxnSpPr>
            <a:cxnSpLocks/>
          </p:cNvCxnSpPr>
          <p:nvPr/>
        </p:nvCxnSpPr>
        <p:spPr>
          <a:xfrm>
            <a:off x="559860" y="501918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B5C31E-A586-0FAA-787E-24C1C20D298E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Shape 1">
            <a:extLst>
              <a:ext uri="{FF2B5EF4-FFF2-40B4-BE49-F238E27FC236}">
                <a16:creationId xmlns:a16="http://schemas.microsoft.com/office/drawing/2014/main" id="{CF2CF405-8B7D-C2A1-A5E7-3EA493AB5A5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767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7952199" y="1180520"/>
            <a:ext cx="1938332" cy="362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 </a:t>
            </a:r>
            <a:r>
              <a:rPr lang="en-US" altLang="ko-KR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8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3" name="TextShape 8"/>
          <p:cNvSpPr txBox="1"/>
          <p:nvPr/>
        </p:nvSpPr>
        <p:spPr>
          <a:xfrm>
            <a:off x="2893386" y="1181618"/>
            <a:ext cx="1072686" cy="362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 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570516" y="5141194"/>
            <a:ext cx="5170661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8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설명 쓰세요</a:t>
            </a:r>
            <a:r>
              <a:rPr lang="en-US" altLang="ko-KR" sz="18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19143" y="5100154"/>
            <a:ext cx="517068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설명 쓰세요</a:t>
            </a:r>
            <a:r>
              <a:rPr lang="en-US" altLang="ko-KR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" name="TextShape 10">
            <a:extLst>
              <a:ext uri="{FF2B5EF4-FFF2-40B4-BE49-F238E27FC236}">
                <a16:creationId xmlns:a16="http://schemas.microsoft.com/office/drawing/2014/main" id="{D97723FF-3BFF-B4C7-2D92-361E407A6761}"/>
              </a:ext>
            </a:extLst>
          </p:cNvPr>
          <p:cNvSpPr txBox="1"/>
          <p:nvPr/>
        </p:nvSpPr>
        <p:spPr>
          <a:xfrm>
            <a:off x="2294843" y="2832949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그래프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0">
            <a:extLst>
              <a:ext uri="{FF2B5EF4-FFF2-40B4-BE49-F238E27FC236}">
                <a16:creationId xmlns:a16="http://schemas.microsoft.com/office/drawing/2014/main" id="{24809379-EC84-13CA-D67C-F3C8AD21C78A}"/>
              </a:ext>
            </a:extLst>
          </p:cNvPr>
          <p:cNvSpPr txBox="1"/>
          <p:nvPr/>
        </p:nvSpPr>
        <p:spPr>
          <a:xfrm>
            <a:off x="8241868" y="2789541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그래프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6DED13-9B0A-68B2-1D50-1E20AE7FA985}"/>
              </a:ext>
            </a:extLst>
          </p:cNvPr>
          <p:cNvCxnSpPr>
            <a:cxnSpLocks/>
          </p:cNvCxnSpPr>
          <p:nvPr/>
        </p:nvCxnSpPr>
        <p:spPr>
          <a:xfrm>
            <a:off x="559860" y="501918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B5C31E-A586-0FAA-787E-24C1C20D298E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Shape 1">
            <a:extLst>
              <a:ext uri="{FF2B5EF4-FFF2-40B4-BE49-F238E27FC236}">
                <a16:creationId xmlns:a16="http://schemas.microsoft.com/office/drawing/2014/main" id="{CF2CF405-8B7D-C2A1-A5E7-3EA493AB5A5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 평가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525A384A-F83D-5D79-8537-C93E228C1020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모델평가 요약 및 인사이트 작성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539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404040" y="719341"/>
          <a:ext cx="11383920" cy="548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4066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1595717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2052918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947730">
                  <a:extLst>
                    <a:ext uri="{9D8B030D-6E8A-4147-A177-3AD203B41FA5}">
                      <a16:colId xmlns:a16="http://schemas.microsoft.com/office/drawing/2014/main" val="1895859023"/>
                    </a:ext>
                  </a:extLst>
                </a:gridCol>
                <a:gridCol w="842054">
                  <a:extLst>
                    <a:ext uri="{9D8B030D-6E8A-4147-A177-3AD203B41FA5}">
                      <a16:colId xmlns:a16="http://schemas.microsoft.com/office/drawing/2014/main" val="3557262464"/>
                    </a:ext>
                  </a:extLst>
                </a:gridCol>
              </a:tblGrid>
              <a:tr h="588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MSE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오분류율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…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모델평가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861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3"/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693583" y="594000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 향상을 위해 재구매 주기와 재구매율을 분석한 결과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 상위 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제품의 재구매 주기는 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재구매율은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 수준임</a:t>
            </a:r>
            <a:endParaRPr lang="en-US" sz="14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4" name="TextShape 9"/>
          <p:cNvSpPr txBox="1"/>
          <p:nvPr/>
        </p:nvSpPr>
        <p:spPr>
          <a:xfrm>
            <a:off x="725480" y="4282074"/>
            <a:ext cx="1704662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3" name="CustomShape 8">
            <a:extLst>
              <a:ext uri="{FF2B5EF4-FFF2-40B4-BE49-F238E27FC236}">
                <a16:creationId xmlns:a16="http://schemas.microsoft.com/office/drawing/2014/main" id="{9086A08A-46B7-8ED8-DFCF-27E75A23D7EA}"/>
              </a:ext>
            </a:extLst>
          </p:cNvPr>
          <p:cNvSpPr/>
          <p:nvPr/>
        </p:nvSpPr>
        <p:spPr>
          <a:xfrm>
            <a:off x="559860" y="1490011"/>
            <a:ext cx="5362475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55BABE-3955-F233-F871-D7F0FB1744FA}"/>
              </a:ext>
            </a:extLst>
          </p:cNvPr>
          <p:cNvSpPr/>
          <p:nvPr/>
        </p:nvSpPr>
        <p:spPr>
          <a:xfrm>
            <a:off x="559859" y="1019692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재구매주기</a:t>
            </a:r>
          </a:p>
        </p:txBody>
      </p:sp>
      <p:sp>
        <p:nvSpPr>
          <p:cNvPr id="6" name="CustomShape 8">
            <a:extLst>
              <a:ext uri="{FF2B5EF4-FFF2-40B4-BE49-F238E27FC236}">
                <a16:creationId xmlns:a16="http://schemas.microsoft.com/office/drawing/2014/main" id="{B14D99F3-666B-903A-0691-6A47CBA0BAB7}"/>
              </a:ext>
            </a:extLst>
          </p:cNvPr>
          <p:cNvSpPr/>
          <p:nvPr/>
        </p:nvSpPr>
        <p:spPr>
          <a:xfrm>
            <a:off x="6096001" y="1477955"/>
            <a:ext cx="5536142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4C7B2B-FDC9-E8E2-2F35-E632067F73EB}"/>
              </a:ext>
            </a:extLst>
          </p:cNvPr>
          <p:cNvSpPr/>
          <p:nvPr/>
        </p:nvSpPr>
        <p:spPr>
          <a:xfrm>
            <a:off x="6095999" y="1011294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AA81F5-C75C-B0CF-3621-0841649F79F9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재구매율을 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%-&gt;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0%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증대시키기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위해 고객 이탈을 방지하는 고객 맞춤 물품 </a:t>
            </a:r>
            <a:r>
              <a:rPr lang="ko-KR" altLang="en-US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필요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051D3-A57C-E85B-0289-943CE8954EE1}"/>
              </a:ext>
            </a:extLst>
          </p:cNvPr>
          <p:cNvSpPr txBox="1"/>
          <p:nvPr/>
        </p:nvSpPr>
        <p:spPr>
          <a:xfrm>
            <a:off x="6269667" y="1587472"/>
            <a:ext cx="4722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4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재구매율울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분석하여 문제 상황 파악 및 개선방향 설정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2C2F224-98F6-B773-5EDB-2062EB54B8A4}"/>
              </a:ext>
            </a:extLst>
          </p:cNvPr>
          <p:cNvGraphicFramePr>
            <a:graphicFrameLocks noGrp="1"/>
          </p:cNvGraphicFramePr>
          <p:nvPr/>
        </p:nvGraphicFramePr>
        <p:xfrm>
          <a:off x="6249696" y="1962778"/>
          <a:ext cx="5228751" cy="1437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590">
                  <a:extLst>
                    <a:ext uri="{9D8B030D-6E8A-4147-A177-3AD203B41FA5}">
                      <a16:colId xmlns:a16="http://schemas.microsoft.com/office/drawing/2014/main" val="2463054708"/>
                    </a:ext>
                  </a:extLst>
                </a:gridCol>
                <a:gridCol w="1024983">
                  <a:extLst>
                    <a:ext uri="{9D8B030D-6E8A-4147-A177-3AD203B41FA5}">
                      <a16:colId xmlns:a16="http://schemas.microsoft.com/office/drawing/2014/main" val="3737427125"/>
                    </a:ext>
                  </a:extLst>
                </a:gridCol>
                <a:gridCol w="971697">
                  <a:extLst>
                    <a:ext uri="{9D8B030D-6E8A-4147-A177-3AD203B41FA5}">
                      <a16:colId xmlns:a16="http://schemas.microsoft.com/office/drawing/2014/main" val="1528039689"/>
                    </a:ext>
                  </a:extLst>
                </a:gridCol>
                <a:gridCol w="1918481">
                  <a:extLst>
                    <a:ext uri="{9D8B030D-6E8A-4147-A177-3AD203B41FA5}">
                      <a16:colId xmlns:a16="http://schemas.microsoft.com/office/drawing/2014/main" val="4086431404"/>
                    </a:ext>
                  </a:extLst>
                </a:gridCol>
              </a:tblGrid>
              <a:tr h="250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주기내 재구매율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009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751293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2507746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74188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/>
              <p:nvPr/>
            </p:nvSpPr>
            <p:spPr>
              <a:xfrm>
                <a:off x="6291134" y="3660625"/>
                <a:ext cx="4912672" cy="732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재구매율 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trike="noStrike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</m:ctrlPr>
                      </m:fPr>
                      <m:num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재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주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문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num>
                      <m:den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전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체</m:t>
                        </m:r>
                        <m:r>
                          <a:rPr lang="en-US" altLang="ko-KR" sz="1600" b="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 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판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매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den>
                    </m:f>
                    <m:r>
                      <a:rPr lang="en-US" altLang="ko-KR" sz="1600" b="0" i="1" spc="-1" smtClean="0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 (</m:t>
                    </m:r>
                    <m:r>
                      <a:rPr lang="ko-KR" altLang="en-US" sz="1600" i="1" spc="-1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재</m:t>
                    </m:r>
                  </m:oMath>
                </a14:m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주문량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:3</a:t>
                </a:r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개월이내 </a:t>
                </a:r>
                <a:r>
                  <a:rPr lang="ko-KR" altLang="en-US" sz="1600" b="0" strike="noStrike" spc="-1" dirty="0" err="1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재주문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)</a:t>
                </a:r>
                <a:endParaRPr lang="en-US" sz="1600" b="0" strike="noStrike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mc:Choice>
        <mc:Fallback xmlns="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34" y="3660625"/>
                <a:ext cx="4912672" cy="732690"/>
              </a:xfrm>
              <a:prstGeom prst="rect">
                <a:avLst/>
              </a:prstGeom>
              <a:blipFill>
                <a:blip r:embed="rId3"/>
                <a:stretch>
                  <a:fillRect l="-744"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Shape 10">
            <a:extLst>
              <a:ext uri="{FF2B5EF4-FFF2-40B4-BE49-F238E27FC236}">
                <a16:creationId xmlns:a16="http://schemas.microsoft.com/office/drawing/2014/main" id="{7A4DD1D1-963E-E926-6592-5DC6D232B46A}"/>
              </a:ext>
            </a:extLst>
          </p:cNvPr>
          <p:cNvSpPr txBox="1"/>
          <p:nvPr/>
        </p:nvSpPr>
        <p:spPr>
          <a:xfrm>
            <a:off x="2383048" y="2919413"/>
            <a:ext cx="1865632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그래프 삽입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1A192-6547-B735-0583-52D26377693E}"/>
              </a:ext>
            </a:extLst>
          </p:cNvPr>
          <p:cNvSpPr txBox="1"/>
          <p:nvPr/>
        </p:nvSpPr>
        <p:spPr>
          <a:xfrm>
            <a:off x="559857" y="1582259"/>
            <a:ext cx="3646383" cy="309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재구매율을 알기 위해 재구매 주기 도출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Shape 10">
            <a:extLst>
              <a:ext uri="{FF2B5EF4-FFF2-40B4-BE49-F238E27FC236}">
                <a16:creationId xmlns:a16="http://schemas.microsoft.com/office/drawing/2014/main" id="{E7888A4A-EA4C-272F-F355-C912D55E0E34}"/>
              </a:ext>
            </a:extLst>
          </p:cNvPr>
          <p:cNvSpPr txBox="1"/>
          <p:nvPr/>
        </p:nvSpPr>
        <p:spPr>
          <a:xfrm>
            <a:off x="693583" y="5368611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Shape 9">
            <a:extLst>
              <a:ext uri="{FF2B5EF4-FFF2-40B4-BE49-F238E27FC236}">
                <a16:creationId xmlns:a16="http://schemas.microsoft.com/office/drawing/2014/main" id="{0FF7F9FF-E2CA-25F5-D2CC-C5C2B3B39B57}"/>
              </a:ext>
            </a:extLst>
          </p:cNvPr>
          <p:cNvSpPr txBox="1"/>
          <p:nvPr/>
        </p:nvSpPr>
        <p:spPr>
          <a:xfrm>
            <a:off x="6167327" y="4593207"/>
            <a:ext cx="1704662" cy="6532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Shape 10">
            <a:extLst>
              <a:ext uri="{FF2B5EF4-FFF2-40B4-BE49-F238E27FC236}">
                <a16:creationId xmlns:a16="http://schemas.microsoft.com/office/drawing/2014/main" id="{BB3B82A8-3A69-0A74-27B6-D4AFD9AFCF92}"/>
              </a:ext>
            </a:extLst>
          </p:cNvPr>
          <p:cNvSpPr txBox="1"/>
          <p:nvPr/>
        </p:nvSpPr>
        <p:spPr>
          <a:xfrm>
            <a:off x="6102315" y="5365669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 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Line 2">
            <a:extLst>
              <a:ext uri="{FF2B5EF4-FFF2-40B4-BE49-F238E27FC236}">
                <a16:creationId xmlns:a16="http://schemas.microsoft.com/office/drawing/2014/main" id="{21A907B0-47ED-BC29-7809-92B2CE76BE9F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10">
            <a:extLst>
              <a:ext uri="{FF2B5EF4-FFF2-40B4-BE49-F238E27FC236}">
                <a16:creationId xmlns:a16="http://schemas.microsoft.com/office/drawing/2014/main" id="{D6552A67-68E6-CA8E-DCC9-5819F70D683F}"/>
              </a:ext>
            </a:extLst>
          </p:cNvPr>
          <p:cNvSpPr txBox="1"/>
          <p:nvPr/>
        </p:nvSpPr>
        <p:spPr>
          <a:xfrm>
            <a:off x="6269667" y="3389959"/>
            <a:ext cx="2043022" cy="3935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단가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100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C3DAC556-8F39-EB56-787B-C589BA05EB56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C38C3E-D2C0-ECB8-D08B-A5D9F4159702}"/>
              </a:ext>
            </a:extLst>
          </p:cNvPr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9986E-2F7E-ECAB-0CA9-27DC5B50C90B}"/>
              </a:ext>
            </a:extLst>
          </p:cNvPr>
          <p:cNvSpPr/>
          <p:nvPr/>
        </p:nvSpPr>
        <p:spPr>
          <a:xfrm>
            <a:off x="338760" y="1656412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CE9AEA3F-C0BD-EA79-D5F6-D126C7FC3005}"/>
              </a:ext>
            </a:extLst>
          </p:cNvPr>
          <p:cNvSpPr/>
          <p:nvPr/>
        </p:nvSpPr>
        <p:spPr>
          <a:xfrm>
            <a:off x="550517" y="605887"/>
            <a:ext cx="7387134" cy="477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사의 주요 품목은 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 (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문구는 수정 가능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요약과 인사이트 적으세요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.)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01F7B0-A5E7-46B9-16C5-0E7ACA3CB20B}"/>
              </a:ext>
            </a:extLst>
          </p:cNvPr>
          <p:cNvSpPr/>
          <p:nvPr/>
        </p:nvSpPr>
        <p:spPr>
          <a:xfrm>
            <a:off x="338760" y="4109144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BD7776-2FA1-4BCB-A958-D83471EB4742}"/>
              </a:ext>
            </a:extLst>
          </p:cNvPr>
          <p:cNvSpPr/>
          <p:nvPr/>
        </p:nvSpPr>
        <p:spPr>
          <a:xfrm>
            <a:off x="6798324" y="1581897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F55BC8-B42A-7474-9F22-821E8603EC51}"/>
              </a:ext>
            </a:extLst>
          </p:cNvPr>
          <p:cNvSpPr/>
          <p:nvPr/>
        </p:nvSpPr>
        <p:spPr>
          <a:xfrm>
            <a:off x="6851886" y="4005755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2B7485-22D6-16CC-3D71-4C16D84F667B}"/>
              </a:ext>
            </a:extLst>
          </p:cNvPr>
          <p:cNvSpPr/>
          <p:nvPr/>
        </p:nvSpPr>
        <p:spPr>
          <a:xfrm>
            <a:off x="1424525" y="1547175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월령별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10E463-4059-A15C-F8FD-3A74CEF566CF}"/>
              </a:ext>
            </a:extLst>
          </p:cNvPr>
          <p:cNvSpPr/>
          <p:nvPr/>
        </p:nvSpPr>
        <p:spPr>
          <a:xfrm>
            <a:off x="1424524" y="3955139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비교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940FE-E5B4-F057-E7AB-DC2F8A442463}"/>
              </a:ext>
            </a:extLst>
          </p:cNvPr>
          <p:cNvSpPr/>
          <p:nvPr/>
        </p:nvSpPr>
        <p:spPr>
          <a:xfrm>
            <a:off x="7882986" y="1427892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등급별 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26B08-CA56-75D6-E86E-342D9F4428A3}"/>
              </a:ext>
            </a:extLst>
          </p:cNvPr>
          <p:cNvSpPr/>
          <p:nvPr/>
        </p:nvSpPr>
        <p:spPr>
          <a:xfrm>
            <a:off x="7937651" y="3853396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시간별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7F9C9B-ED9D-DE24-4585-D083F8F4834B}"/>
              </a:ext>
            </a:extLst>
          </p:cNvPr>
          <p:cNvCxnSpPr>
            <a:cxnSpLocks/>
          </p:cNvCxnSpPr>
          <p:nvPr/>
        </p:nvCxnSpPr>
        <p:spPr>
          <a:xfrm>
            <a:off x="444638" y="683394"/>
            <a:ext cx="0" cy="770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6B6171-6AF0-302C-CB0E-3EB74B52D27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2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</a:t>
            </a:r>
          </a:p>
        </p:txBody>
      </p:sp>
      <p:sp>
        <p:nvSpPr>
          <p:cNvPr id="18" name="TextShape 10">
            <a:extLst>
              <a:ext uri="{FF2B5EF4-FFF2-40B4-BE49-F238E27FC236}">
                <a16:creationId xmlns:a16="http://schemas.microsoft.com/office/drawing/2014/main" id="{28C2EE23-AB83-3D62-5AD3-DDBDD7B12E33}"/>
              </a:ext>
            </a:extLst>
          </p:cNvPr>
          <p:cNvSpPr txBox="1"/>
          <p:nvPr/>
        </p:nvSpPr>
        <p:spPr>
          <a:xfrm>
            <a:off x="1461518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TextShape 10">
            <a:extLst>
              <a:ext uri="{FF2B5EF4-FFF2-40B4-BE49-F238E27FC236}">
                <a16:creationId xmlns:a16="http://schemas.microsoft.com/office/drawing/2014/main" id="{35B2B653-7682-2D0A-C056-3F0C55C35CBC}"/>
              </a:ext>
            </a:extLst>
          </p:cNvPr>
          <p:cNvSpPr txBox="1"/>
          <p:nvPr/>
        </p:nvSpPr>
        <p:spPr>
          <a:xfrm>
            <a:off x="538312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TextShape 10">
            <a:extLst>
              <a:ext uri="{FF2B5EF4-FFF2-40B4-BE49-F238E27FC236}">
                <a16:creationId xmlns:a16="http://schemas.microsoft.com/office/drawing/2014/main" id="{F5AB6730-9C82-0F47-0DA0-F96B07932182}"/>
              </a:ext>
            </a:extLst>
          </p:cNvPr>
          <p:cNvSpPr txBox="1"/>
          <p:nvPr/>
        </p:nvSpPr>
        <p:spPr>
          <a:xfrm>
            <a:off x="910954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할인률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구매 품목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확인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신규유입 감소 해결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매출 기여도가 신규 대비 약 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1.5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높다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이탈률을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감소 목표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지역은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물류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수요량이 높다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시간도 이렇게 걸린다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99365E0-C2A6-4C44-66F3-BECE759C9530}"/>
              </a:ext>
            </a:extLst>
          </p:cNvPr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3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그림은 언제든 변경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그림은 추후 변경 가능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 물품 수요가 많은 지역은 해당 지역 물류센터에 인기 품목을 많이 비치한다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CE86B9-64A4-F0C5-6F94-9593EB4DF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5" y="2124265"/>
            <a:ext cx="3454449" cy="2609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C36F4-28EA-F6FC-4250-3387855F88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51" t="11649" r="53034"/>
          <a:stretch/>
        </p:blipFill>
        <p:spPr>
          <a:xfrm>
            <a:off x="4409436" y="2038496"/>
            <a:ext cx="3242109" cy="2804846"/>
          </a:xfrm>
          <a:prstGeom prst="rect">
            <a:avLst/>
          </a:prstGeom>
        </p:spPr>
      </p:pic>
      <p:pic>
        <p:nvPicPr>
          <p:cNvPr id="2052" name="Picture 4" descr="온라인 패션도 '빠른 배송'이 대세 - 파이낸셜뉴스">
            <a:extLst>
              <a:ext uri="{FF2B5EF4-FFF2-40B4-BE49-F238E27FC236}">
                <a16:creationId xmlns:a16="http://schemas.microsoft.com/office/drawing/2014/main" id="{3DB5D873-ECBE-AEF6-A340-F98F78401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8"/>
          <a:stretch/>
        </p:blipFill>
        <p:spPr bwMode="auto">
          <a:xfrm>
            <a:off x="8200327" y="2178385"/>
            <a:ext cx="3436447" cy="250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2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4480A3AC-15D4-AF07-E7BE-BC475985BCFC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11.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4D30472-C546-5C61-C23A-D17D07E8169F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6" name="TextShape 10">
            <a:extLst>
              <a:ext uri="{FF2B5EF4-FFF2-40B4-BE49-F238E27FC236}">
                <a16:creationId xmlns:a16="http://schemas.microsoft.com/office/drawing/2014/main" id="{CD1D33D9-EA2A-B592-D345-E118789EEFFC}"/>
              </a:ext>
            </a:extLst>
          </p:cNvPr>
          <p:cNvSpPr txBox="1"/>
          <p:nvPr/>
        </p:nvSpPr>
        <p:spPr>
          <a:xfrm>
            <a:off x="5290635" y="3065408"/>
            <a:ext cx="2312241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케이스 별로 시연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예정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8">
            <a:extLst>
              <a:ext uri="{FF2B5EF4-FFF2-40B4-BE49-F238E27FC236}">
                <a16:creationId xmlns:a16="http://schemas.microsoft.com/office/drawing/2014/main" id="{288A7F02-A3E6-C357-F30C-D8E6464B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01" r="31454" b="69277"/>
          <a:stretch/>
        </p:blipFill>
        <p:spPr>
          <a:xfrm>
            <a:off x="1161246" y="3731186"/>
            <a:ext cx="3896656" cy="1052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7225B5-2F5E-1613-445A-A38ED07AF8E6}"/>
              </a:ext>
            </a:extLst>
          </p:cNvPr>
          <p:cNvSpPr txBox="1"/>
          <p:nvPr/>
        </p:nvSpPr>
        <p:spPr>
          <a:xfrm>
            <a:off x="438595" y="5254741"/>
            <a:ext cx="1131481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브랜드는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건강함</a:t>
            </a:r>
            <a:r>
              <a:rPr lang="en-US" altLang="ko-KR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이미지 등 정성적 가치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더 신경 쓰며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긴 육아기간 동안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충성고객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될 확률이 높다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6E75B9-3D43-8856-F1B7-001AEF8BB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498" y="1516111"/>
            <a:ext cx="3420152" cy="1786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2D9CFAB9-66B5-822C-1D19-83276F674B32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추진 배경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67A8E56C-CA26-0D6B-8D5C-26D2E8A36158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3402D-2131-BEB3-F44A-4EB7F7671C89}"/>
              </a:ext>
            </a:extLst>
          </p:cNvPr>
          <p:cNvSpPr/>
          <p:nvPr/>
        </p:nvSpPr>
        <p:spPr>
          <a:xfrm>
            <a:off x="1486027" y="718801"/>
            <a:ext cx="3247094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자녀의 건강 요소에 대한 홍보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01F3B-C7FD-4D05-69B7-4F60C7CEF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AF0C46-2AAD-423A-C954-EAEF23748FE1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CD2F3AD-CCB5-DF0C-C976-D14D5E40E4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99" b="60457"/>
          <a:stretch/>
        </p:blipFill>
        <p:spPr>
          <a:xfrm>
            <a:off x="6385773" y="1351884"/>
            <a:ext cx="5220247" cy="2776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E54DF89-5729-F5E6-BDA2-D89F5734D1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29"/>
          <a:stretch/>
        </p:blipFill>
        <p:spPr>
          <a:xfrm>
            <a:off x="7588407" y="1742726"/>
            <a:ext cx="2814978" cy="2094337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4C0DD2-20EF-8BC6-5977-6A742E1782CD}"/>
              </a:ext>
            </a:extLst>
          </p:cNvPr>
          <p:cNvSpPr txBox="1">
            <a:spLocks/>
          </p:cNvSpPr>
          <p:nvPr/>
        </p:nvSpPr>
        <p:spPr>
          <a:xfrm>
            <a:off x="7219018" y="3913263"/>
            <a:ext cx="3553756" cy="96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커머스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증가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따른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문제 발생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유아용품의 특성상 브랜드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신뢰도 중요성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just"/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다수의 경쟁사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유아용품 시장에 참여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7B488C-062D-398C-BB6C-76FD99B1D064}"/>
              </a:ext>
            </a:extLst>
          </p:cNvPr>
          <p:cNvSpPr/>
          <p:nvPr/>
        </p:nvSpPr>
        <p:spPr>
          <a:xfrm>
            <a:off x="7285822" y="718801"/>
            <a:ext cx="342015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 및 배송 관련 고객 신뢰도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880B54-8133-6A5F-38CE-8BE70D573F36}"/>
              </a:ext>
            </a:extLst>
          </p:cNvPr>
          <p:cNvCxnSpPr/>
          <p:nvPr/>
        </p:nvCxnSpPr>
        <p:spPr>
          <a:xfrm>
            <a:off x="6096000" y="718801"/>
            <a:ext cx="0" cy="4388812"/>
          </a:xfrm>
          <a:prstGeom prst="line">
            <a:avLst/>
          </a:prstGeom>
          <a:ln w="9525" cap="flat" cmpd="sng" algn="ctr">
            <a:solidFill>
              <a:srgbClr val="ADC1E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9464F1-321B-8398-3A08-03A2EA004C50}"/>
              </a:ext>
            </a:extLst>
          </p:cNvPr>
          <p:cNvSpPr/>
          <p:nvPr/>
        </p:nvSpPr>
        <p:spPr>
          <a:xfrm>
            <a:off x="1413164" y="2196193"/>
            <a:ext cx="3406486" cy="26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00C99-8859-1DEF-CAF4-C30CE64E9B0C}"/>
              </a:ext>
            </a:extLst>
          </p:cNvPr>
          <p:cNvSpPr/>
          <p:nvPr/>
        </p:nvSpPr>
        <p:spPr>
          <a:xfrm>
            <a:off x="1413164" y="2963690"/>
            <a:ext cx="3406486" cy="26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68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CEEEF5-C9FD-4197-2307-E405F16E68E0}"/>
              </a:ext>
            </a:extLst>
          </p:cNvPr>
          <p:cNvGrpSpPr/>
          <p:nvPr/>
        </p:nvGrpSpPr>
        <p:grpSpPr>
          <a:xfrm>
            <a:off x="4083582" y="2745586"/>
            <a:ext cx="4024837" cy="1366828"/>
            <a:chOff x="2733412" y="2736562"/>
            <a:chExt cx="4024837" cy="13668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576C07-252E-42F9-E2A3-29D18B95CEE5}"/>
                </a:ext>
              </a:extLst>
            </p:cNvPr>
            <p:cNvSpPr/>
            <p:nvPr/>
          </p:nvSpPr>
          <p:spPr>
            <a:xfrm>
              <a:off x="2733412" y="2757164"/>
              <a:ext cx="4024837" cy="13462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5D452FB-B700-F518-BC6A-1A2FAA908EEF}"/>
                </a:ext>
              </a:extLst>
            </p:cNvPr>
            <p:cNvGrpSpPr/>
            <p:nvPr/>
          </p:nvGrpSpPr>
          <p:grpSpPr>
            <a:xfrm>
              <a:off x="2814263" y="2736562"/>
              <a:ext cx="3749675" cy="1173163"/>
              <a:chOff x="4194176" y="4149726"/>
              <a:chExt cx="3749675" cy="117316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061720-C15F-6481-A0C5-21DFA858D0A8}"/>
                  </a:ext>
                </a:extLst>
              </p:cNvPr>
              <p:cNvSpPr/>
              <p:nvPr/>
            </p:nvSpPr>
            <p:spPr>
              <a:xfrm>
                <a:off x="4194176" y="4149726"/>
                <a:ext cx="3749675" cy="1173163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ko-KR" altLang="en-US" sz="135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52B7F10-EF74-6384-6ABB-C1F716941F45}"/>
                  </a:ext>
                </a:extLst>
              </p:cNvPr>
              <p:cNvSpPr/>
              <p:nvPr/>
            </p:nvSpPr>
            <p:spPr>
              <a:xfrm>
                <a:off x="4910138" y="4500563"/>
                <a:ext cx="2316162" cy="469900"/>
              </a:xfrm>
              <a:prstGeom prst="rect">
                <a:avLst/>
              </a:prstGeom>
              <a:pattFill prst="pct50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ko-KR" altLang="en-US" sz="135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D5BB89-41BA-9434-964F-7EA720856343}"/>
                  </a:ext>
                </a:extLst>
              </p:cNvPr>
              <p:cNvSpPr txBox="1"/>
              <p:nvPr/>
            </p:nvSpPr>
            <p:spPr>
              <a:xfrm>
                <a:off x="5134714" y="4559739"/>
                <a:ext cx="186781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ko-KR" altLang="en-US" sz="2400" b="1" spc="225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Brush Script MT" panose="03060802040406070304" pitchFamily="66" charset="0"/>
                    <a:ea typeface="BusanBada"/>
                  </a:rPr>
                  <a:t>감사합니다</a:t>
                </a:r>
                <a:endParaRPr lang="ko-KR" altLang="en-US" sz="2400" b="1" spc="225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89C6B"/>
                  </a:solidFill>
                  <a:latin typeface="Brush Script MT" panose="03060802040406070304" pitchFamily="66" charset="0"/>
                  <a:ea typeface="BusanBada"/>
                </a:endParaRPr>
              </a:p>
            </p:txBody>
          </p: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4BB52D3-EA0B-2BE0-A155-9956DE2E87DA}"/>
                </a:ext>
              </a:extLst>
            </p:cNvPr>
            <p:cNvCxnSpPr/>
            <p:nvPr/>
          </p:nvCxnSpPr>
          <p:spPr>
            <a:xfrm>
              <a:off x="3531019" y="3606511"/>
              <a:ext cx="23161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D1E419-D5B7-E392-5736-CB92062A7685}"/>
                </a:ext>
              </a:extLst>
            </p:cNvPr>
            <p:cNvCxnSpPr/>
            <p:nvPr/>
          </p:nvCxnSpPr>
          <p:spPr>
            <a:xfrm>
              <a:off x="3531019" y="3038186"/>
              <a:ext cx="23161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069F7-AD34-6983-60D2-C2119D3F4AB3}"/>
                </a:ext>
              </a:extLst>
            </p:cNvPr>
            <p:cNvSpPr/>
            <p:nvPr/>
          </p:nvSpPr>
          <p:spPr>
            <a:xfrm>
              <a:off x="4284288" y="2819112"/>
              <a:ext cx="92075" cy="9207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D3B46D-DAA2-91C6-A63B-2F4B9754BC12}"/>
                </a:ext>
              </a:extLst>
            </p:cNvPr>
            <p:cNvSpPr/>
            <p:nvPr/>
          </p:nvSpPr>
          <p:spPr>
            <a:xfrm>
              <a:off x="44970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E1061F-F5FE-42AA-B41F-679A778137DF}"/>
                </a:ext>
              </a:extLst>
            </p:cNvPr>
            <p:cNvSpPr/>
            <p:nvPr/>
          </p:nvSpPr>
          <p:spPr>
            <a:xfrm>
              <a:off x="46748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F615C3-AD73-3CA1-5664-C4EF91E7B7EE}"/>
                </a:ext>
              </a:extLst>
            </p:cNvPr>
            <p:cNvSpPr/>
            <p:nvPr/>
          </p:nvSpPr>
          <p:spPr>
            <a:xfrm>
              <a:off x="48526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624621-FEA9-C398-F2AD-5526EB5D3496}"/>
                </a:ext>
              </a:extLst>
            </p:cNvPr>
            <p:cNvSpPr/>
            <p:nvPr/>
          </p:nvSpPr>
          <p:spPr>
            <a:xfrm>
              <a:off x="50304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현상 및 개선기회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49784" y="971197"/>
            <a:ext cx="3625696" cy="411835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신규고객 유입 저감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sz="1400" strike="noStrike" spc="-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150217" y="975541"/>
            <a:ext cx="3762583" cy="407491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rmAutofit/>
          </a:bodyPr>
          <a:lstStyle/>
          <a:p>
            <a:pPr algn="ctr"/>
            <a:r>
              <a:rPr kumimoji="1"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kumimoji="1"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고객의 낮은 재구매율</a:t>
            </a:r>
            <a:r>
              <a:rPr kumimoji="1"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kumimoji="1" lang="en-US" altLang="ko-Kore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8101080" y="975541"/>
            <a:ext cx="3621600" cy="411835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rmAutofit/>
          </a:bodyPr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수요예측 실패로 인한 배송 지연 문제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198720" y="611080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41280" y="967693"/>
            <a:ext cx="363420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9"/>
          <p:cNvSpPr/>
          <p:nvPr/>
        </p:nvSpPr>
        <p:spPr>
          <a:xfrm>
            <a:off x="4143120" y="967693"/>
            <a:ext cx="376968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0"/>
          <p:cNvSpPr/>
          <p:nvPr/>
        </p:nvSpPr>
        <p:spPr>
          <a:xfrm>
            <a:off x="8101080" y="967693"/>
            <a:ext cx="363420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9916C-6703-AC53-950D-6CC1F8D5A58E}"/>
              </a:ext>
            </a:extLst>
          </p:cNvPr>
          <p:cNvSpPr txBox="1"/>
          <p:nvPr/>
        </p:nvSpPr>
        <p:spPr>
          <a:xfrm>
            <a:off x="338760" y="561158"/>
            <a:ext cx="113965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이탈률이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가입수가 줄어들고 있음에 따라 매출 증가율의 지속적인 하락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 예측 실패로 인한 물류비용 증가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B196-CDA9-FCA1-E1E2-CACF1383857D}"/>
              </a:ext>
            </a:extLst>
          </p:cNvPr>
          <p:cNvSpPr txBox="1"/>
          <p:nvPr/>
        </p:nvSpPr>
        <p:spPr>
          <a:xfrm>
            <a:off x="338760" y="6073634"/>
            <a:ext cx="11396521" cy="307777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목표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재구매율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46 %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70%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현재 신규 고객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천명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 목표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26333-09FF-BD3E-DCCC-A622A9EED52E}"/>
              </a:ext>
            </a:extLst>
          </p:cNvPr>
          <p:cNvSpPr txBox="1"/>
          <p:nvPr/>
        </p:nvSpPr>
        <p:spPr>
          <a:xfrm>
            <a:off x="8394940" y="2786136"/>
            <a:ext cx="3046478" cy="619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 예측 실패로 인한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재고량 부족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문제 발생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5F7B1A-5084-2C12-9E81-452FA0A69074}"/>
              </a:ext>
            </a:extLst>
          </p:cNvPr>
          <p:cNvCxnSpPr>
            <a:cxnSpLocks/>
          </p:cNvCxnSpPr>
          <p:nvPr/>
        </p:nvCxnSpPr>
        <p:spPr>
          <a:xfrm>
            <a:off x="386459" y="3504703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D778A1E-3C62-0EA4-A212-FF66247BDF5A}"/>
              </a:ext>
            </a:extLst>
          </p:cNvPr>
          <p:cNvCxnSpPr>
            <a:cxnSpLocks/>
          </p:cNvCxnSpPr>
          <p:nvPr/>
        </p:nvCxnSpPr>
        <p:spPr>
          <a:xfrm>
            <a:off x="8205787" y="3466087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808A9B-0330-6E18-0D3C-52E58E9E0322}"/>
              </a:ext>
            </a:extLst>
          </p:cNvPr>
          <p:cNvSpPr txBox="1"/>
          <p:nvPr/>
        </p:nvSpPr>
        <p:spPr>
          <a:xfrm>
            <a:off x="8363710" y="3586547"/>
            <a:ext cx="3117986" cy="11121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C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실제 사례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별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유행 및 주력 상품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 별 수요 예측</a:t>
            </a:r>
          </a:p>
        </p:txBody>
      </p:sp>
      <p:pic>
        <p:nvPicPr>
          <p:cNvPr id="18" name="Picture 2" descr="lookaside.fbsbx.com/lookaside/crawler/media/?me...">
            <a:extLst>
              <a:ext uri="{FF2B5EF4-FFF2-40B4-BE49-F238E27FC236}">
                <a16:creationId xmlns:a16="http://schemas.microsoft.com/office/drawing/2014/main" id="{627023C3-0EE3-7AE6-0ADE-3EE966A2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9778" r="90667">
                        <a14:foregroundMark x1="69333" y1="29333" x2="69333" y2="29333"/>
                        <a14:foregroundMark x1="59111" y1="47111" x2="73778" y2="41778"/>
                        <a14:foregroundMark x1="30667" y1="36444" x2="30667" y2="36444"/>
                        <a14:foregroundMark x1="28889" y1="34667" x2="17333" y2="40000"/>
                        <a14:foregroundMark x1="90667" y1="41778" x2="90667" y2="4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07" y="3553784"/>
            <a:ext cx="502386" cy="5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00AC592-5231-91B5-04C4-A6856AA516AB}"/>
              </a:ext>
            </a:extLst>
          </p:cNvPr>
          <p:cNvCxnSpPr>
            <a:cxnSpLocks/>
          </p:cNvCxnSpPr>
          <p:nvPr/>
        </p:nvCxnSpPr>
        <p:spPr>
          <a:xfrm>
            <a:off x="8226231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319EA6-CB7F-F06E-F6FA-1AEC2B30E2A6}"/>
              </a:ext>
            </a:extLst>
          </p:cNvPr>
          <p:cNvSpPr txBox="1"/>
          <p:nvPr/>
        </p:nvSpPr>
        <p:spPr>
          <a:xfrm>
            <a:off x="8101080" y="5454881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효율적인 재고관리를 통해 비용 최소화</a:t>
            </a:r>
            <a:endParaRPr lang="en-US" altLang="ko-KR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D30960-0952-6341-CC67-841DCB6EC14E}"/>
              </a:ext>
            </a:extLst>
          </p:cNvPr>
          <p:cNvSpPr txBox="1"/>
          <p:nvPr/>
        </p:nvSpPr>
        <p:spPr>
          <a:xfrm>
            <a:off x="541177" y="3673237"/>
            <a:ext cx="3230426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프로모션 성과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just"/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사는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2021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스마트 쇼핑 캠페인을 통해 신규 고객을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2400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확보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하였다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전년동기 대비 디지털 세일즈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84%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향상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시킴</a:t>
            </a:r>
            <a:endParaRPr lang="ko-KR" altLang="en-US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1F0FB-C182-A857-78CA-C7A428747DBA}"/>
              </a:ext>
            </a:extLst>
          </p:cNvPr>
          <p:cNvSpPr txBox="1"/>
          <p:nvPr/>
        </p:nvSpPr>
        <p:spPr>
          <a:xfrm>
            <a:off x="4784997" y="3586547"/>
            <a:ext cx="2620806" cy="13276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제품 추천 시스템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ctr"/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 사용 후기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맞춤 정보 필터링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AI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활용 유아용품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 서비스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O2O(Online-to-Offline)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플랫폼</a:t>
            </a:r>
          </a:p>
        </p:txBody>
      </p:sp>
      <p:pic>
        <p:nvPicPr>
          <p:cNvPr id="31" name="Picture 2" descr="lookaside.fbsbx.com/lookaside/crawler/media/?me...">
            <a:extLst>
              <a:ext uri="{FF2B5EF4-FFF2-40B4-BE49-F238E27FC236}">
                <a16:creationId xmlns:a16="http://schemas.microsoft.com/office/drawing/2014/main" id="{309FDD2D-C175-D73E-B7A5-0C807190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9778" r="90667">
                        <a14:foregroundMark x1="69333" y1="29333" x2="69333" y2="29333"/>
                        <a14:foregroundMark x1="59111" y1="47111" x2="73778" y2="41778"/>
                        <a14:foregroundMark x1="30667" y1="36444" x2="30667" y2="36444"/>
                        <a14:foregroundMark x1="28889" y1="34667" x2="17333" y2="40000"/>
                        <a14:foregroundMark x1="90667" y1="41778" x2="90667" y2="4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01" y="3563425"/>
            <a:ext cx="502386" cy="5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3A300C9-2CA6-F512-4A0D-1455B0A31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08" t="22893"/>
          <a:stretch/>
        </p:blipFill>
        <p:spPr>
          <a:xfrm>
            <a:off x="4552365" y="3520657"/>
            <a:ext cx="618211" cy="532655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C27343A-E0A5-4D59-F4F0-444D4CE9FF75}"/>
              </a:ext>
            </a:extLst>
          </p:cNvPr>
          <p:cNvCxnSpPr>
            <a:cxnSpLocks/>
          </p:cNvCxnSpPr>
          <p:nvPr/>
        </p:nvCxnSpPr>
        <p:spPr>
          <a:xfrm>
            <a:off x="4414236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5BBCA4A-F84F-826B-478F-5F17E11A1586}"/>
              </a:ext>
            </a:extLst>
          </p:cNvPr>
          <p:cNvCxnSpPr>
            <a:cxnSpLocks/>
          </p:cNvCxnSpPr>
          <p:nvPr/>
        </p:nvCxnSpPr>
        <p:spPr>
          <a:xfrm>
            <a:off x="468574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FA628-E170-D33C-F3DF-3DE0F1E04263}"/>
              </a:ext>
            </a:extLst>
          </p:cNvPr>
          <p:cNvSpPr txBox="1"/>
          <p:nvPr/>
        </p:nvSpPr>
        <p:spPr>
          <a:xfrm>
            <a:off x="4305688" y="5454881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증가를 통해 매출 확보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F1C-829A-9543-D4D3-498B930E24EF}"/>
              </a:ext>
            </a:extLst>
          </p:cNvPr>
          <p:cNvSpPr txBox="1"/>
          <p:nvPr/>
        </p:nvSpPr>
        <p:spPr>
          <a:xfrm>
            <a:off x="341281" y="5449864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통한 신규 고객 확보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356624-B561-E7DD-1FF9-3C214DD2DE4D}"/>
              </a:ext>
            </a:extLst>
          </p:cNvPr>
          <p:cNvSpPr txBox="1"/>
          <p:nvPr/>
        </p:nvSpPr>
        <p:spPr>
          <a:xfrm>
            <a:off x="512233" y="3106390"/>
            <a:ext cx="3110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선호도 조사 결과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선호도 급감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0" name="Picture 4" descr="더블 12 쇼핑 물류 테마 일러스트 PNG 일러스트 무료 다운로드 - Lovepik">
            <a:extLst>
              <a:ext uri="{FF2B5EF4-FFF2-40B4-BE49-F238E27FC236}">
                <a16:creationId xmlns:a16="http://schemas.microsoft.com/office/drawing/2014/main" id="{A2B189A9-0653-FE42-6033-A45A90A79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698" r="92326">
                        <a14:foregroundMark x1="25116" y1="65814" x2="25349" y2="62791"/>
                        <a14:foregroundMark x1="23721" y1="48256" x2="21628" y2="42093"/>
                        <a14:foregroundMark x1="15000" y1="49302" x2="21163" y2="49535"/>
                        <a14:foregroundMark x1="20233" y1="42674" x2="20233" y2="42674"/>
                        <a14:foregroundMark x1="16977" y1="46279" x2="17442" y2="46395"/>
                        <a14:foregroundMark x1="16047" y1="44535" x2="16047" y2="44535"/>
                        <a14:foregroundMark x1="92326" y1="38256" x2="92326" y2="38256"/>
                        <a14:foregroundMark x1="9302" y1="60233" x2="9302" y2="60233"/>
                        <a14:foregroundMark x1="8488" y1="58256" x2="8488" y2="58256"/>
                        <a14:foregroundMark x1="8023" y1="61977" x2="8721" y2="61977"/>
                        <a14:foregroundMark x1="9535" y1="64884" x2="8953" y2="64419"/>
                        <a14:foregroundMark x1="70930" y1="34419" x2="74535" y2="32209"/>
                        <a14:foregroundMark x1="73721" y1="33837" x2="73721" y2="33837"/>
                        <a14:foregroundMark x1="8256" y1="59884" x2="8256" y2="59884"/>
                        <a14:foregroundMark x1="8256" y1="60116" x2="8256" y2="60116"/>
                        <a14:foregroundMark x1="7907" y1="58372" x2="7558" y2="60349"/>
                        <a14:foregroundMark x1="7558" y1="58721" x2="7558" y2="60349"/>
                        <a14:foregroundMark x1="6512" y1="64070" x2="6512" y2="64070"/>
                        <a14:foregroundMark x1="5698" y1="63837" x2="5698" y2="63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26" b="21798"/>
          <a:stretch/>
        </p:blipFill>
        <p:spPr bwMode="auto">
          <a:xfrm>
            <a:off x="8771026" y="1461428"/>
            <a:ext cx="2294306" cy="135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F3E780-856E-4FFC-5072-0E19977C135F}"/>
              </a:ext>
            </a:extLst>
          </p:cNvPr>
          <p:cNvCxnSpPr>
            <a:cxnSpLocks/>
          </p:cNvCxnSpPr>
          <p:nvPr/>
        </p:nvCxnSpPr>
        <p:spPr>
          <a:xfrm>
            <a:off x="4414236" y="3488530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3317B95-F559-231B-474C-C42C46B0C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201531"/>
              </p:ext>
            </p:extLst>
          </p:nvPr>
        </p:nvGraphicFramePr>
        <p:xfrm>
          <a:off x="4209122" y="1373307"/>
          <a:ext cx="3634199" cy="205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05BADC-DEE9-3687-58E7-44A0E7893BDF}"/>
              </a:ext>
            </a:extLst>
          </p:cNvPr>
          <p:cNvSpPr/>
          <p:nvPr/>
        </p:nvSpPr>
        <p:spPr>
          <a:xfrm>
            <a:off x="4407886" y="2825750"/>
            <a:ext cx="3362325" cy="173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4       5        6         7         8       9       10      11      12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843E3C5B-7082-72A5-DC67-C9B8E8067B7C}"/>
              </a:ext>
            </a:extLst>
          </p:cNvPr>
          <p:cNvGraphicFramePr/>
          <p:nvPr/>
        </p:nvGraphicFramePr>
        <p:xfrm>
          <a:off x="355362" y="1439262"/>
          <a:ext cx="1745166" cy="186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055F2977-474D-641D-76C0-9D042DC05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765877"/>
              </p:ext>
            </p:extLst>
          </p:nvPr>
        </p:nvGraphicFramePr>
        <p:xfrm>
          <a:off x="2002853" y="1397675"/>
          <a:ext cx="1882508" cy="176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1026" name="Picture 2" descr="스우시 - 위키백과, 우리 모두의 백과사전">
            <a:extLst>
              <a:ext uri="{FF2B5EF4-FFF2-40B4-BE49-F238E27FC236}">
                <a16:creationId xmlns:a16="http://schemas.microsoft.com/office/drawing/2014/main" id="{DC5A6841-DBF5-93B9-FEC0-A85D78CC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90" y="3717637"/>
            <a:ext cx="743370" cy="2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27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E0492CA-F612-71E7-FDFC-BB62C636AEF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잠재인자 도출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3D7361A-75E3-4AF4-4CDA-88268D309197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F2BF17F2-1F14-6EBF-D8CE-BEA681FCC94E}"/>
              </a:ext>
            </a:extLst>
          </p:cNvPr>
          <p:cNvSpPr txBox="1"/>
          <p:nvPr/>
        </p:nvSpPr>
        <p:spPr>
          <a:xfrm>
            <a:off x="622901" y="582852"/>
            <a:ext cx="1542783" cy="38325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FISH BONE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DCCFA395-B3BF-87FB-D88A-DD2EBF1EA986}"/>
              </a:ext>
            </a:extLst>
          </p:cNvPr>
          <p:cNvSpPr/>
          <p:nvPr/>
        </p:nvSpPr>
        <p:spPr>
          <a:xfrm>
            <a:off x="341280" y="967693"/>
            <a:ext cx="11381400" cy="5336966"/>
          </a:xfrm>
          <a:prstGeom prst="rect">
            <a:avLst/>
          </a:prstGeom>
          <a:noFill/>
          <a:ln w="28575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Line 52">
            <a:extLst>
              <a:ext uri="{FF2B5EF4-FFF2-40B4-BE49-F238E27FC236}">
                <a16:creationId xmlns:a16="http://schemas.microsoft.com/office/drawing/2014/main" id="{07F32BA3-9450-1EE9-5AB3-67C3BF96D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5288" y="3621582"/>
            <a:ext cx="8855243" cy="13377"/>
          </a:xfrm>
          <a:prstGeom prst="line">
            <a:avLst/>
          </a:prstGeom>
          <a:ln w="76200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5" name="Line 58">
            <a:extLst>
              <a:ext uri="{FF2B5EF4-FFF2-40B4-BE49-F238E27FC236}">
                <a16:creationId xmlns:a16="http://schemas.microsoft.com/office/drawing/2014/main" id="{4393DBFD-875F-FC71-44E4-7CCEE311D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3419" y="4233195"/>
            <a:ext cx="900578" cy="1378915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Line 62">
            <a:extLst>
              <a:ext uri="{FF2B5EF4-FFF2-40B4-BE49-F238E27FC236}">
                <a16:creationId xmlns:a16="http://schemas.microsoft.com/office/drawing/2014/main" id="{37E7475B-69D9-560F-1159-6A7809E99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0962" y="1806239"/>
            <a:ext cx="1354038" cy="1780186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2" name="Line 63">
            <a:extLst>
              <a:ext uri="{FF2B5EF4-FFF2-40B4-BE49-F238E27FC236}">
                <a16:creationId xmlns:a16="http://schemas.microsoft.com/office/drawing/2014/main" id="{C0ECCB59-B78B-E8B9-F108-DE25CDE9F8E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60320" y="3631106"/>
            <a:ext cx="1363956" cy="2091918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Line 60">
            <a:extLst>
              <a:ext uri="{FF2B5EF4-FFF2-40B4-BE49-F238E27FC236}">
                <a16:creationId xmlns:a16="http://schemas.microsoft.com/office/drawing/2014/main" id="{0B4C0546-B887-989D-0B0C-A8238FD65E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1410" y="4213318"/>
            <a:ext cx="2608960" cy="1272691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26" name="Picture 2" descr="일러스트, 물고기, 어류, 물고기일러스트, 생선, 사진,이미지,일러스트,캘리그라피 - MINDMAP작가">
            <a:extLst>
              <a:ext uri="{FF2B5EF4-FFF2-40B4-BE49-F238E27FC236}">
                <a16:creationId xmlns:a16="http://schemas.microsoft.com/office/drawing/2014/main" id="{F5F144A5-682A-2EC4-72FD-EFA7D82D2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15" r="97231">
                        <a14:foregroundMark x1="83692" y1="49385" x2="87385" y2="48308"/>
                        <a14:foregroundMark x1="87846" y1="44923" x2="83692" y2="49692"/>
                        <a14:foregroundMark x1="84308" y1="46154" x2="80615" y2="49231"/>
                        <a14:foregroundMark x1="90154" y1="46308" x2="91538" y2="53846"/>
                        <a14:foregroundMark x1="86462" y1="46154" x2="83385" y2="44308"/>
                        <a14:foregroundMark x1="82154" y1="44308" x2="82154" y2="44308"/>
                        <a14:foregroundMark x1="96308" y1="51231" x2="96308" y2="51231"/>
                        <a14:foregroundMark x1="94615" y1="49846" x2="94615" y2="49846"/>
                        <a14:foregroundMark x1="97231" y1="54154" x2="97231" y2="54154"/>
                        <a14:foregroundMark x1="10000" y1="56000" x2="10000" y2="56615"/>
                        <a14:foregroundMark x1="6154" y1="47692" x2="6154" y2="47692"/>
                        <a14:foregroundMark x1="7077" y1="42154" x2="5692" y2="45231"/>
                        <a14:foregroundMark x1="4615" y1="44462" x2="4615" y2="44462"/>
                        <a14:foregroundMark x1="5692" y1="43385" x2="11077" y2="4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708" t="33230" b="29036"/>
          <a:stretch/>
        </p:blipFill>
        <p:spPr bwMode="auto">
          <a:xfrm>
            <a:off x="9519339" y="2372765"/>
            <a:ext cx="2195207" cy="2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일러스트, 물고기, 어류, 물고기일러스트, 생선, 사진,이미지,일러스트,캘리그라피 - MINDMAP작가">
            <a:extLst>
              <a:ext uri="{FF2B5EF4-FFF2-40B4-BE49-F238E27FC236}">
                <a16:creationId xmlns:a16="http://schemas.microsoft.com/office/drawing/2014/main" id="{B146FE1E-6D31-E2FD-89C5-4263AA589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15" r="97231">
                        <a14:foregroundMark x1="83692" y1="49385" x2="87385" y2="48308"/>
                        <a14:foregroundMark x1="87846" y1="44923" x2="83692" y2="49692"/>
                        <a14:foregroundMark x1="84308" y1="46154" x2="80615" y2="49231"/>
                        <a14:foregroundMark x1="90154" y1="46308" x2="91538" y2="53846"/>
                        <a14:foregroundMark x1="86462" y1="46154" x2="83385" y2="44308"/>
                        <a14:foregroundMark x1="82154" y1="44308" x2="82154" y2="44308"/>
                        <a14:foregroundMark x1="96308" y1="51231" x2="96308" y2="51231"/>
                        <a14:foregroundMark x1="94615" y1="49846" x2="94615" y2="49846"/>
                        <a14:foregroundMark x1="97231" y1="54154" x2="97231" y2="54154"/>
                        <a14:foregroundMark x1="10000" y1="56000" x2="10000" y2="56615"/>
                        <a14:foregroundMark x1="6154" y1="47692" x2="6154" y2="47692"/>
                        <a14:foregroundMark x1="7077" y1="42154" x2="5692" y2="45231"/>
                        <a14:foregroundMark x1="4615" y1="44462" x2="4615" y2="44462"/>
                        <a14:foregroundMark x1="5692" y1="43385" x2="11077" y2="4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" t="36561" r="75022" b="33447"/>
          <a:stretch/>
        </p:blipFill>
        <p:spPr bwMode="auto">
          <a:xfrm>
            <a:off x="425800" y="2825730"/>
            <a:ext cx="1145866" cy="15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4DAECBB-52A8-8C84-9670-383AFEBAB0F8}"/>
              </a:ext>
            </a:extLst>
          </p:cNvPr>
          <p:cNvSpPr txBox="1"/>
          <p:nvPr/>
        </p:nvSpPr>
        <p:spPr>
          <a:xfrm>
            <a:off x="1095838" y="1251501"/>
            <a:ext cx="244352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81F37-A5C9-3F9E-4EC3-18782FE8588D}"/>
              </a:ext>
            </a:extLst>
          </p:cNvPr>
          <p:cNvSpPr txBox="1"/>
          <p:nvPr/>
        </p:nvSpPr>
        <p:spPr>
          <a:xfrm>
            <a:off x="9781277" y="3429000"/>
            <a:ext cx="135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감소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8B694-F2A9-DEA8-3243-41AB83D48977}"/>
              </a:ext>
            </a:extLst>
          </p:cNvPr>
          <p:cNvSpPr txBox="1"/>
          <p:nvPr/>
        </p:nvSpPr>
        <p:spPr>
          <a:xfrm>
            <a:off x="6230329" y="1146134"/>
            <a:ext cx="147198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595E-B37D-FB94-784B-2BBCA9B00E0A}"/>
              </a:ext>
            </a:extLst>
          </p:cNvPr>
          <p:cNvSpPr txBox="1"/>
          <p:nvPr/>
        </p:nvSpPr>
        <p:spPr>
          <a:xfrm>
            <a:off x="4423902" y="5774715"/>
            <a:ext cx="18195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감소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1F4E476E-09C2-8739-12F5-89FE34E2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576" y="5370369"/>
            <a:ext cx="11725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경쟁력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4" name="Line 60">
            <a:extLst>
              <a:ext uri="{FF2B5EF4-FFF2-40B4-BE49-F238E27FC236}">
                <a16:creationId xmlns:a16="http://schemas.microsoft.com/office/drawing/2014/main" id="{4066D0E9-F80C-66AD-CB9E-93FDAB274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798" y="4159727"/>
            <a:ext cx="2559251" cy="1380911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FEFE3CA5-C70B-36F9-82E8-CCC56F2E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09" y="3752398"/>
            <a:ext cx="1363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맞춤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특성 파악 미흡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A13CDBAC-7FA3-4DF8-50CF-730D3AA6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458" y="4158176"/>
            <a:ext cx="1819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구체적 데이터 수집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02657309-4000-F714-2B63-02E6E286D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1158" y="4927713"/>
            <a:ext cx="461821" cy="726780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8" name="Rectangle 26">
            <a:extLst>
              <a:ext uri="{FF2B5EF4-FFF2-40B4-BE49-F238E27FC236}">
                <a16:creationId xmlns:a16="http://schemas.microsoft.com/office/drawing/2014/main" id="{A724DBAE-2FAA-2AF2-2A2D-548ADFCE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310" y="5644844"/>
            <a:ext cx="1419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육아 정보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A1C0BA40-76C2-EF5E-80BB-DD2E9B694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9984" y="4202639"/>
            <a:ext cx="461820" cy="834965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8DF0A2F5-744E-E9E1-2FDF-A6D693B0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769" y="3687325"/>
            <a:ext cx="1419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Needs 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파악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D4440483-D6A8-3ED9-A657-F85B9F8DC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3945" y="4455324"/>
            <a:ext cx="299231" cy="463630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7F0A8948-81AF-2FCB-13E2-0C04CACB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256" y="5587880"/>
            <a:ext cx="11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정보 카테고리화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4" name="Line 58">
            <a:extLst>
              <a:ext uri="{FF2B5EF4-FFF2-40B4-BE49-F238E27FC236}">
                <a16:creationId xmlns:a16="http://schemas.microsoft.com/office/drawing/2014/main" id="{E4A8407F-ACD4-47CE-8A60-55C405F065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7778" y="4697694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5" name="Rectangle 26">
            <a:extLst>
              <a:ext uri="{FF2B5EF4-FFF2-40B4-BE49-F238E27FC236}">
                <a16:creationId xmlns:a16="http://schemas.microsoft.com/office/drawing/2014/main" id="{64F436D6-A34C-25D9-EB4E-184F02532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520" y="4827992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성별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8" name="Line 58">
            <a:extLst>
              <a:ext uri="{FF2B5EF4-FFF2-40B4-BE49-F238E27FC236}">
                <a16:creationId xmlns:a16="http://schemas.microsoft.com/office/drawing/2014/main" id="{E00EA868-C9C4-B3D2-2338-A268190F3C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9221" y="5157432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9" name="Rectangle 26">
            <a:extLst>
              <a:ext uri="{FF2B5EF4-FFF2-40B4-BE49-F238E27FC236}">
                <a16:creationId xmlns:a16="http://schemas.microsoft.com/office/drawing/2014/main" id="{11A999C9-2FDC-66A9-0220-BA90544A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63" y="5287730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0" name="Line 58">
            <a:extLst>
              <a:ext uri="{FF2B5EF4-FFF2-40B4-BE49-F238E27FC236}">
                <a16:creationId xmlns:a16="http://schemas.microsoft.com/office/drawing/2014/main" id="{CB2F92C1-CA87-41DB-9BBB-43ACBD24C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641" y="5240954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1" name="Rectangle 26">
            <a:extLst>
              <a:ext uri="{FF2B5EF4-FFF2-40B4-BE49-F238E27FC236}">
                <a16:creationId xmlns:a16="http://schemas.microsoft.com/office/drawing/2014/main" id="{CFCCD693-2851-3F0D-2C5A-2D5D895F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520" y="4986373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Line 58">
            <a:extLst>
              <a:ext uri="{FF2B5EF4-FFF2-40B4-BE49-F238E27FC236}">
                <a16:creationId xmlns:a16="http://schemas.microsoft.com/office/drawing/2014/main" id="{AE6D129B-BB6A-DCAB-6681-7A6F9EF44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772" y="4726416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3" name="Rectangle 26">
            <a:extLst>
              <a:ext uri="{FF2B5EF4-FFF2-40B4-BE49-F238E27FC236}">
                <a16:creationId xmlns:a16="http://schemas.microsoft.com/office/drawing/2014/main" id="{34714E25-12D5-277F-8F2A-0620AD75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51" y="4471835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4" name="Line 58">
            <a:extLst>
              <a:ext uri="{FF2B5EF4-FFF2-40B4-BE49-F238E27FC236}">
                <a16:creationId xmlns:a16="http://schemas.microsoft.com/office/drawing/2014/main" id="{AB106777-19B2-8C35-00B3-F656C5444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3760" y="5306116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5" name="Rectangle 26">
            <a:extLst>
              <a:ext uri="{FF2B5EF4-FFF2-40B4-BE49-F238E27FC236}">
                <a16:creationId xmlns:a16="http://schemas.microsoft.com/office/drawing/2014/main" id="{29A643B4-6C64-F77E-6E01-5A5EDDFA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02" y="5436414"/>
            <a:ext cx="956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커뮤니티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6" name="Line 58">
            <a:extLst>
              <a:ext uri="{FF2B5EF4-FFF2-40B4-BE49-F238E27FC236}">
                <a16:creationId xmlns:a16="http://schemas.microsoft.com/office/drawing/2014/main" id="{52F030BA-A98B-6E8A-35B0-289815EFA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089" y="5286697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7" name="Rectangle 26">
            <a:extLst>
              <a:ext uri="{FF2B5EF4-FFF2-40B4-BE49-F238E27FC236}">
                <a16:creationId xmlns:a16="http://schemas.microsoft.com/office/drawing/2014/main" id="{04755529-3153-53AC-9CA1-7DD5871E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864" y="5100248"/>
            <a:ext cx="13123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상품이용 방법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8" name="Line 58">
            <a:extLst>
              <a:ext uri="{FF2B5EF4-FFF2-40B4-BE49-F238E27FC236}">
                <a16:creationId xmlns:a16="http://schemas.microsoft.com/office/drawing/2014/main" id="{E8F0E39B-2F02-7E91-6BF5-8E5301B20F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2806" y="4654425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9" name="Rectangle 26">
            <a:extLst>
              <a:ext uri="{FF2B5EF4-FFF2-40B4-BE49-F238E27FC236}">
                <a16:creationId xmlns:a16="http://schemas.microsoft.com/office/drawing/2014/main" id="{4131B058-E30C-F5F3-3794-F69ED156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548" y="4784723"/>
            <a:ext cx="956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 정보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0" name="Line 58">
            <a:extLst>
              <a:ext uri="{FF2B5EF4-FFF2-40B4-BE49-F238E27FC236}">
                <a16:creationId xmlns:a16="http://schemas.microsoft.com/office/drawing/2014/main" id="{07BA26A9-FEE4-D71B-32B8-FBB0AFE40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106" y="4330034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1" name="Rectangle 26">
            <a:extLst>
              <a:ext uri="{FF2B5EF4-FFF2-40B4-BE49-F238E27FC236}">
                <a16:creationId xmlns:a16="http://schemas.microsoft.com/office/drawing/2014/main" id="{6C0D8219-BBEF-827F-EFCD-979789DE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270" y="4127709"/>
            <a:ext cx="1029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부모 정보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4" name="Line 62">
            <a:extLst>
              <a:ext uri="{FF2B5EF4-FFF2-40B4-BE49-F238E27FC236}">
                <a16:creationId xmlns:a16="http://schemas.microsoft.com/office/drawing/2014/main" id="{59C8C91D-E138-FF44-0E25-A6DD92767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621" y="1598835"/>
            <a:ext cx="1535377" cy="2059510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5" name="Line 60">
            <a:extLst>
              <a:ext uri="{FF2B5EF4-FFF2-40B4-BE49-F238E27FC236}">
                <a16:creationId xmlns:a16="http://schemas.microsoft.com/office/drawing/2014/main" id="{1E74C6F9-3AE1-A484-9377-B8EE6632F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2852" y="2102657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6" name="Rectangle 26">
            <a:extLst>
              <a:ext uri="{FF2B5EF4-FFF2-40B4-BE49-F238E27FC236}">
                <a16:creationId xmlns:a16="http://schemas.microsoft.com/office/drawing/2014/main" id="{5D687B22-ABC6-0CCC-C934-88D4EF03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89" y="1706537"/>
            <a:ext cx="135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기존고객 정보활용 부족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7" name="Line 60">
            <a:extLst>
              <a:ext uri="{FF2B5EF4-FFF2-40B4-BE49-F238E27FC236}">
                <a16:creationId xmlns:a16="http://schemas.microsoft.com/office/drawing/2014/main" id="{33E61F87-0202-935B-BDCE-094313CEA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1600" y="2707368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8" name="Rectangle 26">
            <a:extLst>
              <a:ext uri="{FF2B5EF4-FFF2-40B4-BE49-F238E27FC236}">
                <a16:creationId xmlns:a16="http://schemas.microsoft.com/office/drawing/2014/main" id="{6559131F-51E6-9727-5693-DCFEB74A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50" y="2436600"/>
            <a:ext cx="135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신뢰도 하락 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9" name="Line 58">
            <a:extLst>
              <a:ext uri="{FF2B5EF4-FFF2-40B4-BE49-F238E27FC236}">
                <a16:creationId xmlns:a16="http://schemas.microsoft.com/office/drawing/2014/main" id="{0FDCD13F-82B1-A2FE-AC6A-F90EED95DF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6255" y="2841942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0" name="Rectangle 26">
            <a:extLst>
              <a:ext uri="{FF2B5EF4-FFF2-40B4-BE49-F238E27FC236}">
                <a16:creationId xmlns:a16="http://schemas.microsoft.com/office/drawing/2014/main" id="{57E8EB9C-87EA-DA95-8A71-B19B6F92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334" y="3166006"/>
            <a:ext cx="5934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1" name="Line 60">
            <a:extLst>
              <a:ext uri="{FF2B5EF4-FFF2-40B4-BE49-F238E27FC236}">
                <a16:creationId xmlns:a16="http://schemas.microsoft.com/office/drawing/2014/main" id="{968CAA57-AB05-4E04-690A-E490E1828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2409" y="2007718"/>
            <a:ext cx="788218" cy="48243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2" name="Rectangle 26">
            <a:extLst>
              <a:ext uri="{FF2B5EF4-FFF2-40B4-BE49-F238E27FC236}">
                <a16:creationId xmlns:a16="http://schemas.microsoft.com/office/drawing/2014/main" id="{33C42291-97D0-4877-F810-C2279DDF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74" y="2493564"/>
            <a:ext cx="10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 파악부족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3" name="Line 58">
            <a:extLst>
              <a:ext uri="{FF2B5EF4-FFF2-40B4-BE49-F238E27FC236}">
                <a16:creationId xmlns:a16="http://schemas.microsoft.com/office/drawing/2014/main" id="{EB612320-7718-AC82-A466-B73270E5F0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7104" y="2304037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4" name="Rectangle 26">
            <a:extLst>
              <a:ext uri="{FF2B5EF4-FFF2-40B4-BE49-F238E27FC236}">
                <a16:creationId xmlns:a16="http://schemas.microsoft.com/office/drawing/2014/main" id="{959FE377-E206-E4FD-B9F7-FF5CA1A8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613" y="2614677"/>
            <a:ext cx="947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커뮤니티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5" name="Line 58">
            <a:extLst>
              <a:ext uri="{FF2B5EF4-FFF2-40B4-BE49-F238E27FC236}">
                <a16:creationId xmlns:a16="http://schemas.microsoft.com/office/drawing/2014/main" id="{92172E36-DCB5-91D3-AA5B-C1BA3C3F1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384" y="2150655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6" name="Rectangle 26">
            <a:extLst>
              <a:ext uri="{FF2B5EF4-FFF2-40B4-BE49-F238E27FC236}">
                <a16:creationId xmlns:a16="http://schemas.microsoft.com/office/drawing/2014/main" id="{F374922E-9A98-337C-136A-13F63D1A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2" y="1855357"/>
            <a:ext cx="1145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맘카페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성장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7" name="Line 60">
            <a:extLst>
              <a:ext uri="{FF2B5EF4-FFF2-40B4-BE49-F238E27FC236}">
                <a16:creationId xmlns:a16="http://schemas.microsoft.com/office/drawing/2014/main" id="{C1AD3F18-344F-B007-6CD5-71715A47A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6511" y="1880618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8" name="Rectangle 26">
            <a:extLst>
              <a:ext uri="{FF2B5EF4-FFF2-40B4-BE49-F238E27FC236}">
                <a16:creationId xmlns:a16="http://schemas.microsoft.com/office/drawing/2014/main" id="{D9743934-BDC4-16AC-1FF2-8BE83BCC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54" y="1631358"/>
            <a:ext cx="9939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물류 문제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9" name="Line 60">
            <a:extLst>
              <a:ext uri="{FF2B5EF4-FFF2-40B4-BE49-F238E27FC236}">
                <a16:creationId xmlns:a16="http://schemas.microsoft.com/office/drawing/2014/main" id="{88C6321D-7C0B-ECC2-78B3-7482DE4BA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6456" y="2371689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0" name="Rectangle 26">
            <a:extLst>
              <a:ext uri="{FF2B5EF4-FFF2-40B4-BE49-F238E27FC236}">
                <a16:creationId xmlns:a16="http://schemas.microsoft.com/office/drawing/2014/main" id="{ABE84D15-AD3B-39FB-221C-348DC26EE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979" y="2072143"/>
            <a:ext cx="993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업체선정 문제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1" name="Line 60">
            <a:extLst>
              <a:ext uri="{FF2B5EF4-FFF2-40B4-BE49-F238E27FC236}">
                <a16:creationId xmlns:a16="http://schemas.microsoft.com/office/drawing/2014/main" id="{CD9EFC20-B6A3-6068-0D23-CB6F1531F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1869" y="2044845"/>
            <a:ext cx="788218" cy="48243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2" name="Rectangle 26">
            <a:extLst>
              <a:ext uri="{FF2B5EF4-FFF2-40B4-BE49-F238E27FC236}">
                <a16:creationId xmlns:a16="http://schemas.microsoft.com/office/drawing/2014/main" id="{477B5539-2448-1795-8F1F-4053D76E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057" y="2454510"/>
            <a:ext cx="10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수요예측 실패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3" name="Line 58">
            <a:extLst>
              <a:ext uri="{FF2B5EF4-FFF2-40B4-BE49-F238E27FC236}">
                <a16:creationId xmlns:a16="http://schemas.microsoft.com/office/drawing/2014/main" id="{3494B763-413C-1555-B119-B1CD656244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97308" y="2323236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4" name="Rectangle 26">
            <a:extLst>
              <a:ext uri="{FF2B5EF4-FFF2-40B4-BE49-F238E27FC236}">
                <a16:creationId xmlns:a16="http://schemas.microsoft.com/office/drawing/2014/main" id="{C3485EE2-077F-2415-A554-DE8AC0A3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17" y="2741597"/>
            <a:ext cx="94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예측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5" name="Line 58">
            <a:extLst>
              <a:ext uri="{FF2B5EF4-FFF2-40B4-BE49-F238E27FC236}">
                <a16:creationId xmlns:a16="http://schemas.microsoft.com/office/drawing/2014/main" id="{E500BF7B-7ACB-76B9-FC41-0B11F75F6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288" y="2156795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6" name="Rectangle 26">
            <a:extLst>
              <a:ext uri="{FF2B5EF4-FFF2-40B4-BE49-F238E27FC236}">
                <a16:creationId xmlns:a16="http://schemas.microsoft.com/office/drawing/2014/main" id="{0C9F07CE-C134-7004-1006-0EC769D1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541" y="1894852"/>
            <a:ext cx="6139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7" name="Line 58">
            <a:extLst>
              <a:ext uri="{FF2B5EF4-FFF2-40B4-BE49-F238E27FC236}">
                <a16:creationId xmlns:a16="http://schemas.microsoft.com/office/drawing/2014/main" id="{97041920-4EC2-ACB7-BAAD-A8B55EBFB2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0859" y="2581216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8" name="Rectangle 26">
            <a:extLst>
              <a:ext uri="{FF2B5EF4-FFF2-40B4-BE49-F238E27FC236}">
                <a16:creationId xmlns:a16="http://schemas.microsoft.com/office/drawing/2014/main" id="{A30F954D-57CE-B982-ED0E-F7D4B09C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368" y="2891856"/>
            <a:ext cx="947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생산력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1" name="Line 58">
            <a:extLst>
              <a:ext uri="{FF2B5EF4-FFF2-40B4-BE49-F238E27FC236}">
                <a16:creationId xmlns:a16="http://schemas.microsoft.com/office/drawing/2014/main" id="{10E0EB11-A323-7C18-45C2-AB23C1D7C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2420" y="1871254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2" name="Rectangle 26">
            <a:extLst>
              <a:ext uri="{FF2B5EF4-FFF2-40B4-BE49-F238E27FC236}">
                <a16:creationId xmlns:a16="http://schemas.microsoft.com/office/drawing/2014/main" id="{D65FD491-8207-C4AC-4819-43EDD69D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755" y="1616733"/>
            <a:ext cx="5729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보관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3" name="Line 58">
            <a:extLst>
              <a:ext uri="{FF2B5EF4-FFF2-40B4-BE49-F238E27FC236}">
                <a16:creationId xmlns:a16="http://schemas.microsoft.com/office/drawing/2014/main" id="{8015C56F-9ACB-F51F-1940-8853D4A7B9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1886" y="2002857"/>
            <a:ext cx="132013" cy="19977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4" name="Rectangle 26">
            <a:extLst>
              <a:ext uri="{FF2B5EF4-FFF2-40B4-BE49-F238E27FC236}">
                <a16:creationId xmlns:a16="http://schemas.microsoft.com/office/drawing/2014/main" id="{2506DA2A-9970-A380-942A-08E0268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573" y="2179326"/>
            <a:ext cx="6358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59D1E-C94F-E4EF-35C7-FE68FFB0F84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54C7E-A9A8-6B5C-B3A3-CB40A35296A3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잠재인자 도출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5EAC5E1-CF9F-2A72-1F7A-1E9F874A496E}"/>
              </a:ext>
            </a:extLst>
          </p:cNvPr>
          <p:cNvSpPr txBox="1"/>
          <p:nvPr/>
        </p:nvSpPr>
        <p:spPr>
          <a:xfrm>
            <a:off x="622901" y="582853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잠재원인 우선순위화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12BAE50-E5C8-AA76-8719-94F468C7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577"/>
              </p:ext>
            </p:extLst>
          </p:nvPr>
        </p:nvGraphicFramePr>
        <p:xfrm>
          <a:off x="338760" y="1022496"/>
          <a:ext cx="11383920" cy="474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757">
                  <a:extLst>
                    <a:ext uri="{9D8B030D-6E8A-4147-A177-3AD203B41FA5}">
                      <a16:colId xmlns:a16="http://schemas.microsoft.com/office/drawing/2014/main" val="3787106609"/>
                    </a:ext>
                  </a:extLst>
                </a:gridCol>
                <a:gridCol w="2008811">
                  <a:extLst>
                    <a:ext uri="{9D8B030D-6E8A-4147-A177-3AD203B41FA5}">
                      <a16:colId xmlns:a16="http://schemas.microsoft.com/office/drawing/2014/main" val="196662814"/>
                    </a:ext>
                  </a:extLst>
                </a:gridCol>
                <a:gridCol w="5043638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1953929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856785">
                  <a:extLst>
                    <a:ext uri="{9D8B030D-6E8A-4147-A177-3AD203B41FA5}">
                      <a16:colId xmlns:a16="http://schemas.microsoft.com/office/drawing/2014/main" val="4262138860"/>
                    </a:ext>
                  </a:extLst>
                </a:gridCol>
              </a:tblGrid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6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잠재원인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분석가능성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배송문제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시즌 예측을 못함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2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지역별 수요 예측을 못함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3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재구매율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고객의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월령별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 수요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5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맞춤형 제품 추천 안 됨</a:t>
                      </a:r>
                      <a:endParaRPr lang="en-US" altLang="ko-KR" sz="1600" dirty="0">
                        <a:solidFill>
                          <a:srgbClr val="FF0000"/>
                        </a:solidFill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6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육아관련 컨텐츠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7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월령별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 추천 서비스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5096894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8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신규고객 유입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대형 </a:t>
                      </a:r>
                      <a:r>
                        <a:rPr lang="ko-KR" altLang="en-US" sz="1600" dirty="0" err="1">
                          <a:ea typeface="나눔스퀘어 네오 Regular" panose="00000500000000000000"/>
                        </a:rPr>
                        <a:t>유통사</a:t>
                      </a:r>
                      <a:r>
                        <a:rPr lang="ko-KR" altLang="en-US" sz="1600" dirty="0">
                          <a:ea typeface="나눔스퀘어 네오 Regular" panose="00000500000000000000"/>
                        </a:rPr>
                        <a:t> 유입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9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고객 유입 경로 파악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10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고령 고객의 온라인 접근이 용이하지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325029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11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ea typeface="나눔스퀘어 네오 Regular" panose="00000500000000000000"/>
                        </a:rPr>
                        <a:t>맘카페</a:t>
                      </a:r>
                      <a:r>
                        <a:rPr lang="ko-KR" altLang="en-US" sz="1600" dirty="0">
                          <a:ea typeface="나눔스퀘어 네오 Regular" panose="00000500000000000000"/>
                        </a:rPr>
                        <a:t> 등 커뮤니티 활성화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7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23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세분화 전략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198720" y="611080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A5DE860-01D1-4A9E-DBE1-F18366A9F38E}"/>
              </a:ext>
            </a:extLst>
          </p:cNvPr>
          <p:cNvSpPr txBox="1"/>
          <p:nvPr/>
        </p:nvSpPr>
        <p:spPr>
          <a:xfrm>
            <a:off x="365702" y="489662"/>
            <a:ext cx="3789611" cy="704768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특성에 따른 마케팅 전략의 필요</a:t>
            </a:r>
            <a:r>
              <a:rPr lang="en-US" altLang="ko-KR" sz="16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RFM(Recency, Frequency, Monetary)</a:t>
            </a:r>
            <a:endParaRPr lang="ko-KR" sz="16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87F7CFC-66E8-18CE-65D7-AEBD7C817A06}"/>
              </a:ext>
            </a:extLst>
          </p:cNvPr>
          <p:cNvGraphicFramePr/>
          <p:nvPr/>
        </p:nvGraphicFramePr>
        <p:xfrm>
          <a:off x="864694" y="1958743"/>
          <a:ext cx="3841822" cy="280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8E5D1E4-3252-748D-DC13-577CCE34E4AC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이용해 고객의 등급을 </a:t>
            </a:r>
            <a:r>
              <a:rPr lang="en-US" altLang="ko-KR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개로 구분하여 등급 별 혜택 제공 및 제품 추천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31AD1-A851-DCBF-1D47-694450F2E8FB}"/>
              </a:ext>
            </a:extLst>
          </p:cNvPr>
          <p:cNvSpPr txBox="1"/>
          <p:nvPr/>
        </p:nvSpPr>
        <p:spPr>
          <a:xfrm>
            <a:off x="3461596" y="1510383"/>
            <a:ext cx="202177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구매일이 언제인가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90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일을 기준으로 최근에 구매할수록 높은 점수 부여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3419-839E-C758-5F06-24EB9BCEF351}"/>
              </a:ext>
            </a:extLst>
          </p:cNvPr>
          <p:cNvSpPr txBox="1"/>
          <p:nvPr/>
        </p:nvSpPr>
        <p:spPr>
          <a:xfrm>
            <a:off x="3409202" y="4793399"/>
            <a:ext cx="2126568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얼마나 많은 금액을 썼는가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Nn~nn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만원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5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점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Nn~nn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만원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4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점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835C9-7F37-A95E-DA64-A09B00883033}"/>
              </a:ext>
            </a:extLst>
          </p:cNvPr>
          <p:cNvSpPr txBox="1"/>
          <p:nvPr/>
        </p:nvSpPr>
        <p:spPr>
          <a:xfrm>
            <a:off x="95138" y="4798859"/>
            <a:ext cx="208252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얼마나 자주 구매하였는가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유효기간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내 구매 횟수 기준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5FFAAD-AC96-BF32-08A5-B72BA5784282}"/>
              </a:ext>
            </a:extLst>
          </p:cNvPr>
          <p:cNvCxnSpPr>
            <a:cxnSpLocks/>
          </p:cNvCxnSpPr>
          <p:nvPr/>
        </p:nvCxnSpPr>
        <p:spPr>
          <a:xfrm>
            <a:off x="1633591" y="2705466"/>
            <a:ext cx="1152014" cy="86445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C6CB7-4534-5D5C-5CBD-D2C0A2790703}"/>
              </a:ext>
            </a:extLst>
          </p:cNvPr>
          <p:cNvCxnSpPr>
            <a:cxnSpLocks/>
          </p:cNvCxnSpPr>
          <p:nvPr/>
        </p:nvCxnSpPr>
        <p:spPr>
          <a:xfrm flipH="1">
            <a:off x="1272691" y="2699054"/>
            <a:ext cx="37117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A6ED37-8955-633F-FCE1-DD43C5A4BCA7}"/>
              </a:ext>
            </a:extLst>
          </p:cNvPr>
          <p:cNvSpPr txBox="1"/>
          <p:nvPr/>
        </p:nvSpPr>
        <p:spPr>
          <a:xfrm>
            <a:off x="95138" y="2368964"/>
            <a:ext cx="1256956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Highest Value Customer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B6AC7-A7C9-3C66-39B0-8AD4A004D200}"/>
              </a:ext>
            </a:extLst>
          </p:cNvPr>
          <p:cNvSpPr txBox="1"/>
          <p:nvPr/>
        </p:nvSpPr>
        <p:spPr>
          <a:xfrm>
            <a:off x="7195784" y="518226"/>
            <a:ext cx="3055746" cy="4261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RFM</a:t>
            </a:r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책정한 등급 별 혜택 </a:t>
            </a: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</p:txBody>
      </p:sp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0B891BEC-B23D-F52F-5B0E-A2996DC9A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82853"/>
              </p:ext>
            </p:extLst>
          </p:nvPr>
        </p:nvGraphicFramePr>
        <p:xfrm>
          <a:off x="5815174" y="1037140"/>
          <a:ext cx="5816966" cy="4639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645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187552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2662801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</a:tblGrid>
              <a:tr h="31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회원등급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혜택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Diamond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Platinum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Gold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생일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10%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Silver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3,000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181640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Bronze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첫 구매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129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700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25910"/>
              </p:ext>
            </p:extLst>
          </p:nvPr>
        </p:nvGraphicFramePr>
        <p:xfrm>
          <a:off x="338758" y="719341"/>
          <a:ext cx="11383920" cy="548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05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3440982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307527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812060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</a:tblGrid>
              <a:tr h="588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잠재원인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데이터명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발생주기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시즌 예측을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수요 예측을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거주 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맞춤형 제품 추천 안 됨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이경로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추천 서비스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고령 고객의 온라인 접근이 용이하지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나이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육아관련 컨텐츠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육아 컨텐츠 수요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맘카페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등 커뮤니티 활성화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커뮤니티 방문자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대형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유통사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유입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유아 시장 점유율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유입 경로 파악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수집 계획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018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1075365"/>
          <a:ext cx="11383920" cy="5199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198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904775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2338939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2242686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100013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</a:tblGrid>
              <a:tr h="67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항목명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의미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속성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(ID)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도착 위치 구분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손익 계산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부모 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593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설명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EB8B333-6C96-1DEC-6659-31AD7E50DD54}"/>
              </a:ext>
            </a:extLst>
          </p:cNvPr>
          <p:cNvSpPr txBox="1"/>
          <p:nvPr/>
        </p:nvSpPr>
        <p:spPr>
          <a:xfrm>
            <a:off x="622901" y="582854"/>
            <a:ext cx="5046379" cy="32786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Member_data.csv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81,360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</a:t>
            </a:r>
            <a:endParaRPr lang="ko-KR" sz="1600" b="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FB7A0B2-4ADC-340E-CA98-332ADBC80FFE}"/>
              </a:ext>
            </a:extLst>
          </p:cNvPr>
          <p:cNvSpPr txBox="1"/>
          <p:nvPr/>
        </p:nvSpPr>
        <p:spPr>
          <a:xfrm>
            <a:off x="6332150" y="527084"/>
            <a:ext cx="4958284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Product_data.csv 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3,480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4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600" b="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290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2604</Words>
  <Application>Microsoft Office PowerPoint</Application>
  <PresentationFormat>와이드스크린</PresentationFormat>
  <Paragraphs>708</Paragraphs>
  <Slides>30</Slides>
  <Notes>19</Notes>
  <HiddenSlides>8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나눔스퀘어 ExtraBold</vt:lpstr>
      <vt:lpstr>나눔스퀘어 네오 Regular</vt:lpstr>
      <vt:lpstr>Malgun Gothic</vt:lpstr>
      <vt:lpstr>Malgun Gothic</vt:lpstr>
      <vt:lpstr>Arial</vt:lpstr>
      <vt:lpstr>Brush Script MT</vt:lpstr>
      <vt:lpstr>Calibri</vt:lpstr>
      <vt:lpstr>Cambria Math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369</cp:revision>
  <dcterms:created xsi:type="dcterms:W3CDTF">2022-11-05T10:48:10Z</dcterms:created>
  <dcterms:modified xsi:type="dcterms:W3CDTF">2022-11-15T07:59:09Z</dcterms:modified>
</cp:coreProperties>
</file>