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6"/>
  </p:notesMasterIdLst>
  <p:sldIdLst>
    <p:sldId id="308" r:id="rId2"/>
    <p:sldId id="331" r:id="rId3"/>
    <p:sldId id="256" r:id="rId4"/>
    <p:sldId id="314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5485F0"/>
    <a:srgbClr val="8497B0"/>
    <a:srgbClr val="B4C7E7"/>
    <a:srgbClr val="FFFFFF"/>
    <a:srgbClr val="59BCDB"/>
    <a:srgbClr val="F7E7B1"/>
    <a:srgbClr val="BDD7EE"/>
    <a:srgbClr val="FF8315"/>
    <a:srgbClr val="58A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2D172-91A5-4E7D-9952-F0D95C01F24C}" v="41" dt="2022-11-14T18:47:37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366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F2-4887-A1B3-84E6954264C9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F2-4887-A1B3-84E6954264C9}"/>
              </c:ext>
            </c:extLst>
          </c:dPt>
          <c:cat>
            <c:strRef>
              <c:f>Sheet1!$A$2:$A$3</c:f>
              <c:strCache>
                <c:ptCount val="2"/>
                <c:pt idx="0">
                  <c:v>불만족</c:v>
                </c:pt>
                <c:pt idx="1">
                  <c:v>만족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30.1</c:v>
                </c:pt>
                <c:pt idx="1">
                  <c:v>69.900000000000006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F2-4887-A1B3-84E695426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82-4639-A022-9FD7CF6406DC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82-4639-A022-9FD7CF6406DC}"/>
              </c:ext>
            </c:extLst>
          </c:dPt>
          <c:cat>
            <c:strRef>
              <c:f>Sheet1!$A$2:$A$3</c:f>
              <c:strCache>
                <c:ptCount val="2"/>
                <c:pt idx="0">
                  <c:v>top3</c:v>
                </c:pt>
                <c:pt idx="1">
                  <c:v>그 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54.2</c:v>
                </c:pt>
                <c:pt idx="1">
                  <c:v>45.8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82-4639-A022-9FD7CF640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497B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6F-4E67-BEE9-37CC75C5023C}"/>
              </c:ext>
            </c:extLst>
          </c:dPt>
          <c:dPt>
            <c:idx val="1"/>
            <c:invertIfNegative val="0"/>
            <c:bubble3D val="0"/>
            <c:spPr>
              <a:solidFill>
                <a:srgbClr val="F7E7B1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6F-4E67-BEE9-37CC75C5023C}"/>
              </c:ext>
            </c:extLst>
          </c:dPt>
          <c:dPt>
            <c:idx val="2"/>
            <c:invertIfNegative val="0"/>
            <c:bubble3D val="0"/>
            <c:spPr>
              <a:solidFill>
                <a:srgbClr val="BDD7EE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6F-4E67-BEE9-37CC75C502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3단계 기저귀</c:v>
                </c:pt>
                <c:pt idx="1">
                  <c:v>4단계 기저귀</c:v>
                </c:pt>
                <c:pt idx="2">
                  <c:v>수유용품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21.1</c:v>
                </c:pt>
                <c:pt idx="1">
                  <c:v>17.3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F-4E67-BEE9-37CC75C502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616030064"/>
        <c:axId val="1616027984"/>
      </c:barChart>
      <c:catAx>
        <c:axId val="161603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616027984"/>
        <c:crosses val="autoZero"/>
        <c:auto val="1"/>
        <c:lblAlgn val="ctr"/>
        <c:lblOffset val="100"/>
        <c:noMultiLvlLbl val="0"/>
      </c:catAx>
      <c:valAx>
        <c:axId val="1616027984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61603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21"/>
            <c:spPr>
              <a:solidFill>
                <a:srgbClr val="0047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0-45BC-931B-1AE4B728A9F1}"/>
              </c:ext>
            </c:extLst>
          </c:dPt>
          <c:dPt>
            <c:idx val="1"/>
            <c:bubble3D val="0"/>
            <c:spPr>
              <a:solidFill>
                <a:srgbClr val="91CCF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0-45BC-931B-1AE4B728A9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0-45BC-931B-1AE4B728A9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0-45BC-931B-1AE4B728A9F1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남</c:v>
                </c:pt>
                <c:pt idx="1">
                  <c:v>여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3.1E-2</c:v>
                </c:pt>
                <c:pt idx="1">
                  <c:v>0.96899999999999997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0-45BC-931B-1AE4B728A9F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6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907670844665452E-2"/>
          <c:y val="3.6723584004927319E-2"/>
          <c:w val="0.86356831925584032"/>
          <c:h val="0.79933420548136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47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22-4B54-A12E-138DEC2EA28F}"/>
              </c:ext>
            </c:extLst>
          </c:dPt>
          <c:dPt>
            <c:idx val="1"/>
            <c:invertIfNegative val="0"/>
            <c:bubble3D val="0"/>
            <c:spPr>
              <a:solidFill>
                <a:srgbClr val="91CCF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22-4B54-A12E-138DEC2EA28F}"/>
              </c:ext>
            </c:extLst>
          </c:dPt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118123297</c:v>
                </c:pt>
                <c:pt idx="1">
                  <c:v>3634321642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22-4B54-A12E-138DEC2EA2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5-2C22-4B54-A12E-138DEC2EA2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6-2C22-4B54-A12E-138DEC2EA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10761759"/>
        <c:axId val="1710760511"/>
      </c:barChart>
      <c:catAx>
        <c:axId val="1710761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>
              <a:alpha val="97000"/>
            </a:schemeClr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710760511"/>
        <c:crosses val="autoZero"/>
        <c:auto val="1"/>
        <c:lblAlgn val="ctr"/>
        <c:lblOffset val="100"/>
        <c:noMultiLvlLbl val="0"/>
      </c:catAx>
      <c:valAx>
        <c:axId val="171076051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10761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63750095259493E-2"/>
          <c:y val="5.7664151926259233E-2"/>
          <c:w val="0.93567249980948097"/>
          <c:h val="0.771746134087108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47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C1-45A7-8344-8F2589EC6E1A}"/>
              </c:ext>
            </c:extLst>
          </c:dPt>
          <c:dPt>
            <c:idx val="1"/>
            <c:invertIfNegative val="0"/>
            <c:bubble3D val="0"/>
            <c:spPr>
              <a:solidFill>
                <a:srgbClr val="91CCF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C1-45A7-8344-8F2589EC6E1A}"/>
              </c:ext>
            </c:extLst>
          </c:dPt>
          <c:dPt>
            <c:idx val="2"/>
            <c:invertIfNegative val="0"/>
            <c:bubble3D val="0"/>
            <c:spPr>
              <a:solidFill>
                <a:srgbClr val="E4E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C1-45A7-8344-8F2589EC6E1A}"/>
              </c:ext>
            </c:extLst>
          </c:dPt>
          <c:dPt>
            <c:idx val="3"/>
            <c:invertIfNegative val="0"/>
            <c:bubble3D val="0"/>
            <c:spPr>
              <a:solidFill>
                <a:srgbClr val="AABA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DC1-45A7-8344-8F2589EC6E1A}"/>
              </c:ext>
            </c:extLst>
          </c:dPt>
          <c:dPt>
            <c:idx val="4"/>
            <c:invertIfNegative val="0"/>
            <c:bubble3D val="0"/>
            <c:spPr>
              <a:solidFill>
                <a:srgbClr val="6F798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DC1-45A7-8344-8F2589EC6E1A}"/>
              </c:ext>
            </c:extLst>
          </c:dPt>
          <c:cat>
            <c:strRef>
              <c:f>Sheet1!$A$2:$A$6</c:f>
              <c:strCache>
                <c:ptCount val="5"/>
                <c:pt idx="0">
                  <c:v>기저귀</c:v>
                </c:pt>
                <c:pt idx="1">
                  <c:v>수유용품</c:v>
                </c:pt>
                <c:pt idx="2">
                  <c:v>티슈</c:v>
                </c:pt>
                <c:pt idx="3">
                  <c:v>이벤트</c:v>
                </c:pt>
                <c:pt idx="4">
                  <c:v>주방용품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2381610820</c:v>
                </c:pt>
                <c:pt idx="1">
                  <c:v>471806777</c:v>
                </c:pt>
                <c:pt idx="2">
                  <c:v>229451564</c:v>
                </c:pt>
                <c:pt idx="3">
                  <c:v>215713709</c:v>
                </c:pt>
                <c:pt idx="4">
                  <c:v>78888975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C1-45A7-8344-8F2589EC6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1710761759"/>
        <c:axId val="1710760511"/>
      </c:barChart>
      <c:catAx>
        <c:axId val="1710761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710760511"/>
        <c:crosses val="autoZero"/>
        <c:auto val="1"/>
        <c:lblAlgn val="ctr"/>
        <c:lblOffset val="100"/>
        <c:noMultiLvlLbl val="0"/>
      </c:catAx>
      <c:valAx>
        <c:axId val="171076051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10761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27142363777887E-2"/>
          <c:y val="0.17428398968842748"/>
          <c:w val="0.49742959301316647"/>
          <c:h val="0.570146658290319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0047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87-420E-81A7-6D218900DAC6}"/>
              </c:ext>
            </c:extLst>
          </c:dPt>
          <c:dPt>
            <c:idx val="1"/>
            <c:bubble3D val="0"/>
            <c:spPr>
              <a:solidFill>
                <a:srgbClr val="91CCF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87-420E-81A7-6D218900DA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87-420E-81A7-6D218900DA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87-420E-81A7-6D218900DA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87-420E-81A7-6D218900DAC6}"/>
              </c:ext>
            </c:extLst>
          </c:dPt>
          <c:dLbls>
            <c:dLbl>
              <c:idx val="4"/>
              <c:layout>
                <c:manualLayout>
                  <c:x val="8.7283873617074653E-2"/>
                  <c:y val="0.230266513581695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84778929535454"/>
                      <c:h val="0.204776585876926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5687-420E-81A7-6D218900DA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Bronze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  <c:pt idx="4">
                  <c:v>Diamond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0.08</c:v>
                </c:pt>
                <c:pt idx="1">
                  <c:v>0.13</c:v>
                </c:pt>
                <c:pt idx="2">
                  <c:v>0.11700000000000001</c:v>
                </c:pt>
                <c:pt idx="3">
                  <c:v>0.3</c:v>
                </c:pt>
                <c:pt idx="4">
                  <c:v>0.373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687-420E-81A7-6D218900DAC6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1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211424565599504"/>
          <c:y val="0.11133189832584646"/>
          <c:w val="0.38788575434400496"/>
          <c:h val="0.641014594932047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0.35035</cdr:x>
      <cdr:y>0.28518</cdr:y>
    </cdr:from>
    <cdr:to>
      <cdr:x>0.64965</cdr:x>
      <cdr:y>0.71482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CC6C320-626C-5C50-C5A9-6AC042B420E9}"/>
            </a:ext>
          </a:extLst>
        </cdr:cNvPr>
        <cdr:cNvSpPr txBox="1"/>
      </cdr:nvSpPr>
      <cdr:spPr>
        <a:xfrm xmlns:a="http://schemas.openxmlformats.org/drawingml/2006/main">
          <a:off x="1070367" y="60695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0.24445</cdr:x>
      <cdr:y>0.4109</cdr:y>
    </cdr:from>
    <cdr:to>
      <cdr:x>0.63138</cdr:x>
      <cdr:y>0.68129</cdr:y>
    </cdr:to>
    <cdr:sp macro="" textlink="">
      <cdr:nvSpPr>
        <cdr:cNvPr id="3" name="TextBox 14">
          <a:extLst xmlns:a="http://schemas.openxmlformats.org/drawingml/2006/main">
            <a:ext uri="{FF2B5EF4-FFF2-40B4-BE49-F238E27FC236}">
              <a16:creationId xmlns:a16="http://schemas.microsoft.com/office/drawing/2014/main" id="{AA45DA64-96B6-F021-3CB1-EA19423EA1A9}"/>
            </a:ext>
          </a:extLst>
        </cdr:cNvPr>
        <cdr:cNvSpPr txBox="1"/>
      </cdr:nvSpPr>
      <cdr:spPr>
        <a:xfrm xmlns:a="http://schemas.openxmlformats.org/drawingml/2006/main">
          <a:off x="631778" y="795122"/>
          <a:ext cx="999998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여</a:t>
          </a:r>
          <a:endParaRPr lang="en-US" altLang="ko-KR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  <a:p xmlns:a="http://schemas.openxmlformats.org/drawingml/2006/main"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96.9%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0.0535</cdr:x>
      <cdr:y>0.67839</cdr:y>
    </cdr:from>
    <cdr:to>
      <cdr:x>0.58116</cdr:x>
      <cdr:y>0.83595</cdr:y>
    </cdr:to>
    <cdr:sp macro="" textlink="">
      <cdr:nvSpPr>
        <cdr:cNvPr id="2" name="TextBox 52">
          <a:extLst xmlns:a="http://schemas.openxmlformats.org/drawingml/2006/main">
            <a:ext uri="{FF2B5EF4-FFF2-40B4-BE49-F238E27FC236}">
              <a16:creationId xmlns:a16="http://schemas.microsoft.com/office/drawing/2014/main" id="{0A31CE98-C161-F866-73EE-B51C1F9BA2D0}"/>
            </a:ext>
          </a:extLst>
        </cdr:cNvPr>
        <cdr:cNvSpPr txBox="1"/>
      </cdr:nvSpPr>
      <cdr:spPr>
        <a:xfrm xmlns:a="http://schemas.openxmlformats.org/drawingml/2006/main">
          <a:off x="68514" y="1192618"/>
          <a:ext cx="67568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1.2</a:t>
          </a:r>
          <a:r>
            <a: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0.03636</cdr:x>
      <cdr:y>0.0945</cdr:y>
    </cdr:from>
    <cdr:to>
      <cdr:x>0.29118</cdr:x>
      <cdr:y>0.24358</cdr:y>
    </cdr:to>
    <cdr:sp macro="" textlink="">
      <cdr:nvSpPr>
        <cdr:cNvPr id="3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124327" y="175598"/>
          <a:ext cx="871271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24.0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0.79346</cdr:x>
      <cdr:y>0.67748</cdr:y>
    </cdr:from>
    <cdr:to>
      <cdr:x>0.98327</cdr:x>
      <cdr:y>0.82655</cdr:y>
    </cdr:to>
    <cdr:sp macro="" textlink="">
      <cdr:nvSpPr>
        <cdr:cNvPr id="4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2712978" y="1258805"/>
          <a:ext cx="64899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0.8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0.60363</cdr:x>
      <cdr:y>0.64677</cdr:y>
    </cdr:from>
    <cdr:to>
      <cdr:x>0.79346</cdr:x>
      <cdr:y>0.79585</cdr:y>
    </cdr:to>
    <cdr:sp macro="" textlink="">
      <cdr:nvSpPr>
        <cdr:cNvPr id="5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2063939" y="1201752"/>
          <a:ext cx="64903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2.2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0.416</cdr:x>
      <cdr:y>0.64677</cdr:y>
    </cdr:from>
    <cdr:to>
      <cdr:x>0.60582</cdr:x>
      <cdr:y>0.79585</cdr:y>
    </cdr:to>
    <cdr:sp macro="" textlink="">
      <cdr:nvSpPr>
        <cdr:cNvPr id="6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1422380" y="1201752"/>
          <a:ext cx="64903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2.3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0.23568</cdr:x>
      <cdr:y>0.58692</cdr:y>
    </cdr:from>
    <cdr:to>
      <cdr:x>0.42551</cdr:x>
      <cdr:y>0.736</cdr:y>
    </cdr:to>
    <cdr:sp macro="" textlink="">
      <cdr:nvSpPr>
        <cdr:cNvPr id="7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805845" y="1090541"/>
          <a:ext cx="64903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4.7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11/18/2022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경기</a:t>
            </a:r>
            <a:r>
              <a:rPr lang="en-US" altLang="ko-KR" dirty="0"/>
              <a:t>,</a:t>
            </a:r>
            <a:r>
              <a:rPr lang="ko-KR" altLang="en-US" dirty="0"/>
              <a:t>충청</a:t>
            </a:r>
            <a:r>
              <a:rPr lang="en-US" altLang="ko-KR" dirty="0"/>
              <a:t>,</a:t>
            </a:r>
            <a:r>
              <a:rPr lang="ko-KR" altLang="en-US" dirty="0"/>
              <a:t>서울의 불만족율이 높은 품목 중 매출이 많은 품목</a:t>
            </a:r>
            <a:r>
              <a:rPr lang="en-US" altLang="ko-KR" dirty="0"/>
              <a:t> (</a:t>
            </a:r>
            <a:r>
              <a:rPr lang="ko-KR" altLang="en-US" dirty="0"/>
              <a:t>비싼데 불만족율이 높으면 최악이니까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데이터 현황 </a:t>
            </a:r>
            <a:r>
              <a:rPr lang="en-US" altLang="ko-KR" dirty="0"/>
              <a:t>– </a:t>
            </a:r>
            <a:r>
              <a:rPr lang="ko-KR" altLang="en-US" dirty="0"/>
              <a:t>재구매율 </a:t>
            </a:r>
            <a:r>
              <a:rPr lang="en-US" altLang="ko-KR" dirty="0"/>
              <a:t>– </a:t>
            </a:r>
            <a:r>
              <a:rPr lang="ko-KR" altLang="en-US" dirty="0"/>
              <a:t>현황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데이터 안보임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하나하나에 대한 설명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신규고객 물품 </a:t>
            </a:r>
            <a:r>
              <a:rPr lang="en-US" altLang="ko-KR" dirty="0">
                <a:sym typeface="Wingdings" panose="05000000000000000000" pitchFamily="2" charset="2"/>
              </a:rPr>
              <a:t>TOP5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신규쪽으로</a:t>
            </a:r>
            <a:r>
              <a:rPr lang="ko-KR" altLang="en-US" dirty="0">
                <a:sym typeface="Wingdings" panose="05000000000000000000" pitchFamily="2" charset="2"/>
              </a:rPr>
              <a:t> 가는게 어떰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표의 서브제목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20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시안 </a:t>
            </a:r>
            <a:r>
              <a:rPr lang="en-US" altLang="ko-KR" dirty="0"/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181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47A2E-5B11-F4C7-5EAA-80F444FC7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6B99C-81DA-CE56-5B85-646266405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99EF4-92F9-0DAD-6C02-CD7331FB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28A2B-E69F-BF13-660D-5C1701BC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E2EB9-F69C-8F07-47A9-FEB1247B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5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7BAAA3B-48D8-4AF0-BF19-6DE941617EAB}"/>
              </a:ext>
            </a:extLst>
          </p:cNvPr>
          <p:cNvSpPr/>
          <p:nvPr/>
        </p:nvSpPr>
        <p:spPr>
          <a:xfrm>
            <a:off x="338760" y="1031012"/>
            <a:ext cx="5607087" cy="54160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6E05ABE9-812E-AF77-6D88-EF17D2F6C86B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배송 현황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8DC2D81-014A-6F20-A89E-1DEF741EBBD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서울이 전체 매출의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있으며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지역의 배송 불만족율은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30%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내외이다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0BEC8-D0BA-6545-FB7B-A0380BA57A5E}"/>
              </a:ext>
            </a:extLst>
          </p:cNvPr>
          <p:cNvSpPr txBox="1"/>
          <p:nvPr/>
        </p:nvSpPr>
        <p:spPr>
          <a:xfrm>
            <a:off x="2274224" y="858024"/>
            <a:ext cx="20206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매출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id="{51DD1619-03E7-8E13-DBA9-DFE88431D0B6}"/>
              </a:ext>
            </a:extLst>
          </p:cNvPr>
          <p:cNvGraphicFramePr>
            <a:graphicFrameLocks noGrp="1"/>
          </p:cNvGraphicFramePr>
          <p:nvPr/>
        </p:nvGraphicFramePr>
        <p:xfrm>
          <a:off x="1430661" y="1279050"/>
          <a:ext cx="3850882" cy="1090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729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  <a:gridCol w="1334203">
                  <a:extLst>
                    <a:ext uri="{9D8B030D-6E8A-4147-A177-3AD203B41FA5}">
                      <a16:colId xmlns:a16="http://schemas.microsoft.com/office/drawing/2014/main" val="1363255611"/>
                    </a:ext>
                  </a:extLst>
                </a:gridCol>
              </a:tblGrid>
              <a:tr h="246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주문량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건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인구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 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4.4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13,241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충청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3,818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9,657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5EAE58E-DA43-D4C7-1BE5-EEF3DCDE557D}"/>
              </a:ext>
            </a:extLst>
          </p:cNvPr>
          <p:cNvSpPr txBox="1"/>
          <p:nvPr/>
        </p:nvSpPr>
        <p:spPr>
          <a:xfrm>
            <a:off x="4178138" y="2302819"/>
            <a:ext cx="1224449" cy="25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인구 수 기준 </a:t>
            </a:r>
            <a:r>
              <a:rPr lang="en-US" altLang="ko-KR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2019</a:t>
            </a: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endParaRPr lang="en-US" altLang="ko-KR" sz="8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FB67-F916-6CA5-1070-3693B912A44E}"/>
              </a:ext>
            </a:extLst>
          </p:cNvPr>
          <p:cNvSpPr txBox="1"/>
          <p:nvPr/>
        </p:nvSpPr>
        <p:spPr>
          <a:xfrm>
            <a:off x="904977" y="6042841"/>
            <a:ext cx="4593514" cy="3427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 지역은 전체 매출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49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b="0" strike="noStrike" spc="-1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있다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C9711C-0EEC-ACDB-6728-8E7A36EF73FA}"/>
              </a:ext>
            </a:extLst>
          </p:cNvPr>
          <p:cNvGrpSpPr/>
          <p:nvPr/>
        </p:nvGrpSpPr>
        <p:grpSpPr>
          <a:xfrm>
            <a:off x="2886432" y="2548377"/>
            <a:ext cx="2930944" cy="3486076"/>
            <a:chOff x="2886432" y="2548377"/>
            <a:chExt cx="2930944" cy="3486076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B74D2BC-FD80-825A-2E3A-D1CF990A98DB}"/>
                </a:ext>
              </a:extLst>
            </p:cNvPr>
            <p:cNvSpPr/>
            <p:nvPr/>
          </p:nvSpPr>
          <p:spPr>
            <a:xfrm>
              <a:off x="2933622" y="3828058"/>
              <a:ext cx="829974" cy="3102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(18.1%)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DAC5C3B-62FD-0EC9-1B12-B044AB7F8B51}"/>
                </a:ext>
              </a:extLst>
            </p:cNvPr>
            <p:cNvSpPr/>
            <p:nvPr/>
          </p:nvSpPr>
          <p:spPr>
            <a:xfrm>
              <a:off x="2886432" y="3300536"/>
              <a:ext cx="829974" cy="3102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(19.4%)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1FA3940-E358-98B0-C7CE-AE9302502C82}"/>
                </a:ext>
              </a:extLst>
            </p:cNvPr>
            <p:cNvSpPr/>
            <p:nvPr/>
          </p:nvSpPr>
          <p:spPr>
            <a:xfrm>
              <a:off x="3049271" y="2733568"/>
              <a:ext cx="919400" cy="3149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(16.7%)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4" name="제주도">
              <a:extLst>
                <a:ext uri="{FF2B5EF4-FFF2-40B4-BE49-F238E27FC236}">
                  <a16:creationId xmlns:a16="http://schemas.microsoft.com/office/drawing/2014/main" id="{F425976C-3548-179F-EB2B-A44ED5910BB3}"/>
                </a:ext>
              </a:extLst>
            </p:cNvPr>
            <p:cNvSpPr/>
            <p:nvPr/>
          </p:nvSpPr>
          <p:spPr>
            <a:xfrm>
              <a:off x="3953790" y="5792174"/>
              <a:ext cx="431131" cy="242279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광주광역시">
              <a:extLst>
                <a:ext uri="{FF2B5EF4-FFF2-40B4-BE49-F238E27FC236}">
                  <a16:creationId xmlns:a16="http://schemas.microsoft.com/office/drawing/2014/main" id="{A2697E69-DFAF-CE59-B90E-B5DD8496898D}"/>
                </a:ext>
              </a:extLst>
            </p:cNvPr>
            <p:cNvSpPr/>
            <p:nvPr/>
          </p:nvSpPr>
          <p:spPr>
            <a:xfrm>
              <a:off x="4246539" y="4852089"/>
              <a:ext cx="172867" cy="117308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전라북도">
              <a:extLst>
                <a:ext uri="{FF2B5EF4-FFF2-40B4-BE49-F238E27FC236}">
                  <a16:creationId xmlns:a16="http://schemas.microsoft.com/office/drawing/2014/main" id="{FCFF7095-C02B-7805-EEF7-44E283F36C81}"/>
                </a:ext>
              </a:extLst>
            </p:cNvPr>
            <p:cNvSpPr/>
            <p:nvPr/>
          </p:nvSpPr>
          <p:spPr>
            <a:xfrm>
              <a:off x="3995527" y="4250519"/>
              <a:ext cx="917318" cy="559717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전라남도">
              <a:extLst>
                <a:ext uri="{FF2B5EF4-FFF2-40B4-BE49-F238E27FC236}">
                  <a16:creationId xmlns:a16="http://schemas.microsoft.com/office/drawing/2014/main" id="{31E44997-497E-C5BF-85B7-2BEF8362F87E}"/>
                </a:ext>
              </a:extLst>
            </p:cNvPr>
            <p:cNvSpPr/>
            <p:nvPr/>
          </p:nvSpPr>
          <p:spPr>
            <a:xfrm>
              <a:off x="3753856" y="4700003"/>
              <a:ext cx="1090020" cy="904273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8" name="부산광역시">
              <a:extLst>
                <a:ext uri="{FF2B5EF4-FFF2-40B4-BE49-F238E27FC236}">
                  <a16:creationId xmlns:a16="http://schemas.microsoft.com/office/drawing/2014/main" id="{DD274855-B813-28B3-80E5-F1474790A320}"/>
                </a:ext>
              </a:extLst>
            </p:cNvPr>
            <p:cNvSpPr/>
            <p:nvPr/>
          </p:nvSpPr>
          <p:spPr>
            <a:xfrm>
              <a:off x="5423009" y="4774425"/>
              <a:ext cx="228663" cy="201162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9" name="울산광역시">
              <a:extLst>
                <a:ext uri="{FF2B5EF4-FFF2-40B4-BE49-F238E27FC236}">
                  <a16:creationId xmlns:a16="http://schemas.microsoft.com/office/drawing/2014/main" id="{C963D95B-569F-461A-294A-D5E12EC9E656}"/>
                </a:ext>
              </a:extLst>
            </p:cNvPr>
            <p:cNvSpPr/>
            <p:nvPr/>
          </p:nvSpPr>
          <p:spPr>
            <a:xfrm>
              <a:off x="5498491" y="4552042"/>
              <a:ext cx="263740" cy="244931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0" name="대구광역시">
              <a:extLst>
                <a:ext uri="{FF2B5EF4-FFF2-40B4-BE49-F238E27FC236}">
                  <a16:creationId xmlns:a16="http://schemas.microsoft.com/office/drawing/2014/main" id="{F0A51C74-6E38-7FF3-5EC8-DA0CEA5765CC}"/>
                </a:ext>
              </a:extLst>
            </p:cNvPr>
            <p:cNvSpPr/>
            <p:nvPr/>
          </p:nvSpPr>
          <p:spPr>
            <a:xfrm>
              <a:off x="5159713" y="4328773"/>
              <a:ext cx="210903" cy="276764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1" name="경상북도">
              <a:extLst>
                <a:ext uri="{FF2B5EF4-FFF2-40B4-BE49-F238E27FC236}">
                  <a16:creationId xmlns:a16="http://schemas.microsoft.com/office/drawing/2014/main" id="{BD475779-5401-B372-5C12-1606771E9728}"/>
                </a:ext>
              </a:extLst>
            </p:cNvPr>
            <p:cNvSpPr/>
            <p:nvPr/>
          </p:nvSpPr>
          <p:spPr>
            <a:xfrm>
              <a:off x="4839850" y="3596012"/>
              <a:ext cx="977526" cy="104834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7" name="경상남도">
              <a:extLst>
                <a:ext uri="{FF2B5EF4-FFF2-40B4-BE49-F238E27FC236}">
                  <a16:creationId xmlns:a16="http://schemas.microsoft.com/office/drawing/2014/main" id="{B3B099DC-39AB-0861-57A3-06B9D3874C59}"/>
                </a:ext>
              </a:extLst>
            </p:cNvPr>
            <p:cNvSpPr/>
            <p:nvPr/>
          </p:nvSpPr>
          <p:spPr>
            <a:xfrm>
              <a:off x="4751720" y="4420389"/>
              <a:ext cx="854466" cy="802488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8" name="세종특별자치시">
              <a:extLst>
                <a:ext uri="{FF2B5EF4-FFF2-40B4-BE49-F238E27FC236}">
                  <a16:creationId xmlns:a16="http://schemas.microsoft.com/office/drawing/2014/main" id="{946812C2-F786-01DF-9A91-F4FF092128B2}"/>
                </a:ext>
              </a:extLst>
            </p:cNvPr>
            <p:cNvSpPr/>
            <p:nvPr/>
          </p:nvSpPr>
          <p:spPr>
            <a:xfrm>
              <a:off x="4471502" y="3846427"/>
              <a:ext cx="122546" cy="238742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9" name="대전광역시">
              <a:extLst>
                <a:ext uri="{FF2B5EF4-FFF2-40B4-BE49-F238E27FC236}">
                  <a16:creationId xmlns:a16="http://schemas.microsoft.com/office/drawing/2014/main" id="{03407A08-7627-B48E-57C7-60186122C9B2}"/>
                </a:ext>
              </a:extLst>
            </p:cNvPr>
            <p:cNvSpPr/>
            <p:nvPr/>
          </p:nvSpPr>
          <p:spPr>
            <a:xfrm>
              <a:off x="4575843" y="4024156"/>
              <a:ext cx="108782" cy="171982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9" name="충청북도">
              <a:extLst>
                <a:ext uri="{FF2B5EF4-FFF2-40B4-BE49-F238E27FC236}">
                  <a16:creationId xmlns:a16="http://schemas.microsoft.com/office/drawing/2014/main" id="{1BADFB8B-CA71-AB63-EC28-DF0125EDFE19}"/>
                </a:ext>
              </a:extLst>
            </p:cNvPr>
            <p:cNvSpPr/>
            <p:nvPr/>
          </p:nvSpPr>
          <p:spPr>
            <a:xfrm>
              <a:off x="4547872" y="3513956"/>
              <a:ext cx="758956" cy="821745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1" name="충청남도">
              <a:extLst>
                <a:ext uri="{FF2B5EF4-FFF2-40B4-BE49-F238E27FC236}">
                  <a16:creationId xmlns:a16="http://schemas.microsoft.com/office/drawing/2014/main" id="{B04A7DAB-2E40-25AB-CD1E-4ED5CC1640DD}"/>
                </a:ext>
              </a:extLst>
            </p:cNvPr>
            <p:cNvSpPr/>
            <p:nvPr/>
          </p:nvSpPr>
          <p:spPr>
            <a:xfrm>
              <a:off x="3928037" y="3616527"/>
              <a:ext cx="809869" cy="720647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3" name="강원도">
              <a:extLst>
                <a:ext uri="{FF2B5EF4-FFF2-40B4-BE49-F238E27FC236}">
                  <a16:creationId xmlns:a16="http://schemas.microsoft.com/office/drawing/2014/main" id="{1AADEDED-15EC-9510-4389-734DED852E8B}"/>
                </a:ext>
              </a:extLst>
            </p:cNvPr>
            <p:cNvSpPr/>
            <p:nvPr/>
          </p:nvSpPr>
          <p:spPr>
            <a:xfrm>
              <a:off x="4407565" y="2548377"/>
              <a:ext cx="1358661" cy="1363483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4" name="경기도">
              <a:extLst>
                <a:ext uri="{FF2B5EF4-FFF2-40B4-BE49-F238E27FC236}">
                  <a16:creationId xmlns:a16="http://schemas.microsoft.com/office/drawing/2014/main" id="{66462D13-5E5C-34EF-1207-12BBBB6B7512}"/>
                </a:ext>
              </a:extLst>
            </p:cNvPr>
            <p:cNvSpPr/>
            <p:nvPr/>
          </p:nvSpPr>
          <p:spPr>
            <a:xfrm>
              <a:off x="4155961" y="2834868"/>
              <a:ext cx="705971" cy="893661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5" name="인천광역시">
              <a:extLst>
                <a:ext uri="{FF2B5EF4-FFF2-40B4-BE49-F238E27FC236}">
                  <a16:creationId xmlns:a16="http://schemas.microsoft.com/office/drawing/2014/main" id="{BA81DC37-161A-2E90-DDA9-7EDB002EFB4F}"/>
                </a:ext>
              </a:extLst>
            </p:cNvPr>
            <p:cNvSpPr/>
            <p:nvPr/>
          </p:nvSpPr>
          <p:spPr>
            <a:xfrm>
              <a:off x="3990858" y="3097779"/>
              <a:ext cx="301858" cy="299311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6" name="서울특별시">
              <a:extLst>
                <a:ext uri="{FF2B5EF4-FFF2-40B4-BE49-F238E27FC236}">
                  <a16:creationId xmlns:a16="http://schemas.microsoft.com/office/drawing/2014/main" id="{EC919AC0-029B-6C45-B64D-ED3B9BE075B4}"/>
                </a:ext>
              </a:extLst>
            </p:cNvPr>
            <p:cNvSpPr/>
            <p:nvPr/>
          </p:nvSpPr>
          <p:spPr>
            <a:xfrm>
              <a:off x="4308996" y="3197844"/>
              <a:ext cx="203355" cy="15739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E7450A6-169B-5F4F-C9E1-CA0876CFDEDC}"/>
                </a:ext>
              </a:extLst>
            </p:cNvPr>
            <p:cNvCxnSpPr>
              <a:cxnSpLocks/>
            </p:cNvCxnSpPr>
            <p:nvPr/>
          </p:nvCxnSpPr>
          <p:spPr>
            <a:xfrm>
              <a:off x="3764232" y="3959085"/>
              <a:ext cx="768543" cy="25840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E39141F-9B26-83B7-505B-129CAD558DCA}"/>
                </a:ext>
              </a:extLst>
            </p:cNvPr>
            <p:cNvCxnSpPr>
              <a:cxnSpLocks/>
            </p:cNvCxnSpPr>
            <p:nvPr/>
          </p:nvCxnSpPr>
          <p:spPr>
            <a:xfrm>
              <a:off x="3711066" y="3438276"/>
              <a:ext cx="816382" cy="71121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C80066C-DC04-29EA-30ED-58281C7E4FAC}"/>
                </a:ext>
              </a:extLst>
            </p:cNvPr>
            <p:cNvCxnSpPr>
              <a:cxnSpLocks/>
            </p:cNvCxnSpPr>
            <p:nvPr/>
          </p:nvCxnSpPr>
          <p:spPr>
            <a:xfrm>
              <a:off x="3959415" y="2929348"/>
              <a:ext cx="455326" cy="362473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0" name="Line 5">
            <a:extLst>
              <a:ext uri="{FF2B5EF4-FFF2-40B4-BE49-F238E27FC236}">
                <a16:creationId xmlns:a16="http://schemas.microsoft.com/office/drawing/2014/main" id="{8BA6D3C9-ED01-17FA-0728-7B2299CCAA54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F9D7F8-5BBD-9142-4EB9-B43B0E9BC0FD}"/>
              </a:ext>
            </a:extLst>
          </p:cNvPr>
          <p:cNvSpPr/>
          <p:nvPr/>
        </p:nvSpPr>
        <p:spPr>
          <a:xfrm>
            <a:off x="6073486" y="1031012"/>
            <a:ext cx="5645992" cy="54160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F650-AF4B-D7E0-B41F-CF853F540672}"/>
              </a:ext>
            </a:extLst>
          </p:cNvPr>
          <p:cNvSpPr txBox="1"/>
          <p:nvPr/>
        </p:nvSpPr>
        <p:spPr>
          <a:xfrm>
            <a:off x="7938186" y="835408"/>
            <a:ext cx="22102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배송 불만율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5F8C4C9-7D75-B952-5F26-3093EB5B6922}"/>
              </a:ext>
            </a:extLst>
          </p:cNvPr>
          <p:cNvGrpSpPr/>
          <p:nvPr/>
        </p:nvGrpSpPr>
        <p:grpSpPr>
          <a:xfrm>
            <a:off x="6494631" y="1287417"/>
            <a:ext cx="1592482" cy="1845050"/>
            <a:chOff x="9549403" y="4563725"/>
            <a:chExt cx="1592482" cy="1845050"/>
          </a:xfrm>
        </p:grpSpPr>
        <p:graphicFrame>
          <p:nvGraphicFramePr>
            <p:cNvPr id="94" name="차트 93">
              <a:extLst>
                <a:ext uri="{FF2B5EF4-FFF2-40B4-BE49-F238E27FC236}">
                  <a16:creationId xmlns:a16="http://schemas.microsoft.com/office/drawing/2014/main" id="{205586A4-7387-9C59-00AF-F11E0AD1475A}"/>
                </a:ext>
              </a:extLst>
            </p:cNvPr>
            <p:cNvGraphicFramePr/>
            <p:nvPr/>
          </p:nvGraphicFramePr>
          <p:xfrm>
            <a:off x="9549403" y="4811823"/>
            <a:ext cx="1592482" cy="15969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9C3680-DE68-CD2C-FBC8-AFF3982BED0B}"/>
                </a:ext>
              </a:extLst>
            </p:cNvPr>
            <p:cNvSpPr txBox="1"/>
            <p:nvPr/>
          </p:nvSpPr>
          <p:spPr>
            <a:xfrm>
              <a:off x="9656411" y="4563725"/>
              <a:ext cx="13786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</a:t>
              </a:r>
              <a:r>
                <a:rPr lang="ko-KR" altLang="en-US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전체 배송 불만율 </a:t>
              </a:r>
              <a:r>
                <a:rPr lang="en-US" altLang="ko-KR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]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B97D47-F853-2B10-530D-BC8ACFAFB4D5}"/>
                </a:ext>
              </a:extLst>
            </p:cNvPr>
            <p:cNvSpPr txBox="1"/>
            <p:nvPr/>
          </p:nvSpPr>
          <p:spPr>
            <a:xfrm>
              <a:off x="10371103" y="5404506"/>
              <a:ext cx="712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30.1%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5744547-CF19-E0E3-251E-E0C247223749}"/>
                </a:ext>
              </a:extLst>
            </p:cNvPr>
            <p:cNvSpPr txBox="1"/>
            <p:nvPr/>
          </p:nvSpPr>
          <p:spPr>
            <a:xfrm>
              <a:off x="9759080" y="5625127"/>
              <a:ext cx="712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69.9%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E6F4DF-EAD4-0BFB-5173-7F1330D52ADD}"/>
                </a:ext>
              </a:extLst>
            </p:cNvPr>
            <p:cNvSpPr txBox="1"/>
            <p:nvPr/>
          </p:nvSpPr>
          <p:spPr>
            <a:xfrm>
              <a:off x="9772555" y="5470256"/>
              <a:ext cx="57308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trike="noStrike" spc="-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만족율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386AC05-1484-70A9-305F-AC19FFCB99CD}"/>
                </a:ext>
              </a:extLst>
            </p:cNvPr>
            <p:cNvSpPr txBox="1"/>
            <p:nvPr/>
          </p:nvSpPr>
          <p:spPr>
            <a:xfrm>
              <a:off x="10338602" y="5236703"/>
              <a:ext cx="76380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불만율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6AA2758-BC84-FC8E-253D-D23BEABDCB2D}"/>
              </a:ext>
            </a:extLst>
          </p:cNvPr>
          <p:cNvGrpSpPr/>
          <p:nvPr/>
        </p:nvGrpSpPr>
        <p:grpSpPr>
          <a:xfrm>
            <a:off x="8343924" y="2834893"/>
            <a:ext cx="3163384" cy="3439206"/>
            <a:chOff x="7111187" y="336357"/>
            <a:chExt cx="4860698" cy="5539063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FE5DFE91-D5B7-56AD-4932-A22ADD74BB2D}"/>
                </a:ext>
              </a:extLst>
            </p:cNvPr>
            <p:cNvSpPr/>
            <p:nvPr/>
          </p:nvSpPr>
          <p:spPr>
            <a:xfrm>
              <a:off x="7296999" y="2369654"/>
              <a:ext cx="1432131" cy="5396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4FC8AFC4-1112-AD4F-9FC6-F05D79A106F7}"/>
                </a:ext>
              </a:extLst>
            </p:cNvPr>
            <p:cNvSpPr/>
            <p:nvPr/>
          </p:nvSpPr>
          <p:spPr>
            <a:xfrm>
              <a:off x="7222490" y="1531470"/>
              <a:ext cx="1432131" cy="549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F4783BD-42B0-B165-E9FD-8B852FD579E4}"/>
                </a:ext>
              </a:extLst>
            </p:cNvPr>
            <p:cNvSpPr/>
            <p:nvPr/>
          </p:nvSpPr>
          <p:spPr>
            <a:xfrm>
              <a:off x="7620793" y="630607"/>
              <a:ext cx="1432132" cy="549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(29.6%)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4" name="제주도">
              <a:extLst>
                <a:ext uri="{FF2B5EF4-FFF2-40B4-BE49-F238E27FC236}">
                  <a16:creationId xmlns:a16="http://schemas.microsoft.com/office/drawing/2014/main" id="{E8725243-F0AF-4C3B-6CBC-B062CA42FBC1}"/>
                </a:ext>
              </a:extLst>
            </p:cNvPr>
            <p:cNvSpPr/>
            <p:nvPr/>
          </p:nvSpPr>
          <p:spPr>
            <a:xfrm>
              <a:off x="9029432" y="5490460"/>
              <a:ext cx="680721" cy="384960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5" name="광주광역시">
              <a:extLst>
                <a:ext uri="{FF2B5EF4-FFF2-40B4-BE49-F238E27FC236}">
                  <a16:creationId xmlns:a16="http://schemas.microsoft.com/office/drawing/2014/main" id="{347A7881-3901-74DA-F159-64770A061D9B}"/>
                </a:ext>
              </a:extLst>
            </p:cNvPr>
            <p:cNvSpPr/>
            <p:nvPr/>
          </p:nvSpPr>
          <p:spPr>
            <a:xfrm>
              <a:off x="9491659" y="3996750"/>
              <a:ext cx="272943" cy="186392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6" name="전라북도">
              <a:extLst>
                <a:ext uri="{FF2B5EF4-FFF2-40B4-BE49-F238E27FC236}">
                  <a16:creationId xmlns:a16="http://schemas.microsoft.com/office/drawing/2014/main" id="{77965296-5EB2-048E-6B47-4E0843DFD8BD}"/>
                </a:ext>
              </a:extLst>
            </p:cNvPr>
            <p:cNvSpPr/>
            <p:nvPr/>
          </p:nvSpPr>
          <p:spPr>
            <a:xfrm>
              <a:off x="9095331" y="3040908"/>
              <a:ext cx="1448372" cy="889341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7" name="전라남도">
              <a:extLst>
                <a:ext uri="{FF2B5EF4-FFF2-40B4-BE49-F238E27FC236}">
                  <a16:creationId xmlns:a16="http://schemas.microsoft.com/office/drawing/2014/main" id="{15BA28CB-7166-57EE-55B9-93F76A7335D6}"/>
                </a:ext>
              </a:extLst>
            </p:cNvPr>
            <p:cNvSpPr/>
            <p:nvPr/>
          </p:nvSpPr>
          <p:spPr>
            <a:xfrm>
              <a:off x="8713751" y="3755098"/>
              <a:ext cx="1721055" cy="1436808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8" name="부산광역시">
              <a:extLst>
                <a:ext uri="{FF2B5EF4-FFF2-40B4-BE49-F238E27FC236}">
                  <a16:creationId xmlns:a16="http://schemas.microsoft.com/office/drawing/2014/main" id="{537CCF22-DC59-AD18-8D34-1CA6EE630A18}"/>
                </a:ext>
              </a:extLst>
            </p:cNvPr>
            <p:cNvSpPr/>
            <p:nvPr/>
          </p:nvSpPr>
          <p:spPr>
            <a:xfrm>
              <a:off x="11349211" y="3873348"/>
              <a:ext cx="361041" cy="319629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9" name="울산광역시">
              <a:extLst>
                <a:ext uri="{FF2B5EF4-FFF2-40B4-BE49-F238E27FC236}">
                  <a16:creationId xmlns:a16="http://schemas.microsoft.com/office/drawing/2014/main" id="{78757EA9-8E4F-FF0B-97CD-A1D5E43767A3}"/>
                </a:ext>
              </a:extLst>
            </p:cNvPr>
            <p:cNvSpPr/>
            <p:nvPr/>
          </p:nvSpPr>
          <p:spPr>
            <a:xfrm>
              <a:off x="11468391" y="3520001"/>
              <a:ext cx="416425" cy="389174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0" name="대구광역시">
              <a:extLst>
                <a:ext uri="{FF2B5EF4-FFF2-40B4-BE49-F238E27FC236}">
                  <a16:creationId xmlns:a16="http://schemas.microsoft.com/office/drawing/2014/main" id="{860CA5D3-41FC-991E-05FA-A00665CFD903}"/>
                </a:ext>
              </a:extLst>
            </p:cNvPr>
            <p:cNvSpPr/>
            <p:nvPr/>
          </p:nvSpPr>
          <p:spPr>
            <a:xfrm>
              <a:off x="10933488" y="3165248"/>
              <a:ext cx="332999" cy="439753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1" name="경상북도">
              <a:extLst>
                <a:ext uri="{FF2B5EF4-FFF2-40B4-BE49-F238E27FC236}">
                  <a16:creationId xmlns:a16="http://schemas.microsoft.com/office/drawing/2014/main" id="{071D37DE-0A0D-18C4-D1AD-05CAB1E53605}"/>
                </a:ext>
              </a:extLst>
            </p:cNvPr>
            <p:cNvSpPr/>
            <p:nvPr/>
          </p:nvSpPr>
          <p:spPr>
            <a:xfrm>
              <a:off x="10428450" y="2000956"/>
              <a:ext cx="1543435" cy="166572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2" name="경상남도">
              <a:extLst>
                <a:ext uri="{FF2B5EF4-FFF2-40B4-BE49-F238E27FC236}">
                  <a16:creationId xmlns:a16="http://schemas.microsoft.com/office/drawing/2014/main" id="{CF92276F-9933-B2ED-C692-97CE42C0BC0E}"/>
                </a:ext>
              </a:extLst>
            </p:cNvPr>
            <p:cNvSpPr/>
            <p:nvPr/>
          </p:nvSpPr>
          <p:spPr>
            <a:xfrm>
              <a:off x="10289300" y="3310817"/>
              <a:ext cx="1349134" cy="1275082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3" name="세종특별자치시">
              <a:extLst>
                <a:ext uri="{FF2B5EF4-FFF2-40B4-BE49-F238E27FC236}">
                  <a16:creationId xmlns:a16="http://schemas.microsoft.com/office/drawing/2014/main" id="{2A1868EB-DB34-DFD8-75BE-2465C0DC9D63}"/>
                </a:ext>
              </a:extLst>
            </p:cNvPr>
            <p:cNvSpPr/>
            <p:nvPr/>
          </p:nvSpPr>
          <p:spPr>
            <a:xfrm>
              <a:off x="9846858" y="2398842"/>
              <a:ext cx="193490" cy="379340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rgbClr val="BDD7EE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4" name="대전광역시">
              <a:extLst>
                <a:ext uri="{FF2B5EF4-FFF2-40B4-BE49-F238E27FC236}">
                  <a16:creationId xmlns:a16="http://schemas.microsoft.com/office/drawing/2014/main" id="{F432C606-1C44-411A-F77A-B4E572583B0B}"/>
                </a:ext>
              </a:extLst>
            </p:cNvPr>
            <p:cNvSpPr/>
            <p:nvPr/>
          </p:nvSpPr>
          <p:spPr>
            <a:xfrm>
              <a:off x="10011605" y="2681238"/>
              <a:ext cx="171758" cy="273265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5" name="충청북도">
              <a:extLst>
                <a:ext uri="{FF2B5EF4-FFF2-40B4-BE49-F238E27FC236}">
                  <a16:creationId xmlns:a16="http://schemas.microsoft.com/office/drawing/2014/main" id="{C19D4BDE-60D7-BC81-1989-B8B33AAFFB73}"/>
                </a:ext>
              </a:extLst>
            </p:cNvPr>
            <p:cNvSpPr/>
            <p:nvPr/>
          </p:nvSpPr>
          <p:spPr>
            <a:xfrm>
              <a:off x="9967439" y="1870576"/>
              <a:ext cx="1198331" cy="1305678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6" name="충청남도">
              <a:extLst>
                <a:ext uri="{FF2B5EF4-FFF2-40B4-BE49-F238E27FC236}">
                  <a16:creationId xmlns:a16="http://schemas.microsoft.com/office/drawing/2014/main" id="{DAE31388-0F92-54A3-5358-37682B4ADC61}"/>
                </a:ext>
              </a:extLst>
            </p:cNvPr>
            <p:cNvSpPr/>
            <p:nvPr/>
          </p:nvSpPr>
          <p:spPr>
            <a:xfrm>
              <a:off x="8988771" y="2033552"/>
              <a:ext cx="1278718" cy="1145044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7" name="강원도">
              <a:extLst>
                <a:ext uri="{FF2B5EF4-FFF2-40B4-BE49-F238E27FC236}">
                  <a16:creationId xmlns:a16="http://schemas.microsoft.com/office/drawing/2014/main" id="{5A33B7CC-AF4C-20F9-6523-044DCC498D51}"/>
                </a:ext>
              </a:extLst>
            </p:cNvPr>
            <p:cNvSpPr/>
            <p:nvPr/>
          </p:nvSpPr>
          <p:spPr>
            <a:xfrm>
              <a:off x="9745907" y="336357"/>
              <a:ext cx="2145217" cy="2166452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8" name="경기도">
              <a:extLst>
                <a:ext uri="{FF2B5EF4-FFF2-40B4-BE49-F238E27FC236}">
                  <a16:creationId xmlns:a16="http://schemas.microsoft.com/office/drawing/2014/main" id="{9436B0B1-381E-2A11-5C29-D48C7CA45E0F}"/>
                </a:ext>
              </a:extLst>
            </p:cNvPr>
            <p:cNvSpPr/>
            <p:nvPr/>
          </p:nvSpPr>
          <p:spPr>
            <a:xfrm>
              <a:off x="9348644" y="791565"/>
              <a:ext cx="1114672" cy="1419948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9" name="인천광역시">
              <a:extLst>
                <a:ext uri="{FF2B5EF4-FFF2-40B4-BE49-F238E27FC236}">
                  <a16:creationId xmlns:a16="http://schemas.microsoft.com/office/drawing/2014/main" id="{39EA26AB-C5DA-A79D-9B31-DC98C0FCB66E}"/>
                </a:ext>
              </a:extLst>
            </p:cNvPr>
            <p:cNvSpPr/>
            <p:nvPr/>
          </p:nvSpPr>
          <p:spPr>
            <a:xfrm>
              <a:off x="9087959" y="1209307"/>
              <a:ext cx="476609" cy="475578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0" name="서울특별시">
              <a:extLst>
                <a:ext uri="{FF2B5EF4-FFF2-40B4-BE49-F238E27FC236}">
                  <a16:creationId xmlns:a16="http://schemas.microsoft.com/office/drawing/2014/main" id="{9745BA3F-5225-C128-0B8B-BC8CCBCE3862}"/>
                </a:ext>
              </a:extLst>
            </p:cNvPr>
            <p:cNvSpPr/>
            <p:nvPr/>
          </p:nvSpPr>
          <p:spPr>
            <a:xfrm>
              <a:off x="9590274" y="1368302"/>
              <a:ext cx="321082" cy="25008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07337DE5-2981-ABD1-FE3E-BED55BF20891}"/>
                </a:ext>
              </a:extLst>
            </p:cNvPr>
            <p:cNvCxnSpPr>
              <a:cxnSpLocks/>
            </p:cNvCxnSpPr>
            <p:nvPr/>
          </p:nvCxnSpPr>
          <p:spPr>
            <a:xfrm>
              <a:off x="8730136" y="2577845"/>
              <a:ext cx="1213468" cy="41057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414033A-6B1F-719B-3A1A-5620C60C865C}"/>
                </a:ext>
              </a:extLst>
            </p:cNvPr>
            <p:cNvCxnSpPr>
              <a:cxnSpLocks/>
            </p:cNvCxnSpPr>
            <p:nvPr/>
          </p:nvCxnSpPr>
          <p:spPr>
            <a:xfrm>
              <a:off x="8646190" y="1750327"/>
              <a:ext cx="1289001" cy="113005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096ABFB-A2D7-DFEC-893D-A0F9596057C6}"/>
                </a:ext>
              </a:extLst>
            </p:cNvPr>
            <p:cNvCxnSpPr>
              <a:cxnSpLocks/>
            </p:cNvCxnSpPr>
            <p:nvPr/>
          </p:nvCxnSpPr>
          <p:spPr>
            <a:xfrm>
              <a:off x="9038313" y="941687"/>
              <a:ext cx="718922" cy="575937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405BFB-8DDE-883F-2F9F-EED7349F293B}"/>
                </a:ext>
              </a:extLst>
            </p:cNvPr>
            <p:cNvSpPr txBox="1"/>
            <p:nvPr/>
          </p:nvSpPr>
          <p:spPr>
            <a:xfrm>
              <a:off x="10668493" y="1278191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30.0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30E96EC-B8DB-6F93-0438-C08D659C1898}"/>
                </a:ext>
              </a:extLst>
            </p:cNvPr>
            <p:cNvSpPr txBox="1"/>
            <p:nvPr/>
          </p:nvSpPr>
          <p:spPr>
            <a:xfrm>
              <a:off x="10927532" y="2635253"/>
              <a:ext cx="671362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30.1</a:t>
              </a:r>
              <a:endPara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8C0DA85-E07A-224C-BA5D-69738629792E}"/>
                </a:ext>
              </a:extLst>
            </p:cNvPr>
            <p:cNvSpPr txBox="1"/>
            <p:nvPr/>
          </p:nvSpPr>
          <p:spPr>
            <a:xfrm>
              <a:off x="11266487" y="3801242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30.3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63268F-59D2-5E1E-7E9E-009E96B2C0D5}"/>
                </a:ext>
              </a:extLst>
            </p:cNvPr>
            <p:cNvSpPr txBox="1"/>
            <p:nvPr/>
          </p:nvSpPr>
          <p:spPr>
            <a:xfrm>
              <a:off x="8993490" y="5493571"/>
              <a:ext cx="808565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30.4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DFAFF00-560B-EAB4-539F-48A0CFB5C2A1}"/>
                </a:ext>
              </a:extLst>
            </p:cNvPr>
            <p:cNvSpPr txBox="1"/>
            <p:nvPr/>
          </p:nvSpPr>
          <p:spPr>
            <a:xfrm>
              <a:off x="9546121" y="3384444"/>
              <a:ext cx="671362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29.7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28B392A-414D-1CE3-D4EE-61BE0FC52E9E}"/>
                </a:ext>
              </a:extLst>
            </p:cNvPr>
            <p:cNvSpPr txBox="1"/>
            <p:nvPr/>
          </p:nvSpPr>
          <p:spPr>
            <a:xfrm>
              <a:off x="9220718" y="3867663"/>
              <a:ext cx="755408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29.6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D97ABFB-DCD9-61F3-E5DC-1B38F31A47B7}"/>
                </a:ext>
              </a:extLst>
            </p:cNvPr>
            <p:cNvSpPr txBox="1"/>
            <p:nvPr/>
          </p:nvSpPr>
          <p:spPr>
            <a:xfrm>
              <a:off x="10797030" y="3182788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30.5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08EBE3D9-A963-CD57-4D50-E9AE6375C636}"/>
                </a:ext>
              </a:extLst>
            </p:cNvPr>
            <p:cNvSpPr/>
            <p:nvPr/>
          </p:nvSpPr>
          <p:spPr>
            <a:xfrm>
              <a:off x="7111187" y="3207840"/>
              <a:ext cx="1432131" cy="5472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대전광역시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(30.7%)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60FC57CA-78AB-0E8C-DA27-3AD90BCC6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3318" y="2844683"/>
              <a:ext cx="1512842" cy="577534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33" name="차트 132">
            <a:extLst>
              <a:ext uri="{FF2B5EF4-FFF2-40B4-BE49-F238E27FC236}">
                <a16:creationId xmlns:a16="http://schemas.microsoft.com/office/drawing/2014/main" id="{59ADDC02-1189-5C9C-AE21-E85541D0749F}"/>
              </a:ext>
            </a:extLst>
          </p:cNvPr>
          <p:cNvGraphicFramePr/>
          <p:nvPr/>
        </p:nvGraphicFramePr>
        <p:xfrm>
          <a:off x="2122592" y="4540928"/>
          <a:ext cx="1592482" cy="15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C635F037-9EA5-D195-4E92-476CBA8F3116}"/>
              </a:ext>
            </a:extLst>
          </p:cNvPr>
          <p:cNvSpPr txBox="1"/>
          <p:nvPr/>
        </p:nvSpPr>
        <p:spPr>
          <a:xfrm>
            <a:off x="2089964" y="4397733"/>
            <a:ext cx="15847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 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기여도</a:t>
            </a:r>
            <a:r>
              <a:rPr lang="ko-KR" altLang="en-US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59CD4DF-6A51-0A8E-4F8D-B72EF4422A7F}"/>
              </a:ext>
            </a:extLst>
          </p:cNvPr>
          <p:cNvSpPr txBox="1"/>
          <p:nvPr/>
        </p:nvSpPr>
        <p:spPr>
          <a:xfrm>
            <a:off x="2956933" y="5312761"/>
            <a:ext cx="712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54.2%</a:t>
            </a:r>
            <a:endParaRPr lang="en-US" altLang="ko-KR" sz="12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E8580C-5490-3782-9D42-5A17B2F67788}"/>
              </a:ext>
            </a:extLst>
          </p:cNvPr>
          <p:cNvSpPr txBox="1"/>
          <p:nvPr/>
        </p:nvSpPr>
        <p:spPr>
          <a:xfrm>
            <a:off x="2994229" y="5157726"/>
            <a:ext cx="544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D2FB9C-52A7-8799-394C-024CA1FDA91E}"/>
              </a:ext>
            </a:extLst>
          </p:cNvPr>
          <p:cNvSpPr txBox="1"/>
          <p:nvPr/>
        </p:nvSpPr>
        <p:spPr>
          <a:xfrm>
            <a:off x="2203398" y="5268707"/>
            <a:ext cx="712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45.8%</a:t>
            </a:r>
            <a:endParaRPr lang="en-US" altLang="ko-KR" sz="12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F3CE960-2ED8-763F-9E48-29ED6612110A}"/>
              </a:ext>
            </a:extLst>
          </p:cNvPr>
          <p:cNvSpPr txBox="1"/>
          <p:nvPr/>
        </p:nvSpPr>
        <p:spPr>
          <a:xfrm>
            <a:off x="2198103" y="5107675"/>
            <a:ext cx="8370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지역</a:t>
            </a:r>
            <a:endParaRPr lang="en-US" altLang="ko-KR" sz="11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1" name="표 30">
            <a:extLst>
              <a:ext uri="{FF2B5EF4-FFF2-40B4-BE49-F238E27FC236}">
                <a16:creationId xmlns:a16="http://schemas.microsoft.com/office/drawing/2014/main" id="{DD02555A-8114-3085-9A0F-9409CCB5E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13995"/>
              </p:ext>
            </p:extLst>
          </p:nvPr>
        </p:nvGraphicFramePr>
        <p:xfrm>
          <a:off x="9528002" y="1358952"/>
          <a:ext cx="15180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74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016922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불만율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(%)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29.6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30.7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</a:tbl>
          </a:graphicData>
        </a:graphic>
      </p:graphicFrame>
      <p:graphicFrame>
        <p:nvGraphicFramePr>
          <p:cNvPr id="142" name="표 30">
            <a:extLst>
              <a:ext uri="{FF2B5EF4-FFF2-40B4-BE49-F238E27FC236}">
                <a16:creationId xmlns:a16="http://schemas.microsoft.com/office/drawing/2014/main" id="{055781FE-C024-B45A-E549-915AA8FF0F52}"/>
              </a:ext>
            </a:extLst>
          </p:cNvPr>
          <p:cNvGraphicFramePr>
            <a:graphicFrameLocks noGrp="1"/>
          </p:cNvGraphicFramePr>
          <p:nvPr/>
        </p:nvGraphicFramePr>
        <p:xfrm>
          <a:off x="446547" y="2454395"/>
          <a:ext cx="1512842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39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013403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매출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강원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70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3.8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55212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05925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3593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5460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27111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광주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59124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78301"/>
                  </a:ext>
                </a:extLst>
              </a:tr>
            </a:tbl>
          </a:graphicData>
        </a:graphic>
      </p:graphicFrame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00FEFD3-424B-FA22-94EC-DE24E77A3DEA}"/>
              </a:ext>
            </a:extLst>
          </p:cNvPr>
          <p:cNvCxnSpPr>
            <a:cxnSpLocks/>
          </p:cNvCxnSpPr>
          <p:nvPr/>
        </p:nvCxnSpPr>
        <p:spPr>
          <a:xfrm flipV="1">
            <a:off x="7316331" y="1359335"/>
            <a:ext cx="2222895" cy="2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A1E5E4C-3D68-719E-EAF6-19CEF815B1D3}"/>
              </a:ext>
            </a:extLst>
          </p:cNvPr>
          <p:cNvCxnSpPr>
            <a:cxnSpLocks/>
          </p:cNvCxnSpPr>
          <p:nvPr/>
        </p:nvCxnSpPr>
        <p:spPr>
          <a:xfrm>
            <a:off x="7929944" y="2515840"/>
            <a:ext cx="1598058" cy="11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FA7365-293E-54FD-03DB-02FE2A87E0A3}"/>
              </a:ext>
            </a:extLst>
          </p:cNvPr>
          <p:cNvSpPr txBox="1"/>
          <p:nvPr/>
        </p:nvSpPr>
        <p:spPr>
          <a:xfrm>
            <a:off x="6258976" y="3041633"/>
            <a:ext cx="1819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배송 불만족 물품 </a:t>
            </a:r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TOP3 ]</a:t>
            </a:r>
          </a:p>
        </p:txBody>
      </p:sp>
      <p:graphicFrame>
        <p:nvGraphicFramePr>
          <p:cNvPr id="12" name="표 30">
            <a:extLst>
              <a:ext uri="{FF2B5EF4-FFF2-40B4-BE49-F238E27FC236}">
                <a16:creationId xmlns:a16="http://schemas.microsoft.com/office/drawing/2014/main" id="{8C11A5C2-290C-99E9-A857-497B66E4B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44341"/>
              </p:ext>
            </p:extLst>
          </p:nvPr>
        </p:nvGraphicFramePr>
        <p:xfrm>
          <a:off x="6344674" y="3339754"/>
          <a:ext cx="167986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80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125287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No.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대분류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단계 기저귀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단계 기저귀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수유용품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F63363-4EF5-BA1D-42A5-3EE1318982AF}"/>
              </a:ext>
            </a:extLst>
          </p:cNvPr>
          <p:cNvSpPr txBox="1"/>
          <p:nvPr/>
        </p:nvSpPr>
        <p:spPr>
          <a:xfrm>
            <a:off x="6816107" y="5622148"/>
            <a:ext cx="2416868" cy="6197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매출이 높은 지역의 불만족 물품은 주기적으로 사용하는 </a:t>
            </a:r>
            <a:r>
              <a:rPr lang="ko-KR" altLang="en-US" sz="1200" spc="-1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이다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CFA44D0-65EA-D015-C667-A08B0B696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9543"/>
              </p:ext>
            </p:extLst>
          </p:nvPr>
        </p:nvGraphicFramePr>
        <p:xfrm>
          <a:off x="6116536" y="4277169"/>
          <a:ext cx="2198301" cy="138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05C124-DE1F-211C-FABC-13CA0A0DFEDE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31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5">
            <a:extLst>
              <a:ext uri="{FF2B5EF4-FFF2-40B4-BE49-F238E27FC236}">
                <a16:creationId xmlns:a16="http://schemas.microsoft.com/office/drawing/2014/main" id="{4E95078D-A881-1E9E-C058-7F59F1F84F03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CAC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6CCD68B-ECA7-6FCC-DF3B-1BFF3CF2A044}"/>
              </a:ext>
            </a:extLst>
          </p:cNvPr>
          <p:cNvSpPr/>
          <p:nvPr/>
        </p:nvSpPr>
        <p:spPr>
          <a:xfrm>
            <a:off x="365139" y="1084616"/>
            <a:ext cx="11435342" cy="5271338"/>
          </a:xfrm>
          <a:prstGeom prst="roundRect">
            <a:avLst>
              <a:gd name="adj" fmla="val 8206"/>
            </a:avLst>
          </a:prstGeom>
          <a:noFill/>
          <a:ln w="28575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3" name="TextShape 1">
            <a:extLst>
              <a:ext uri="{FF2B5EF4-FFF2-40B4-BE49-F238E27FC236}">
                <a16:creationId xmlns:a16="http://schemas.microsoft.com/office/drawing/2014/main" id="{29908BAC-C8B9-5CD6-0CEB-14EE87BB573F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현황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E475CC7-CC8F-79B6-A46E-52BE0CCC3981}"/>
              </a:ext>
            </a:extLst>
          </p:cNvPr>
          <p:cNvCxnSpPr>
            <a:cxnSpLocks/>
          </p:cNvCxnSpPr>
          <p:nvPr/>
        </p:nvCxnSpPr>
        <p:spPr>
          <a:xfrm>
            <a:off x="6021266" y="1233410"/>
            <a:ext cx="47069" cy="4831301"/>
          </a:xfrm>
          <a:prstGeom prst="line">
            <a:avLst/>
          </a:prstGeom>
          <a:ln w="28575">
            <a:solidFill>
              <a:srgbClr val="CAC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차트 94">
            <a:extLst>
              <a:ext uri="{FF2B5EF4-FFF2-40B4-BE49-F238E27FC236}">
                <a16:creationId xmlns:a16="http://schemas.microsoft.com/office/drawing/2014/main" id="{A5CE1807-10EA-1C1F-5ECF-50F520FEF0EA}"/>
              </a:ext>
            </a:extLst>
          </p:cNvPr>
          <p:cNvGraphicFramePr/>
          <p:nvPr/>
        </p:nvGraphicFramePr>
        <p:xfrm>
          <a:off x="588285" y="1466813"/>
          <a:ext cx="1903553" cy="1942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BF2BAE96-507A-51CF-6F6D-B7AD825A8750}"/>
              </a:ext>
            </a:extLst>
          </p:cNvPr>
          <p:cNvSpPr txBox="1"/>
          <p:nvPr/>
        </p:nvSpPr>
        <p:spPr>
          <a:xfrm>
            <a:off x="2314379" y="1556241"/>
            <a:ext cx="10403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남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3.1%</a:t>
            </a:r>
          </a:p>
        </p:txBody>
      </p:sp>
      <p:graphicFrame>
        <p:nvGraphicFramePr>
          <p:cNvPr id="97" name="차트 96">
            <a:extLst>
              <a:ext uri="{FF2B5EF4-FFF2-40B4-BE49-F238E27FC236}">
                <a16:creationId xmlns:a16="http://schemas.microsoft.com/office/drawing/2014/main" id="{339459BF-102A-3FB4-3AC7-2AB947ADF042}"/>
              </a:ext>
            </a:extLst>
          </p:cNvPr>
          <p:cNvGraphicFramePr/>
          <p:nvPr/>
        </p:nvGraphicFramePr>
        <p:xfrm>
          <a:off x="2885786" y="1452997"/>
          <a:ext cx="1097121" cy="195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93C2705D-F23B-AEDE-7CCB-7D825B05EBEA}"/>
              </a:ext>
            </a:extLst>
          </p:cNvPr>
          <p:cNvSpPr txBox="1"/>
          <p:nvPr/>
        </p:nvSpPr>
        <p:spPr>
          <a:xfrm>
            <a:off x="3306949" y="1398183"/>
            <a:ext cx="806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36.0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graphicFrame>
        <p:nvGraphicFramePr>
          <p:cNvPr id="99" name="차트 98">
            <a:extLst>
              <a:ext uri="{FF2B5EF4-FFF2-40B4-BE49-F238E27FC236}">
                <a16:creationId xmlns:a16="http://schemas.microsoft.com/office/drawing/2014/main" id="{CFA12823-2C2B-B397-97AF-005404DC28D7}"/>
              </a:ext>
            </a:extLst>
          </p:cNvPr>
          <p:cNvGraphicFramePr/>
          <p:nvPr/>
        </p:nvGraphicFramePr>
        <p:xfrm>
          <a:off x="6229761" y="1200659"/>
          <a:ext cx="3419193" cy="185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0" name="TextShape 1">
            <a:extLst>
              <a:ext uri="{FF2B5EF4-FFF2-40B4-BE49-F238E27FC236}">
                <a16:creationId xmlns:a16="http://schemas.microsoft.com/office/drawing/2014/main" id="{328B9E2D-15B7-EB8D-0C39-D7647439C528}"/>
              </a:ext>
            </a:extLst>
          </p:cNvPr>
          <p:cNvSpPr txBox="1"/>
          <p:nvPr/>
        </p:nvSpPr>
        <p:spPr>
          <a:xfrm>
            <a:off x="835190" y="890272"/>
            <a:ext cx="844410" cy="38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6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1" name="TextShape 1">
            <a:extLst>
              <a:ext uri="{FF2B5EF4-FFF2-40B4-BE49-F238E27FC236}">
                <a16:creationId xmlns:a16="http://schemas.microsoft.com/office/drawing/2014/main" id="{FB6E4930-A870-6F72-4EB0-AA9F947157D2}"/>
              </a:ext>
            </a:extLst>
          </p:cNvPr>
          <p:cNvSpPr txBox="1"/>
          <p:nvPr/>
        </p:nvSpPr>
        <p:spPr>
          <a:xfrm>
            <a:off x="1407900" y="1137564"/>
            <a:ext cx="3789611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남녀 비율과 각 결제 금액  </a:t>
            </a: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1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" name="TextShape 1">
            <a:extLst>
              <a:ext uri="{FF2B5EF4-FFF2-40B4-BE49-F238E27FC236}">
                <a16:creationId xmlns:a16="http://schemas.microsoft.com/office/drawing/2014/main" id="{01D5C3E1-A6BB-9668-27D0-A4B8F3A9DDAC}"/>
              </a:ext>
            </a:extLst>
          </p:cNvPr>
          <p:cNvSpPr txBox="1"/>
          <p:nvPr/>
        </p:nvSpPr>
        <p:spPr>
          <a:xfrm>
            <a:off x="6430848" y="1165170"/>
            <a:ext cx="3789611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군별 결제금액 </a:t>
            </a: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1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" name="TextShape 1">
            <a:extLst>
              <a:ext uri="{FF2B5EF4-FFF2-40B4-BE49-F238E27FC236}">
                <a16:creationId xmlns:a16="http://schemas.microsoft.com/office/drawing/2014/main" id="{339A48BB-F350-B6DA-8405-6CE68FE14E3F}"/>
              </a:ext>
            </a:extLst>
          </p:cNvPr>
          <p:cNvSpPr txBox="1"/>
          <p:nvPr/>
        </p:nvSpPr>
        <p:spPr>
          <a:xfrm>
            <a:off x="6228457" y="914596"/>
            <a:ext cx="1310668" cy="38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물품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6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5FA46BE-BD62-4413-4E6C-C1FC8F6E7D81}"/>
              </a:ext>
            </a:extLst>
          </p:cNvPr>
          <p:cNvSpPr txBox="1"/>
          <p:nvPr/>
        </p:nvSpPr>
        <p:spPr>
          <a:xfrm>
            <a:off x="4096841" y="1941774"/>
            <a:ext cx="1813840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남녀 고객의 비율과 결제 금액이 </a:t>
            </a:r>
            <a:r>
              <a:rPr lang="en-US" altLang="ko-KR" sz="12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</a:t>
            </a:r>
            <a:r>
              <a:rPr lang="ko-KR" altLang="en-US" sz="12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 이상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차이 난다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340455-34A0-C93B-05BD-88DC55EDCE04}"/>
              </a:ext>
            </a:extLst>
          </p:cNvPr>
          <p:cNvSpPr txBox="1"/>
          <p:nvPr/>
        </p:nvSpPr>
        <p:spPr>
          <a:xfrm>
            <a:off x="9561842" y="1498303"/>
            <a:ext cx="2070904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군별로 </a:t>
            </a:r>
            <a:r>
              <a:rPr lang="ko-KR" altLang="en-US" sz="12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결제금액이 월등하게 높고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 다음은 티슈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순이다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3DC2A7-818C-B49F-B60F-DE6E07930BB3}"/>
              </a:ext>
            </a:extLst>
          </p:cNvPr>
          <p:cNvSpPr txBox="1"/>
          <p:nvPr/>
        </p:nvSpPr>
        <p:spPr>
          <a:xfrm>
            <a:off x="549235" y="584509"/>
            <a:ext cx="11435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기저귀의 매출액이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24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억으로 총 매출액의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48.9%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차지하므로 기저귀의 단계를 세분화해서 고객에게 추천</a:t>
            </a: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9F9359D3-AB44-A46C-387A-7135AC824120}"/>
              </a:ext>
            </a:extLst>
          </p:cNvPr>
          <p:cNvSpPr/>
          <p:nvPr/>
        </p:nvSpPr>
        <p:spPr>
          <a:xfrm rot="16200000">
            <a:off x="3396009" y="2275920"/>
            <a:ext cx="1327436" cy="23820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5090D50-9865-B9FF-4558-256D7A71F238}"/>
              </a:ext>
            </a:extLst>
          </p:cNvPr>
          <p:cNvGrpSpPr/>
          <p:nvPr/>
        </p:nvGrpSpPr>
        <p:grpSpPr>
          <a:xfrm>
            <a:off x="9187288" y="3094230"/>
            <a:ext cx="2511644" cy="3133615"/>
            <a:chOff x="2748974" y="2548377"/>
            <a:chExt cx="3068408" cy="3486075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69CCCE63-B859-E911-EAEC-700C75C8D19A}"/>
                </a:ext>
              </a:extLst>
            </p:cNvPr>
            <p:cNvSpPr/>
            <p:nvPr/>
          </p:nvSpPr>
          <p:spPr>
            <a:xfrm>
              <a:off x="2811795" y="3828056"/>
              <a:ext cx="951802" cy="3865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(18.1%)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409EBC12-3E55-0580-1ED1-112818F5BAEA}"/>
                </a:ext>
              </a:extLst>
            </p:cNvPr>
            <p:cNvSpPr/>
            <p:nvPr/>
          </p:nvSpPr>
          <p:spPr>
            <a:xfrm>
              <a:off x="2748974" y="3300535"/>
              <a:ext cx="967434" cy="3696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(19.4%)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345EFBAA-371E-387F-DB51-C4176638524E}"/>
                </a:ext>
              </a:extLst>
            </p:cNvPr>
            <p:cNvSpPr/>
            <p:nvPr/>
          </p:nvSpPr>
          <p:spPr>
            <a:xfrm>
              <a:off x="2811796" y="2748944"/>
              <a:ext cx="1156879" cy="3696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(16.7%)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12" name="제주도">
              <a:extLst>
                <a:ext uri="{FF2B5EF4-FFF2-40B4-BE49-F238E27FC236}">
                  <a16:creationId xmlns:a16="http://schemas.microsoft.com/office/drawing/2014/main" id="{0E066981-F438-58FB-266F-B5CE8B49703B}"/>
                </a:ext>
              </a:extLst>
            </p:cNvPr>
            <p:cNvSpPr/>
            <p:nvPr/>
          </p:nvSpPr>
          <p:spPr>
            <a:xfrm>
              <a:off x="3953794" y="5792173"/>
              <a:ext cx="431131" cy="242279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3" name="광주광역시">
              <a:extLst>
                <a:ext uri="{FF2B5EF4-FFF2-40B4-BE49-F238E27FC236}">
                  <a16:creationId xmlns:a16="http://schemas.microsoft.com/office/drawing/2014/main" id="{609FC5D1-E1F6-26E7-EABF-0EF15D7494D8}"/>
                </a:ext>
              </a:extLst>
            </p:cNvPr>
            <p:cNvSpPr/>
            <p:nvPr/>
          </p:nvSpPr>
          <p:spPr>
            <a:xfrm>
              <a:off x="4246542" y="4852088"/>
              <a:ext cx="172867" cy="117308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4" name="전라북도">
              <a:extLst>
                <a:ext uri="{FF2B5EF4-FFF2-40B4-BE49-F238E27FC236}">
                  <a16:creationId xmlns:a16="http://schemas.microsoft.com/office/drawing/2014/main" id="{25C2CDF2-57D8-F371-66F0-153EACC0DDB6}"/>
                </a:ext>
              </a:extLst>
            </p:cNvPr>
            <p:cNvSpPr/>
            <p:nvPr/>
          </p:nvSpPr>
          <p:spPr>
            <a:xfrm>
              <a:off x="3995530" y="4250518"/>
              <a:ext cx="917319" cy="559717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5" name="전라남도">
              <a:extLst>
                <a:ext uri="{FF2B5EF4-FFF2-40B4-BE49-F238E27FC236}">
                  <a16:creationId xmlns:a16="http://schemas.microsoft.com/office/drawing/2014/main" id="{678987BA-3A07-1295-9370-40AA849796F5}"/>
                </a:ext>
              </a:extLst>
            </p:cNvPr>
            <p:cNvSpPr/>
            <p:nvPr/>
          </p:nvSpPr>
          <p:spPr>
            <a:xfrm>
              <a:off x="3753860" y="4700003"/>
              <a:ext cx="1090021" cy="904273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6" name="부산광역시">
              <a:extLst>
                <a:ext uri="{FF2B5EF4-FFF2-40B4-BE49-F238E27FC236}">
                  <a16:creationId xmlns:a16="http://schemas.microsoft.com/office/drawing/2014/main" id="{9B8090FF-A691-31D8-4EAE-366421D0B73B}"/>
                </a:ext>
              </a:extLst>
            </p:cNvPr>
            <p:cNvSpPr/>
            <p:nvPr/>
          </p:nvSpPr>
          <p:spPr>
            <a:xfrm>
              <a:off x="5423014" y="4774425"/>
              <a:ext cx="228663" cy="201161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7" name="울산광역시">
              <a:extLst>
                <a:ext uri="{FF2B5EF4-FFF2-40B4-BE49-F238E27FC236}">
                  <a16:creationId xmlns:a16="http://schemas.microsoft.com/office/drawing/2014/main" id="{7710FFCE-948B-9CB5-FBA4-BAE1E393447E}"/>
                </a:ext>
              </a:extLst>
            </p:cNvPr>
            <p:cNvSpPr/>
            <p:nvPr/>
          </p:nvSpPr>
          <p:spPr>
            <a:xfrm>
              <a:off x="5498496" y="4552042"/>
              <a:ext cx="263740" cy="244931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8" name="대구광역시">
              <a:extLst>
                <a:ext uri="{FF2B5EF4-FFF2-40B4-BE49-F238E27FC236}">
                  <a16:creationId xmlns:a16="http://schemas.microsoft.com/office/drawing/2014/main" id="{75D94A45-C4B9-E5E7-DB08-53AC9BCD7BCA}"/>
                </a:ext>
              </a:extLst>
            </p:cNvPr>
            <p:cNvSpPr/>
            <p:nvPr/>
          </p:nvSpPr>
          <p:spPr>
            <a:xfrm>
              <a:off x="5159717" y="4328772"/>
              <a:ext cx="210904" cy="276764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9" name="경상북도">
              <a:extLst>
                <a:ext uri="{FF2B5EF4-FFF2-40B4-BE49-F238E27FC236}">
                  <a16:creationId xmlns:a16="http://schemas.microsoft.com/office/drawing/2014/main" id="{B950984E-DEF7-8773-E6C0-D3DA031113E6}"/>
                </a:ext>
              </a:extLst>
            </p:cNvPr>
            <p:cNvSpPr/>
            <p:nvPr/>
          </p:nvSpPr>
          <p:spPr>
            <a:xfrm>
              <a:off x="4839855" y="3596011"/>
              <a:ext cx="977527" cy="104834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0" name="경상남도">
              <a:extLst>
                <a:ext uri="{FF2B5EF4-FFF2-40B4-BE49-F238E27FC236}">
                  <a16:creationId xmlns:a16="http://schemas.microsoft.com/office/drawing/2014/main" id="{61D0AC5D-24AD-ADC7-E4CA-A38BE4D7AA37}"/>
                </a:ext>
              </a:extLst>
            </p:cNvPr>
            <p:cNvSpPr/>
            <p:nvPr/>
          </p:nvSpPr>
          <p:spPr>
            <a:xfrm>
              <a:off x="4751725" y="4420390"/>
              <a:ext cx="854467" cy="802488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1" name="세종특별자치시">
              <a:extLst>
                <a:ext uri="{FF2B5EF4-FFF2-40B4-BE49-F238E27FC236}">
                  <a16:creationId xmlns:a16="http://schemas.microsoft.com/office/drawing/2014/main" id="{9DB63A60-B354-91A4-5D28-569519DAF4F1}"/>
                </a:ext>
              </a:extLst>
            </p:cNvPr>
            <p:cNvSpPr/>
            <p:nvPr/>
          </p:nvSpPr>
          <p:spPr>
            <a:xfrm>
              <a:off x="4471507" y="3846427"/>
              <a:ext cx="122546" cy="238742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2" name="대전광역시">
              <a:extLst>
                <a:ext uri="{FF2B5EF4-FFF2-40B4-BE49-F238E27FC236}">
                  <a16:creationId xmlns:a16="http://schemas.microsoft.com/office/drawing/2014/main" id="{5E7D2D5A-7001-A095-FC70-FCB76E07EFC8}"/>
                </a:ext>
              </a:extLst>
            </p:cNvPr>
            <p:cNvSpPr/>
            <p:nvPr/>
          </p:nvSpPr>
          <p:spPr>
            <a:xfrm>
              <a:off x="4575848" y="4024156"/>
              <a:ext cx="108783" cy="171982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3" name="충청북도">
              <a:extLst>
                <a:ext uri="{FF2B5EF4-FFF2-40B4-BE49-F238E27FC236}">
                  <a16:creationId xmlns:a16="http://schemas.microsoft.com/office/drawing/2014/main" id="{117FFAC4-D6EA-FC89-35F4-1CCE784070D2}"/>
                </a:ext>
              </a:extLst>
            </p:cNvPr>
            <p:cNvSpPr/>
            <p:nvPr/>
          </p:nvSpPr>
          <p:spPr>
            <a:xfrm>
              <a:off x="4547877" y="3513956"/>
              <a:ext cx="758956" cy="821745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4" name="충청남도">
              <a:extLst>
                <a:ext uri="{FF2B5EF4-FFF2-40B4-BE49-F238E27FC236}">
                  <a16:creationId xmlns:a16="http://schemas.microsoft.com/office/drawing/2014/main" id="{17BB05E3-CFB9-477D-4977-75DEC01E2F9E}"/>
                </a:ext>
              </a:extLst>
            </p:cNvPr>
            <p:cNvSpPr/>
            <p:nvPr/>
          </p:nvSpPr>
          <p:spPr>
            <a:xfrm>
              <a:off x="3928041" y="3616527"/>
              <a:ext cx="809869" cy="720647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5" name="강원도">
              <a:extLst>
                <a:ext uri="{FF2B5EF4-FFF2-40B4-BE49-F238E27FC236}">
                  <a16:creationId xmlns:a16="http://schemas.microsoft.com/office/drawing/2014/main" id="{D64D99A2-403A-9B79-5B74-0DE880E715A8}"/>
                </a:ext>
              </a:extLst>
            </p:cNvPr>
            <p:cNvSpPr/>
            <p:nvPr/>
          </p:nvSpPr>
          <p:spPr>
            <a:xfrm>
              <a:off x="4407569" y="2548377"/>
              <a:ext cx="1358662" cy="1363484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6" name="경기도">
              <a:extLst>
                <a:ext uri="{FF2B5EF4-FFF2-40B4-BE49-F238E27FC236}">
                  <a16:creationId xmlns:a16="http://schemas.microsoft.com/office/drawing/2014/main" id="{5B893A46-227D-F295-7A42-96A8AC71B039}"/>
                </a:ext>
              </a:extLst>
            </p:cNvPr>
            <p:cNvSpPr/>
            <p:nvPr/>
          </p:nvSpPr>
          <p:spPr>
            <a:xfrm>
              <a:off x="4155965" y="2834869"/>
              <a:ext cx="705972" cy="893661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7" name="인천광역시">
              <a:extLst>
                <a:ext uri="{FF2B5EF4-FFF2-40B4-BE49-F238E27FC236}">
                  <a16:creationId xmlns:a16="http://schemas.microsoft.com/office/drawing/2014/main" id="{A5757FD5-EA52-863A-2E04-A538F9D2D88D}"/>
                </a:ext>
              </a:extLst>
            </p:cNvPr>
            <p:cNvSpPr/>
            <p:nvPr/>
          </p:nvSpPr>
          <p:spPr>
            <a:xfrm>
              <a:off x="3990862" y="3097781"/>
              <a:ext cx="301858" cy="299311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8" name="서울특별시">
              <a:extLst>
                <a:ext uri="{FF2B5EF4-FFF2-40B4-BE49-F238E27FC236}">
                  <a16:creationId xmlns:a16="http://schemas.microsoft.com/office/drawing/2014/main" id="{1EE00B27-FC65-0534-EE04-F3FC3626FE42}"/>
                </a:ext>
              </a:extLst>
            </p:cNvPr>
            <p:cNvSpPr/>
            <p:nvPr/>
          </p:nvSpPr>
          <p:spPr>
            <a:xfrm>
              <a:off x="4308999" y="3197845"/>
              <a:ext cx="203355" cy="15739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D2AFEEF3-5FA7-D196-5D08-D79C6FE1E330}"/>
                </a:ext>
              </a:extLst>
            </p:cNvPr>
            <p:cNvCxnSpPr>
              <a:cxnSpLocks/>
            </p:cNvCxnSpPr>
            <p:nvPr/>
          </p:nvCxnSpPr>
          <p:spPr>
            <a:xfrm>
              <a:off x="3764234" y="3959085"/>
              <a:ext cx="768544" cy="25840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67C7E0CF-46A6-6743-4189-759488D1E851}"/>
                </a:ext>
              </a:extLst>
            </p:cNvPr>
            <p:cNvCxnSpPr>
              <a:cxnSpLocks/>
            </p:cNvCxnSpPr>
            <p:nvPr/>
          </p:nvCxnSpPr>
          <p:spPr>
            <a:xfrm>
              <a:off x="3711067" y="3438275"/>
              <a:ext cx="816383" cy="71121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A970F20-CC8A-0637-B663-441094FB4FE3}"/>
                </a:ext>
              </a:extLst>
            </p:cNvPr>
            <p:cNvCxnSpPr>
              <a:cxnSpLocks/>
            </p:cNvCxnSpPr>
            <p:nvPr/>
          </p:nvCxnSpPr>
          <p:spPr>
            <a:xfrm>
              <a:off x="3959415" y="2929348"/>
              <a:ext cx="455326" cy="362473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2" name="TextShape 1">
            <a:extLst>
              <a:ext uri="{FF2B5EF4-FFF2-40B4-BE49-F238E27FC236}">
                <a16:creationId xmlns:a16="http://schemas.microsoft.com/office/drawing/2014/main" id="{C77025ED-69BC-9DBF-F0B9-512CA2BE178A}"/>
              </a:ext>
            </a:extLst>
          </p:cNvPr>
          <p:cNvSpPr txBox="1"/>
          <p:nvPr/>
        </p:nvSpPr>
        <p:spPr>
          <a:xfrm>
            <a:off x="1313600" y="3586657"/>
            <a:ext cx="3789611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등급 별 매출 비율 </a:t>
            </a: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1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33" name="차트 132">
            <a:extLst>
              <a:ext uri="{FF2B5EF4-FFF2-40B4-BE49-F238E27FC236}">
                <a16:creationId xmlns:a16="http://schemas.microsoft.com/office/drawing/2014/main" id="{B85235DF-416F-AE14-64DA-D527279CA3EA}"/>
              </a:ext>
            </a:extLst>
          </p:cNvPr>
          <p:cNvGraphicFramePr/>
          <p:nvPr/>
        </p:nvGraphicFramePr>
        <p:xfrm>
          <a:off x="3244885" y="3844145"/>
          <a:ext cx="2328036" cy="2031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068A1BD9-DDCA-9A14-2D7C-98A60FAFD525}"/>
              </a:ext>
            </a:extLst>
          </p:cNvPr>
          <p:cNvSpPr txBox="1"/>
          <p:nvPr/>
        </p:nvSpPr>
        <p:spPr>
          <a:xfrm>
            <a:off x="499158" y="5550971"/>
            <a:ext cx="5363849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등급을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개로 세분화한 결과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상위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등급이 전체 매출의 </a:t>
            </a:r>
            <a:r>
              <a:rPr lang="en-US" altLang="ko-KR" sz="1200" spc="-1" dirty="0">
                <a:solidFill>
                  <a:schemeClr val="accent5">
                    <a:lumMod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50%</a:t>
            </a:r>
            <a:r>
              <a:rPr lang="ko-KR" altLang="en-US" sz="1200" spc="-1" dirty="0">
                <a:solidFill>
                  <a:schemeClr val="accent5">
                    <a:lumMod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이상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차지하고 있다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36" name="표 30">
            <a:extLst>
              <a:ext uri="{FF2B5EF4-FFF2-40B4-BE49-F238E27FC236}">
                <a16:creationId xmlns:a16="http://schemas.microsoft.com/office/drawing/2014/main" id="{87735384-4880-5C13-DE36-F597122407FE}"/>
              </a:ext>
            </a:extLst>
          </p:cNvPr>
          <p:cNvGraphicFramePr>
            <a:graphicFrameLocks noGrp="1"/>
          </p:cNvGraphicFramePr>
          <p:nvPr/>
        </p:nvGraphicFramePr>
        <p:xfrm>
          <a:off x="6257467" y="3683627"/>
          <a:ext cx="1404965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941140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매출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강원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703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경상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3.8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55212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FFA9D4C2-3E10-8039-3531-CC7E6D172BC3}"/>
              </a:ext>
            </a:extLst>
          </p:cNvPr>
          <p:cNvGraphicFramePr>
            <a:graphicFrameLocks noGrp="1"/>
          </p:cNvGraphicFramePr>
          <p:nvPr/>
        </p:nvGraphicFramePr>
        <p:xfrm>
          <a:off x="7662693" y="3934680"/>
          <a:ext cx="1404965" cy="1557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1143739024"/>
                    </a:ext>
                  </a:extLst>
                </a:gridCol>
                <a:gridCol w="941140">
                  <a:extLst>
                    <a:ext uri="{9D8B030D-6E8A-4147-A177-3AD203B41FA5}">
                      <a16:colId xmlns:a16="http://schemas.microsoft.com/office/drawing/2014/main" val="3536020347"/>
                    </a:ext>
                  </a:extLst>
                </a:gridCol>
              </a:tblGrid>
              <a:tr h="26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60994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73419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78133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대구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97966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광주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72091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730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1ED34F25-FD52-A2A7-87E1-1237D0273470}"/>
              </a:ext>
            </a:extLst>
          </p:cNvPr>
          <p:cNvGraphicFramePr>
            <a:graphicFrameLocks noGrp="1"/>
          </p:cNvGraphicFramePr>
          <p:nvPr/>
        </p:nvGraphicFramePr>
        <p:xfrm>
          <a:off x="7662693" y="3683627"/>
          <a:ext cx="1404965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56862069"/>
                    </a:ext>
                  </a:extLst>
                </a:gridCol>
                <a:gridCol w="941140">
                  <a:extLst>
                    <a:ext uri="{9D8B030D-6E8A-4147-A177-3AD203B41FA5}">
                      <a16:colId xmlns:a16="http://schemas.microsoft.com/office/drawing/2014/main" val="458886557"/>
                    </a:ext>
                  </a:extLst>
                </a:gridCol>
              </a:tblGrid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매출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71865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1F5200F3-9884-DDF5-257D-9AA2E20A90E7}"/>
              </a:ext>
            </a:extLst>
          </p:cNvPr>
          <p:cNvSpPr txBox="1"/>
          <p:nvPr/>
        </p:nvSpPr>
        <p:spPr>
          <a:xfrm>
            <a:off x="6224332" y="5579542"/>
            <a:ext cx="3580177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순위는 경기도가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위 그 다음은 충청도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 순이다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0" name="TextShape 1">
            <a:extLst>
              <a:ext uri="{FF2B5EF4-FFF2-40B4-BE49-F238E27FC236}">
                <a16:creationId xmlns:a16="http://schemas.microsoft.com/office/drawing/2014/main" id="{53F1D6C1-8DD5-FE5A-3931-3ABC1B3CCC96}"/>
              </a:ext>
            </a:extLst>
          </p:cNvPr>
          <p:cNvSpPr txBox="1"/>
          <p:nvPr/>
        </p:nvSpPr>
        <p:spPr>
          <a:xfrm>
            <a:off x="6734321" y="3269190"/>
            <a:ext cx="1921046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매출액 </a:t>
            </a: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1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B099C11-8792-1D02-9C72-2A306014A91E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EB4192-0698-5307-5119-4B60BB121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46" y="3991357"/>
            <a:ext cx="1919430" cy="15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4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1BFC80-FB08-8EF4-AAB6-FA833E5FF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29396" r="24341" b="5396"/>
          <a:stretch/>
        </p:blipFill>
        <p:spPr>
          <a:xfrm>
            <a:off x="4238388" y="1844184"/>
            <a:ext cx="3715223" cy="3169631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A338073C-3BD9-8232-B15B-A1E798D5C04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Learned Lesson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41F0E1EA-0FA3-E50C-CA94-4AF75277AE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0D63FFF-F116-3ACC-EB64-6214C642AEAD}"/>
              </a:ext>
            </a:extLst>
          </p:cNvPr>
          <p:cNvSpPr/>
          <p:nvPr/>
        </p:nvSpPr>
        <p:spPr>
          <a:xfrm>
            <a:off x="567891" y="808522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9E4573-C191-4C34-CB53-DCC659209161}"/>
              </a:ext>
            </a:extLst>
          </p:cNvPr>
          <p:cNvSpPr/>
          <p:nvPr/>
        </p:nvSpPr>
        <p:spPr>
          <a:xfrm>
            <a:off x="567891" y="2839065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CAA75A-E7DA-C3E0-AD2C-0D2C15773E2E}"/>
              </a:ext>
            </a:extLst>
          </p:cNvPr>
          <p:cNvSpPr/>
          <p:nvPr/>
        </p:nvSpPr>
        <p:spPr>
          <a:xfrm>
            <a:off x="567891" y="4869608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82AA7B4-A928-1482-E808-04497A087A77}"/>
              </a:ext>
            </a:extLst>
          </p:cNvPr>
          <p:cNvSpPr/>
          <p:nvPr/>
        </p:nvSpPr>
        <p:spPr>
          <a:xfrm>
            <a:off x="8284143" y="701573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71C093-9C96-9317-6B71-61922979FC0E}"/>
              </a:ext>
            </a:extLst>
          </p:cNvPr>
          <p:cNvSpPr/>
          <p:nvPr/>
        </p:nvSpPr>
        <p:spPr>
          <a:xfrm>
            <a:off x="8284143" y="2732116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6F5BDBA-4674-B612-FA32-E60F3E9DD5C5}"/>
              </a:ext>
            </a:extLst>
          </p:cNvPr>
          <p:cNvSpPr/>
          <p:nvPr/>
        </p:nvSpPr>
        <p:spPr>
          <a:xfrm>
            <a:off x="8284143" y="4762659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7E071358-4A67-A40D-3DCD-4CA3ABA1A23F}"/>
              </a:ext>
            </a:extLst>
          </p:cNvPr>
          <p:cNvSpPr txBox="1"/>
          <p:nvPr/>
        </p:nvSpPr>
        <p:spPr>
          <a:xfrm>
            <a:off x="5681330" y="1084474"/>
            <a:ext cx="829340" cy="74693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A2</a:t>
            </a:r>
            <a:endParaRPr lang="ko-KR" sz="32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4FB14-EAAF-A2DA-5606-6B7D030B116B}"/>
              </a:ext>
            </a:extLst>
          </p:cNvPr>
          <p:cNvSpPr txBox="1"/>
          <p:nvPr/>
        </p:nvSpPr>
        <p:spPr>
          <a:xfrm>
            <a:off x="8380321" y="2988777"/>
            <a:ext cx="3143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분석의 깊이와 전 과정의 어려움을 알게 되었다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 함께 하는 프로젝트인 만큼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큰 도움이 되고 싶었으나 능력이 부족해 그러지 못한 것 같아 아쉽고 미안하다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스스로의 부족함에 대해 알게 된 시간이었다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B27FAC-A44B-5E00-7140-E52799B6473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8400" y="1543784"/>
            <a:ext cx="2035743" cy="678254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CFFF93-8F8B-44D2-110F-A4EADE112EAD}"/>
              </a:ext>
            </a:extLst>
          </p:cNvPr>
          <p:cNvCxnSpPr>
            <a:cxnSpLocks/>
          </p:cNvCxnSpPr>
          <p:nvPr/>
        </p:nvCxnSpPr>
        <p:spPr>
          <a:xfrm>
            <a:off x="7484533" y="3767778"/>
            <a:ext cx="799610" cy="1823953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DFF16A-D356-387C-8078-9D50500FA97B}"/>
              </a:ext>
            </a:extLst>
          </p:cNvPr>
          <p:cNvCxnSpPr>
            <a:cxnSpLocks/>
          </p:cNvCxnSpPr>
          <p:nvPr/>
        </p:nvCxnSpPr>
        <p:spPr>
          <a:xfrm>
            <a:off x="3907857" y="1671123"/>
            <a:ext cx="1773473" cy="550915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64D6CF-D34F-D845-9DDE-756A9F6DEEB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07857" y="4284133"/>
            <a:ext cx="884276" cy="1427686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424FE7-84BF-3477-D1D4-D40A63016E38}"/>
              </a:ext>
            </a:extLst>
          </p:cNvPr>
          <p:cNvCxnSpPr>
            <a:cxnSpLocks/>
          </p:cNvCxnSpPr>
          <p:nvPr/>
        </p:nvCxnSpPr>
        <p:spPr>
          <a:xfrm flipV="1">
            <a:off x="3907857" y="2522438"/>
            <a:ext cx="1416181" cy="1072279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A6CBD85-95A2-A7D8-7C15-DBD9A28E494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991919" y="2505541"/>
            <a:ext cx="1292224" cy="1068786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Shape 1">
            <a:extLst>
              <a:ext uri="{FF2B5EF4-FFF2-40B4-BE49-F238E27FC236}">
                <a16:creationId xmlns:a16="http://schemas.microsoft.com/office/drawing/2014/main" id="{084594DF-6622-C03D-4329-06954D7ACE2E}"/>
              </a:ext>
            </a:extLst>
          </p:cNvPr>
          <p:cNvSpPr txBox="1"/>
          <p:nvPr/>
        </p:nvSpPr>
        <p:spPr>
          <a:xfrm>
            <a:off x="9552218" y="2575672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민지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3" name="TextShape 1">
            <a:extLst>
              <a:ext uri="{FF2B5EF4-FFF2-40B4-BE49-F238E27FC236}">
                <a16:creationId xmlns:a16="http://schemas.microsoft.com/office/drawing/2014/main" id="{5B50EF06-8BC4-D6E4-872A-C9F3E02F57B3}"/>
              </a:ext>
            </a:extLst>
          </p:cNvPr>
          <p:cNvSpPr txBox="1"/>
          <p:nvPr/>
        </p:nvSpPr>
        <p:spPr>
          <a:xfrm>
            <a:off x="9552218" y="4539730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경로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TextShape 1">
            <a:extLst>
              <a:ext uri="{FF2B5EF4-FFF2-40B4-BE49-F238E27FC236}">
                <a16:creationId xmlns:a16="http://schemas.microsoft.com/office/drawing/2014/main" id="{8A20049D-2700-0CC4-36D8-2DCF8E949760}"/>
              </a:ext>
            </a:extLst>
          </p:cNvPr>
          <p:cNvSpPr txBox="1"/>
          <p:nvPr/>
        </p:nvSpPr>
        <p:spPr>
          <a:xfrm>
            <a:off x="9552218" y="531327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성군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Shape 1">
            <a:extLst>
              <a:ext uri="{FF2B5EF4-FFF2-40B4-BE49-F238E27FC236}">
                <a16:creationId xmlns:a16="http://schemas.microsoft.com/office/drawing/2014/main" id="{70A16A6B-08B4-B252-C53B-A68FB6B38537}"/>
              </a:ext>
            </a:extLst>
          </p:cNvPr>
          <p:cNvSpPr txBox="1"/>
          <p:nvPr/>
        </p:nvSpPr>
        <p:spPr>
          <a:xfrm>
            <a:off x="1835966" y="2629406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하영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TextShape 1">
            <a:extLst>
              <a:ext uri="{FF2B5EF4-FFF2-40B4-BE49-F238E27FC236}">
                <a16:creationId xmlns:a16="http://schemas.microsoft.com/office/drawing/2014/main" id="{C0065386-76F3-2DAC-486B-1C21E1411C7C}"/>
              </a:ext>
            </a:extLst>
          </p:cNvPr>
          <p:cNvSpPr txBox="1"/>
          <p:nvPr/>
        </p:nvSpPr>
        <p:spPr>
          <a:xfrm>
            <a:off x="1835966" y="4679754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예찬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7" name="TextShape 1">
            <a:extLst>
              <a:ext uri="{FF2B5EF4-FFF2-40B4-BE49-F238E27FC236}">
                <a16:creationId xmlns:a16="http://schemas.microsoft.com/office/drawing/2014/main" id="{A9404FD4-3830-5DB0-AA38-294BCF1B5947}"/>
              </a:ext>
            </a:extLst>
          </p:cNvPr>
          <p:cNvSpPr txBox="1"/>
          <p:nvPr/>
        </p:nvSpPr>
        <p:spPr>
          <a:xfrm>
            <a:off x="1835966" y="628358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동언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96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래픽 54" descr="모래가 다 떨어진 모래 시계 단색으로 채워진">
            <a:extLst>
              <a:ext uri="{FF2B5EF4-FFF2-40B4-BE49-F238E27FC236}">
                <a16:creationId xmlns:a16="http://schemas.microsoft.com/office/drawing/2014/main" id="{FD7BB8F8-4ED6-42E4-4B43-39AF0272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753" y="563622"/>
            <a:ext cx="1165450" cy="116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F2E6D-BA90-6FD0-0662-B7B55850320A}"/>
              </a:ext>
            </a:extLst>
          </p:cNvPr>
          <p:cNvSpPr/>
          <p:nvPr/>
        </p:nvSpPr>
        <p:spPr>
          <a:xfrm>
            <a:off x="354437" y="3253543"/>
            <a:ext cx="11483126" cy="3097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래픽 39" descr="여성 프로필 단색으로 채워진">
            <a:extLst>
              <a:ext uri="{FF2B5EF4-FFF2-40B4-BE49-F238E27FC236}">
                <a16:creationId xmlns:a16="http://schemas.microsoft.com/office/drawing/2014/main" id="{B27154C3-93D1-E1F9-39DC-3C710D504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5746" y="671865"/>
            <a:ext cx="1165451" cy="1165451"/>
          </a:xfrm>
          <a:prstGeom prst="rect">
            <a:avLst/>
          </a:prstGeom>
        </p:spPr>
      </p:pic>
      <p:sp>
        <p:nvSpPr>
          <p:cNvPr id="45" name="그래픽 43" descr="기저귀 윤곽선">
            <a:extLst>
              <a:ext uri="{FF2B5EF4-FFF2-40B4-BE49-F238E27FC236}">
                <a16:creationId xmlns:a16="http://schemas.microsoft.com/office/drawing/2014/main" id="{4123853B-CA44-5B92-B187-CBCD5A69B836}"/>
              </a:ext>
            </a:extLst>
          </p:cNvPr>
          <p:cNvSpPr/>
          <p:nvPr/>
        </p:nvSpPr>
        <p:spPr>
          <a:xfrm>
            <a:off x="1437223" y="854934"/>
            <a:ext cx="834910" cy="683273"/>
          </a:xfrm>
          <a:custGeom>
            <a:avLst/>
            <a:gdLst>
              <a:gd name="connsiteX0" fmla="*/ 628650 w 666749"/>
              <a:gd name="connsiteY0" fmla="*/ 0 h 571547"/>
              <a:gd name="connsiteX1" fmla="*/ 38100 w 666749"/>
              <a:gd name="connsiteY1" fmla="*/ 0 h 571547"/>
              <a:gd name="connsiteX2" fmla="*/ 0 w 666749"/>
              <a:gd name="connsiteY2" fmla="*/ 38100 h 571547"/>
              <a:gd name="connsiteX3" fmla="*/ 0 w 666749"/>
              <a:gd name="connsiteY3" fmla="*/ 333423 h 571547"/>
              <a:gd name="connsiteX4" fmla="*/ 238125 w 666749"/>
              <a:gd name="connsiteY4" fmla="*/ 571548 h 571547"/>
              <a:gd name="connsiteX5" fmla="*/ 428625 w 666749"/>
              <a:gd name="connsiteY5" fmla="*/ 571548 h 571547"/>
              <a:gd name="connsiteX6" fmla="*/ 666750 w 666749"/>
              <a:gd name="connsiteY6" fmla="*/ 333423 h 571547"/>
              <a:gd name="connsiteX7" fmla="*/ 666750 w 666749"/>
              <a:gd name="connsiteY7" fmla="*/ 38100 h 571547"/>
              <a:gd name="connsiteX8" fmla="*/ 628650 w 666749"/>
              <a:gd name="connsiteY8" fmla="*/ 0 h 571547"/>
              <a:gd name="connsiteX9" fmla="*/ 647700 w 666749"/>
              <a:gd name="connsiteY9" fmla="*/ 190500 h 571547"/>
              <a:gd name="connsiteX10" fmla="*/ 523875 w 666749"/>
              <a:gd name="connsiteY10" fmla="*/ 190500 h 571547"/>
              <a:gd name="connsiteX11" fmla="*/ 514350 w 666749"/>
              <a:gd name="connsiteY11" fmla="*/ 180975 h 571547"/>
              <a:gd name="connsiteX12" fmla="*/ 514350 w 666749"/>
              <a:gd name="connsiteY12" fmla="*/ 123825 h 571547"/>
              <a:gd name="connsiteX13" fmla="*/ 523875 w 666749"/>
              <a:gd name="connsiteY13" fmla="*/ 114300 h 571547"/>
              <a:gd name="connsiteX14" fmla="*/ 647700 w 666749"/>
              <a:gd name="connsiteY14" fmla="*/ 114300 h 571547"/>
              <a:gd name="connsiteX15" fmla="*/ 19050 w 666749"/>
              <a:gd name="connsiteY15" fmla="*/ 114300 h 571547"/>
              <a:gd name="connsiteX16" fmla="*/ 142875 w 666749"/>
              <a:gd name="connsiteY16" fmla="*/ 114300 h 571547"/>
              <a:gd name="connsiteX17" fmla="*/ 152400 w 666749"/>
              <a:gd name="connsiteY17" fmla="*/ 123825 h 571547"/>
              <a:gd name="connsiteX18" fmla="*/ 152400 w 666749"/>
              <a:gd name="connsiteY18" fmla="*/ 180975 h 571547"/>
              <a:gd name="connsiteX19" fmla="*/ 142875 w 666749"/>
              <a:gd name="connsiteY19" fmla="*/ 190500 h 571547"/>
              <a:gd name="connsiteX20" fmla="*/ 19050 w 666749"/>
              <a:gd name="connsiteY20" fmla="*/ 190500 h 571547"/>
              <a:gd name="connsiteX21" fmla="*/ 142875 w 666749"/>
              <a:gd name="connsiteY21" fmla="*/ 209550 h 571547"/>
              <a:gd name="connsiteX22" fmla="*/ 171450 w 666749"/>
              <a:gd name="connsiteY22" fmla="*/ 180975 h 571547"/>
              <a:gd name="connsiteX23" fmla="*/ 171450 w 666749"/>
              <a:gd name="connsiteY23" fmla="*/ 123825 h 571547"/>
              <a:gd name="connsiteX24" fmla="*/ 142875 w 666749"/>
              <a:gd name="connsiteY24" fmla="*/ 95250 h 571547"/>
              <a:gd name="connsiteX25" fmla="*/ 19050 w 666749"/>
              <a:gd name="connsiteY25" fmla="*/ 95250 h 571547"/>
              <a:gd name="connsiteX26" fmla="*/ 19050 w 666749"/>
              <a:gd name="connsiteY26" fmla="*/ 38100 h 571547"/>
              <a:gd name="connsiteX27" fmla="*/ 38100 w 666749"/>
              <a:gd name="connsiteY27" fmla="*/ 19050 h 571547"/>
              <a:gd name="connsiteX28" fmla="*/ 628650 w 666749"/>
              <a:gd name="connsiteY28" fmla="*/ 19050 h 571547"/>
              <a:gd name="connsiteX29" fmla="*/ 647700 w 666749"/>
              <a:gd name="connsiteY29" fmla="*/ 38100 h 571547"/>
              <a:gd name="connsiteX30" fmla="*/ 647700 w 666749"/>
              <a:gd name="connsiteY30" fmla="*/ 95250 h 571547"/>
              <a:gd name="connsiteX31" fmla="*/ 523875 w 666749"/>
              <a:gd name="connsiteY31" fmla="*/ 95250 h 571547"/>
              <a:gd name="connsiteX32" fmla="*/ 495300 w 666749"/>
              <a:gd name="connsiteY32" fmla="*/ 123825 h 571547"/>
              <a:gd name="connsiteX33" fmla="*/ 495300 w 666749"/>
              <a:gd name="connsiteY33" fmla="*/ 180975 h 571547"/>
              <a:gd name="connsiteX34" fmla="*/ 523875 w 666749"/>
              <a:gd name="connsiteY34" fmla="*/ 209550 h 571547"/>
              <a:gd name="connsiteX35" fmla="*/ 647700 w 666749"/>
              <a:gd name="connsiteY35" fmla="*/ 209550 h 571547"/>
              <a:gd name="connsiteX36" fmla="*/ 647700 w 666749"/>
              <a:gd name="connsiteY36" fmla="*/ 298380 h 571547"/>
              <a:gd name="connsiteX37" fmla="*/ 419843 w 666749"/>
              <a:gd name="connsiteY37" fmla="*/ 552498 h 571547"/>
              <a:gd name="connsiteX38" fmla="*/ 246345 w 666749"/>
              <a:gd name="connsiteY38" fmla="*/ 552498 h 571547"/>
              <a:gd name="connsiteX39" fmla="*/ 19050 w 666749"/>
              <a:gd name="connsiteY39" fmla="*/ 298494 h 571547"/>
              <a:gd name="connsiteX40" fmla="*/ 19050 w 666749"/>
              <a:gd name="connsiteY40" fmla="*/ 209550 h 571547"/>
              <a:gd name="connsiteX41" fmla="*/ 19050 w 666749"/>
              <a:gd name="connsiteY41" fmla="*/ 333423 h 571547"/>
              <a:gd name="connsiteX42" fmla="*/ 19050 w 666749"/>
              <a:gd name="connsiteY42" fmla="*/ 318030 h 571547"/>
              <a:gd name="connsiteX43" fmla="*/ 227219 w 666749"/>
              <a:gd name="connsiteY43" fmla="*/ 552221 h 571547"/>
              <a:gd name="connsiteX44" fmla="*/ 19050 w 666749"/>
              <a:gd name="connsiteY44" fmla="*/ 333423 h 571547"/>
              <a:gd name="connsiteX45" fmla="*/ 439007 w 666749"/>
              <a:gd name="connsiteY45" fmla="*/ 552231 h 571547"/>
              <a:gd name="connsiteX46" fmla="*/ 647700 w 666749"/>
              <a:gd name="connsiteY46" fmla="*/ 317916 h 571547"/>
              <a:gd name="connsiteX47" fmla="*/ 647700 w 666749"/>
              <a:gd name="connsiteY47" fmla="*/ 333423 h 571547"/>
              <a:gd name="connsiteX48" fmla="*/ 439007 w 666749"/>
              <a:gd name="connsiteY48" fmla="*/ 552231 h 5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66749" h="571547">
                <a:moveTo>
                  <a:pt x="628650" y="0"/>
                </a:move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333423"/>
                </a:lnTo>
                <a:cubicBezTo>
                  <a:pt x="147" y="464874"/>
                  <a:pt x="106673" y="571401"/>
                  <a:pt x="238125" y="571548"/>
                </a:cubicBezTo>
                <a:lnTo>
                  <a:pt x="428625" y="571548"/>
                </a:lnTo>
                <a:cubicBezTo>
                  <a:pt x="560077" y="571401"/>
                  <a:pt x="666603" y="464874"/>
                  <a:pt x="666750" y="333423"/>
                </a:cubicBezTo>
                <a:lnTo>
                  <a:pt x="666750" y="38100"/>
                </a:lnTo>
                <a:cubicBezTo>
                  <a:pt x="666750" y="17058"/>
                  <a:pt x="649692" y="0"/>
                  <a:pt x="628650" y="0"/>
                </a:cubicBezTo>
                <a:close/>
                <a:moveTo>
                  <a:pt x="647700" y="190500"/>
                </a:moveTo>
                <a:lnTo>
                  <a:pt x="523875" y="190500"/>
                </a:lnTo>
                <a:cubicBezTo>
                  <a:pt x="518614" y="190500"/>
                  <a:pt x="514350" y="186236"/>
                  <a:pt x="514350" y="180975"/>
                </a:cubicBezTo>
                <a:lnTo>
                  <a:pt x="514350" y="123825"/>
                </a:lnTo>
                <a:cubicBezTo>
                  <a:pt x="514350" y="118564"/>
                  <a:pt x="518614" y="114300"/>
                  <a:pt x="523875" y="114300"/>
                </a:cubicBezTo>
                <a:lnTo>
                  <a:pt x="647700" y="114300"/>
                </a:lnTo>
                <a:close/>
                <a:moveTo>
                  <a:pt x="19050" y="114300"/>
                </a:moveTo>
                <a:lnTo>
                  <a:pt x="142875" y="114300"/>
                </a:lnTo>
                <a:cubicBezTo>
                  <a:pt x="148136" y="114300"/>
                  <a:pt x="152400" y="118564"/>
                  <a:pt x="152400" y="123825"/>
                </a:cubicBezTo>
                <a:lnTo>
                  <a:pt x="152400" y="180975"/>
                </a:lnTo>
                <a:cubicBezTo>
                  <a:pt x="152400" y="186236"/>
                  <a:pt x="148136" y="190500"/>
                  <a:pt x="142875" y="190500"/>
                </a:cubicBezTo>
                <a:lnTo>
                  <a:pt x="19050" y="190500"/>
                </a:lnTo>
                <a:close/>
                <a:moveTo>
                  <a:pt x="142875" y="209550"/>
                </a:moveTo>
                <a:cubicBezTo>
                  <a:pt x="158657" y="209550"/>
                  <a:pt x="171450" y="196757"/>
                  <a:pt x="171450" y="180975"/>
                </a:cubicBezTo>
                <a:lnTo>
                  <a:pt x="171450" y="123825"/>
                </a:lnTo>
                <a:cubicBezTo>
                  <a:pt x="171450" y="108043"/>
                  <a:pt x="158657" y="95250"/>
                  <a:pt x="142875" y="95250"/>
                </a:cubicBezTo>
                <a:lnTo>
                  <a:pt x="19050" y="95250"/>
                </a:lnTo>
                <a:lnTo>
                  <a:pt x="19050" y="38100"/>
                </a:lnTo>
                <a:cubicBezTo>
                  <a:pt x="19050" y="27579"/>
                  <a:pt x="27579" y="19050"/>
                  <a:pt x="38100" y="19050"/>
                </a:cubicBezTo>
                <a:lnTo>
                  <a:pt x="628650" y="19050"/>
                </a:lnTo>
                <a:cubicBezTo>
                  <a:pt x="639171" y="19050"/>
                  <a:pt x="647700" y="27579"/>
                  <a:pt x="647700" y="38100"/>
                </a:cubicBezTo>
                <a:lnTo>
                  <a:pt x="647700" y="95250"/>
                </a:lnTo>
                <a:lnTo>
                  <a:pt x="523875" y="95250"/>
                </a:lnTo>
                <a:cubicBezTo>
                  <a:pt x="508093" y="95250"/>
                  <a:pt x="495300" y="108043"/>
                  <a:pt x="495300" y="123825"/>
                </a:cubicBezTo>
                <a:lnTo>
                  <a:pt x="495300" y="180975"/>
                </a:lnTo>
                <a:cubicBezTo>
                  <a:pt x="495300" y="196757"/>
                  <a:pt x="508093" y="209550"/>
                  <a:pt x="523875" y="209550"/>
                </a:cubicBezTo>
                <a:lnTo>
                  <a:pt x="647700" y="209550"/>
                </a:lnTo>
                <a:lnTo>
                  <a:pt x="647700" y="298380"/>
                </a:lnTo>
                <a:cubicBezTo>
                  <a:pt x="524033" y="323595"/>
                  <a:pt x="431472" y="426824"/>
                  <a:pt x="419843" y="552498"/>
                </a:cubicBezTo>
                <a:lnTo>
                  <a:pt x="246345" y="552498"/>
                </a:lnTo>
                <a:cubicBezTo>
                  <a:pt x="234733" y="427036"/>
                  <a:pt x="142457" y="323917"/>
                  <a:pt x="19050" y="298494"/>
                </a:cubicBezTo>
                <a:lnTo>
                  <a:pt x="19050" y="209550"/>
                </a:lnTo>
                <a:close/>
                <a:moveTo>
                  <a:pt x="19050" y="333423"/>
                </a:moveTo>
                <a:lnTo>
                  <a:pt x="19050" y="318030"/>
                </a:lnTo>
                <a:cubicBezTo>
                  <a:pt x="131736" y="342944"/>
                  <a:pt x="215689" y="437393"/>
                  <a:pt x="227219" y="552221"/>
                </a:cubicBezTo>
                <a:cubicBezTo>
                  <a:pt x="110674" y="546277"/>
                  <a:pt x="19187" y="450119"/>
                  <a:pt x="19050" y="333423"/>
                </a:cubicBezTo>
                <a:close/>
                <a:moveTo>
                  <a:pt x="439007" y="552231"/>
                </a:moveTo>
                <a:cubicBezTo>
                  <a:pt x="450556" y="437203"/>
                  <a:pt x="534771" y="342650"/>
                  <a:pt x="647700" y="317916"/>
                </a:cubicBezTo>
                <a:lnTo>
                  <a:pt x="647700" y="333423"/>
                </a:lnTo>
                <a:cubicBezTo>
                  <a:pt x="647558" y="450317"/>
                  <a:pt x="555765" y="546561"/>
                  <a:pt x="439007" y="5522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17835D-7C62-C524-B7B4-727290757E90}"/>
              </a:ext>
            </a:extLst>
          </p:cNvPr>
          <p:cNvSpPr txBox="1"/>
          <p:nvPr/>
        </p:nvSpPr>
        <p:spPr>
          <a:xfrm>
            <a:off x="1319355" y="1754393"/>
            <a:ext cx="1907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달에 </a:t>
            </a:r>
            <a:r>
              <a:rPr lang="en-US" altLang="ko-KR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</a:t>
            </a:r>
          </a:p>
        </p:txBody>
      </p:sp>
      <p:pic>
        <p:nvPicPr>
          <p:cNvPr id="48" name="그래픽 47" descr="화폐 단색으로 채워진">
            <a:extLst>
              <a:ext uri="{FF2B5EF4-FFF2-40B4-BE49-F238E27FC236}">
                <a16:creationId xmlns:a16="http://schemas.microsoft.com/office/drawing/2014/main" id="{5FC2DCF9-A9AE-490D-0924-46A4A152D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9599" y="77956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BA1B3F-D039-025D-633A-4267051A48C3}"/>
              </a:ext>
            </a:extLst>
          </p:cNvPr>
          <p:cNvSpPr txBox="1"/>
          <p:nvPr/>
        </p:nvSpPr>
        <p:spPr>
          <a:xfrm>
            <a:off x="4975173" y="1692772"/>
            <a:ext cx="2332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-1300</a:t>
            </a:r>
            <a:r>
              <a:rPr lang="ko-KR" altLang="en-US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</a:t>
            </a:r>
          </a:p>
        </p:txBody>
      </p:sp>
      <p:grpSp>
        <p:nvGrpSpPr>
          <p:cNvPr id="58" name="그래픽 55" descr="사용자 윤곽선">
            <a:extLst>
              <a:ext uri="{FF2B5EF4-FFF2-40B4-BE49-F238E27FC236}">
                <a16:creationId xmlns:a16="http://schemas.microsoft.com/office/drawing/2014/main" id="{FA78D323-D409-C640-C918-DF080010B465}"/>
              </a:ext>
            </a:extLst>
          </p:cNvPr>
          <p:cNvGrpSpPr/>
          <p:nvPr/>
        </p:nvGrpSpPr>
        <p:grpSpPr>
          <a:xfrm>
            <a:off x="5274803" y="905490"/>
            <a:ext cx="1110294" cy="674096"/>
            <a:chOff x="9197412" y="1245782"/>
            <a:chExt cx="1110294" cy="674096"/>
          </a:xfrm>
          <a:solidFill>
            <a:srgbClr val="000000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D53931F-5B3F-B4C5-DAAE-2E658CB92A4E}"/>
                </a:ext>
              </a:extLst>
            </p:cNvPr>
            <p:cNvSpPr/>
            <p:nvPr/>
          </p:nvSpPr>
          <p:spPr>
            <a:xfrm>
              <a:off x="9316276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BDADF6D-2679-6D86-2FF7-9C7D8AC716A5}"/>
                </a:ext>
              </a:extLst>
            </p:cNvPr>
            <p:cNvSpPr/>
            <p:nvPr/>
          </p:nvSpPr>
          <p:spPr>
            <a:xfrm>
              <a:off x="9950782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958D892-7962-6A62-9A53-5DA2C12EC8EC}"/>
                </a:ext>
              </a:extLst>
            </p:cNvPr>
            <p:cNvSpPr/>
            <p:nvPr/>
          </p:nvSpPr>
          <p:spPr>
            <a:xfrm>
              <a:off x="9906512" y="1512604"/>
              <a:ext cx="401195" cy="224720"/>
            </a:xfrm>
            <a:custGeom>
              <a:avLst/>
              <a:gdLst>
                <a:gd name="connsiteX0" fmla="*/ 373420 w 401195"/>
                <a:gd name="connsiteY0" fmla="*/ 70047 h 224720"/>
                <a:gd name="connsiteX1" fmla="*/ 259116 w 401195"/>
                <a:gd name="connsiteY1" fmla="*/ 15440 h 224720"/>
                <a:gd name="connsiteX2" fmla="*/ 163240 w 401195"/>
                <a:gd name="connsiteY2" fmla="*/ 0 h 224720"/>
                <a:gd name="connsiteX3" fmla="*/ 67654 w 401195"/>
                <a:gd name="connsiteY3" fmla="*/ 15374 h 224720"/>
                <a:gd name="connsiteX4" fmla="*/ 4336 w 401195"/>
                <a:gd name="connsiteY4" fmla="*/ 39498 h 224720"/>
                <a:gd name="connsiteX5" fmla="*/ 0 w 401195"/>
                <a:gd name="connsiteY5" fmla="*/ 71752 h 224720"/>
                <a:gd name="connsiteX6" fmla="*/ 75057 w 401195"/>
                <a:gd name="connsiteY6" fmla="*/ 40741 h 224720"/>
                <a:gd name="connsiteX7" fmla="*/ 163240 w 401195"/>
                <a:gd name="connsiteY7" fmla="*/ 26438 h 224720"/>
                <a:gd name="connsiteX8" fmla="*/ 252388 w 401195"/>
                <a:gd name="connsiteY8" fmla="*/ 40979 h 224720"/>
                <a:gd name="connsiteX9" fmla="*/ 356975 w 401195"/>
                <a:gd name="connsiteY9" fmla="*/ 90748 h 224720"/>
                <a:gd name="connsiteX10" fmla="*/ 358112 w 401195"/>
                <a:gd name="connsiteY10" fmla="*/ 91594 h 224720"/>
                <a:gd name="connsiteX11" fmla="*/ 374742 w 401195"/>
                <a:gd name="connsiteY11" fmla="*/ 125579 h 224720"/>
                <a:gd name="connsiteX12" fmla="*/ 374742 w 401195"/>
                <a:gd name="connsiteY12" fmla="*/ 224721 h 224720"/>
                <a:gd name="connsiteX13" fmla="*/ 401179 w 401195"/>
                <a:gd name="connsiteY13" fmla="*/ 224721 h 224720"/>
                <a:gd name="connsiteX14" fmla="*/ 401179 w 401195"/>
                <a:gd name="connsiteY14" fmla="*/ 125579 h 224720"/>
                <a:gd name="connsiteX15" fmla="*/ 373420 w 401195"/>
                <a:gd name="connsiteY15" fmla="*/ 70047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195" h="224720">
                  <a:moveTo>
                    <a:pt x="373420" y="70047"/>
                  </a:moveTo>
                  <a:cubicBezTo>
                    <a:pt x="339727" y="43773"/>
                    <a:pt x="300725" y="25140"/>
                    <a:pt x="259116" y="15440"/>
                  </a:cubicBezTo>
                  <a:cubicBezTo>
                    <a:pt x="227967" y="6138"/>
                    <a:pt x="195734" y="946"/>
                    <a:pt x="163240" y="0"/>
                  </a:cubicBezTo>
                  <a:cubicBezTo>
                    <a:pt x="130765" y="33"/>
                    <a:pt x="98502" y="5223"/>
                    <a:pt x="67654" y="15374"/>
                  </a:cubicBezTo>
                  <a:cubicBezTo>
                    <a:pt x="45721" y="21051"/>
                    <a:pt x="24487" y="29142"/>
                    <a:pt x="4336" y="39498"/>
                  </a:cubicBezTo>
                  <a:cubicBezTo>
                    <a:pt x="4012" y="50370"/>
                    <a:pt x="2559" y="61180"/>
                    <a:pt x="0" y="71752"/>
                  </a:cubicBezTo>
                  <a:cubicBezTo>
                    <a:pt x="23507" y="58081"/>
                    <a:pt x="48755" y="47650"/>
                    <a:pt x="75057" y="40741"/>
                  </a:cubicBezTo>
                  <a:cubicBezTo>
                    <a:pt x="103521" y="31388"/>
                    <a:pt x="133278" y="26562"/>
                    <a:pt x="163240" y="26438"/>
                  </a:cubicBezTo>
                  <a:cubicBezTo>
                    <a:pt x="193459" y="27412"/>
                    <a:pt x="223425" y="32299"/>
                    <a:pt x="252388" y="40979"/>
                  </a:cubicBezTo>
                  <a:cubicBezTo>
                    <a:pt x="290466" y="49733"/>
                    <a:pt x="326164" y="66721"/>
                    <a:pt x="356975" y="90748"/>
                  </a:cubicBezTo>
                  <a:lnTo>
                    <a:pt x="358112" y="91594"/>
                  </a:lnTo>
                  <a:cubicBezTo>
                    <a:pt x="368985" y="99432"/>
                    <a:pt x="375224" y="112185"/>
                    <a:pt x="374742" y="125579"/>
                  </a:cubicBezTo>
                  <a:lnTo>
                    <a:pt x="374742" y="224721"/>
                  </a:lnTo>
                  <a:lnTo>
                    <a:pt x="401179" y="224721"/>
                  </a:lnTo>
                  <a:lnTo>
                    <a:pt x="401179" y="125579"/>
                  </a:lnTo>
                  <a:cubicBezTo>
                    <a:pt x="401662" y="103620"/>
                    <a:pt x="391273" y="82839"/>
                    <a:pt x="373420" y="70047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AA49F61-7BBC-2336-28B6-B8809D30AF4B}"/>
                </a:ext>
              </a:extLst>
            </p:cNvPr>
            <p:cNvSpPr/>
            <p:nvPr/>
          </p:nvSpPr>
          <p:spPr>
            <a:xfrm>
              <a:off x="9197412" y="1512604"/>
              <a:ext cx="400518" cy="224720"/>
            </a:xfrm>
            <a:custGeom>
              <a:avLst/>
              <a:gdLst>
                <a:gd name="connsiteX0" fmla="*/ 400518 w 400518"/>
                <a:gd name="connsiteY0" fmla="*/ 69703 h 224720"/>
                <a:gd name="connsiteX1" fmla="*/ 396553 w 400518"/>
                <a:gd name="connsiteY1" fmla="*/ 37872 h 224720"/>
                <a:gd name="connsiteX2" fmla="*/ 333684 w 400518"/>
                <a:gd name="connsiteY2" fmla="*/ 15400 h 224720"/>
                <a:gd name="connsiteX3" fmla="*/ 237834 w 400518"/>
                <a:gd name="connsiteY3" fmla="*/ 0 h 224720"/>
                <a:gd name="connsiteX4" fmla="*/ 142248 w 400518"/>
                <a:gd name="connsiteY4" fmla="*/ 15374 h 224720"/>
                <a:gd name="connsiteX5" fmla="*/ 27152 w 400518"/>
                <a:gd name="connsiteY5" fmla="*/ 70483 h 224720"/>
                <a:gd name="connsiteX6" fmla="*/ 0 w 400518"/>
                <a:gd name="connsiteY6" fmla="*/ 125579 h 224720"/>
                <a:gd name="connsiteX7" fmla="*/ 0 w 400518"/>
                <a:gd name="connsiteY7" fmla="*/ 224721 h 224720"/>
                <a:gd name="connsiteX8" fmla="*/ 26438 w 400518"/>
                <a:gd name="connsiteY8" fmla="*/ 224721 h 224720"/>
                <a:gd name="connsiteX9" fmla="*/ 26438 w 400518"/>
                <a:gd name="connsiteY9" fmla="*/ 125579 h 224720"/>
                <a:gd name="connsiteX10" fmla="*/ 43199 w 400518"/>
                <a:gd name="connsiteY10" fmla="*/ 91501 h 224720"/>
                <a:gd name="connsiteX11" fmla="*/ 149704 w 400518"/>
                <a:gd name="connsiteY11" fmla="*/ 40741 h 224720"/>
                <a:gd name="connsiteX12" fmla="*/ 237834 w 400518"/>
                <a:gd name="connsiteY12" fmla="*/ 26438 h 224720"/>
                <a:gd name="connsiteX13" fmla="*/ 326982 w 400518"/>
                <a:gd name="connsiteY13" fmla="*/ 40979 h 224720"/>
                <a:gd name="connsiteX14" fmla="*/ 400518 w 400518"/>
                <a:gd name="connsiteY14" fmla="*/ 69703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518" h="224720">
                  <a:moveTo>
                    <a:pt x="400518" y="69703"/>
                  </a:moveTo>
                  <a:cubicBezTo>
                    <a:pt x="398113" y="59256"/>
                    <a:pt x="396783" y="48590"/>
                    <a:pt x="396553" y="37872"/>
                  </a:cubicBezTo>
                  <a:cubicBezTo>
                    <a:pt x="376381" y="28348"/>
                    <a:pt x="355323" y="20821"/>
                    <a:pt x="333684" y="15400"/>
                  </a:cubicBezTo>
                  <a:cubicBezTo>
                    <a:pt x="302541" y="6114"/>
                    <a:pt x="270318" y="936"/>
                    <a:pt x="237834" y="0"/>
                  </a:cubicBezTo>
                  <a:cubicBezTo>
                    <a:pt x="205359" y="33"/>
                    <a:pt x="173096" y="5223"/>
                    <a:pt x="142248" y="15374"/>
                  </a:cubicBezTo>
                  <a:cubicBezTo>
                    <a:pt x="100874" y="26655"/>
                    <a:pt x="61880" y="45325"/>
                    <a:pt x="27152" y="70483"/>
                  </a:cubicBezTo>
                  <a:cubicBezTo>
                    <a:pt x="10050" y="83646"/>
                    <a:pt x="20" y="103998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41"/>
                    <a:pt x="32649" y="99662"/>
                    <a:pt x="43199" y="91501"/>
                  </a:cubicBezTo>
                  <a:cubicBezTo>
                    <a:pt x="75366" y="68326"/>
                    <a:pt x="111443" y="51131"/>
                    <a:pt x="149704" y="40741"/>
                  </a:cubicBezTo>
                  <a:cubicBezTo>
                    <a:pt x="178152" y="31393"/>
                    <a:pt x="207890" y="26567"/>
                    <a:pt x="237834" y="26438"/>
                  </a:cubicBezTo>
                  <a:cubicBezTo>
                    <a:pt x="268053" y="27412"/>
                    <a:pt x="298019" y="32300"/>
                    <a:pt x="326982" y="40979"/>
                  </a:cubicBezTo>
                  <a:cubicBezTo>
                    <a:pt x="352653" y="47271"/>
                    <a:pt x="377379" y="56930"/>
                    <a:pt x="400518" y="69703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3429960-6ECB-22FC-A2E9-99FC7C48C5B3}"/>
                </a:ext>
              </a:extLst>
            </p:cNvPr>
            <p:cNvSpPr/>
            <p:nvPr/>
          </p:nvSpPr>
          <p:spPr>
            <a:xfrm>
              <a:off x="9514559" y="1695157"/>
              <a:ext cx="475894" cy="224720"/>
            </a:xfrm>
            <a:custGeom>
              <a:avLst/>
              <a:gdLst>
                <a:gd name="connsiteX0" fmla="*/ 448120 w 475894"/>
                <a:gd name="connsiteY0" fmla="*/ 70060 h 224720"/>
                <a:gd name="connsiteX1" fmla="*/ 333816 w 475894"/>
                <a:gd name="connsiteY1" fmla="*/ 15453 h 224720"/>
                <a:gd name="connsiteX2" fmla="*/ 237940 w 475894"/>
                <a:gd name="connsiteY2" fmla="*/ 0 h 224720"/>
                <a:gd name="connsiteX3" fmla="*/ 142380 w 475894"/>
                <a:gd name="connsiteY3" fmla="*/ 15374 h 224720"/>
                <a:gd name="connsiteX4" fmla="*/ 27284 w 475894"/>
                <a:gd name="connsiteY4" fmla="*/ 70483 h 224720"/>
                <a:gd name="connsiteX5" fmla="*/ 0 w 475894"/>
                <a:gd name="connsiteY5" fmla="*/ 125579 h 224720"/>
                <a:gd name="connsiteX6" fmla="*/ 0 w 475894"/>
                <a:gd name="connsiteY6" fmla="*/ 224721 h 224720"/>
                <a:gd name="connsiteX7" fmla="*/ 26438 w 475894"/>
                <a:gd name="connsiteY7" fmla="*/ 224721 h 224720"/>
                <a:gd name="connsiteX8" fmla="*/ 26438 w 475894"/>
                <a:gd name="connsiteY8" fmla="*/ 125579 h 224720"/>
                <a:gd name="connsiteX9" fmla="*/ 43212 w 475894"/>
                <a:gd name="connsiteY9" fmla="*/ 91501 h 224720"/>
                <a:gd name="connsiteX10" fmla="*/ 149704 w 475894"/>
                <a:gd name="connsiteY10" fmla="*/ 40741 h 224720"/>
                <a:gd name="connsiteX11" fmla="*/ 237940 w 475894"/>
                <a:gd name="connsiteY11" fmla="*/ 26438 h 224720"/>
                <a:gd name="connsiteX12" fmla="*/ 327101 w 475894"/>
                <a:gd name="connsiteY12" fmla="*/ 40978 h 224720"/>
                <a:gd name="connsiteX13" fmla="*/ 431675 w 475894"/>
                <a:gd name="connsiteY13" fmla="*/ 90734 h 224720"/>
                <a:gd name="connsiteX14" fmla="*/ 432812 w 475894"/>
                <a:gd name="connsiteY14" fmla="*/ 91580 h 224720"/>
                <a:gd name="connsiteX15" fmla="*/ 449441 w 475894"/>
                <a:gd name="connsiteY15" fmla="*/ 125579 h 224720"/>
                <a:gd name="connsiteX16" fmla="*/ 449441 w 475894"/>
                <a:gd name="connsiteY16" fmla="*/ 224721 h 224720"/>
                <a:gd name="connsiteX17" fmla="*/ 475879 w 475894"/>
                <a:gd name="connsiteY17" fmla="*/ 224721 h 224720"/>
                <a:gd name="connsiteX18" fmla="*/ 475879 w 475894"/>
                <a:gd name="connsiteY18" fmla="*/ 125579 h 224720"/>
                <a:gd name="connsiteX19" fmla="*/ 448120 w 475894"/>
                <a:gd name="connsiteY19" fmla="*/ 70060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5894" h="224720">
                  <a:moveTo>
                    <a:pt x="448120" y="70060"/>
                  </a:moveTo>
                  <a:cubicBezTo>
                    <a:pt x="414430" y="43782"/>
                    <a:pt x="375426" y="25149"/>
                    <a:pt x="333816" y="15453"/>
                  </a:cubicBezTo>
                  <a:cubicBezTo>
                    <a:pt x="302666" y="6152"/>
                    <a:pt x="270434" y="958"/>
                    <a:pt x="237940" y="0"/>
                  </a:cubicBezTo>
                  <a:cubicBezTo>
                    <a:pt x="205474" y="32"/>
                    <a:pt x="173219" y="5221"/>
                    <a:pt x="142380" y="15374"/>
                  </a:cubicBezTo>
                  <a:cubicBezTo>
                    <a:pt x="101003" y="26647"/>
                    <a:pt x="62008" y="45317"/>
                    <a:pt x="27284" y="70483"/>
                  </a:cubicBezTo>
                  <a:cubicBezTo>
                    <a:pt x="10127" y="83616"/>
                    <a:pt x="46" y="103973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37"/>
                    <a:pt x="32655" y="99657"/>
                    <a:pt x="43212" y="91501"/>
                  </a:cubicBezTo>
                  <a:cubicBezTo>
                    <a:pt x="75371" y="68320"/>
                    <a:pt x="111446" y="51125"/>
                    <a:pt x="149704" y="40741"/>
                  </a:cubicBezTo>
                  <a:cubicBezTo>
                    <a:pt x="178185" y="31383"/>
                    <a:pt x="207961" y="26557"/>
                    <a:pt x="237940" y="26438"/>
                  </a:cubicBezTo>
                  <a:cubicBezTo>
                    <a:pt x="268164" y="27407"/>
                    <a:pt x="298134" y="32294"/>
                    <a:pt x="327101" y="40978"/>
                  </a:cubicBezTo>
                  <a:cubicBezTo>
                    <a:pt x="365176" y="49721"/>
                    <a:pt x="400873" y="66705"/>
                    <a:pt x="431675" y="90734"/>
                  </a:cubicBezTo>
                  <a:lnTo>
                    <a:pt x="432812" y="91580"/>
                  </a:lnTo>
                  <a:cubicBezTo>
                    <a:pt x="443687" y="99424"/>
                    <a:pt x="449925" y="112181"/>
                    <a:pt x="449441" y="125579"/>
                  </a:cubicBezTo>
                  <a:lnTo>
                    <a:pt x="449441" y="224721"/>
                  </a:lnTo>
                  <a:lnTo>
                    <a:pt x="475879" y="224721"/>
                  </a:lnTo>
                  <a:lnTo>
                    <a:pt x="475879" y="125579"/>
                  </a:lnTo>
                  <a:cubicBezTo>
                    <a:pt x="476358" y="103625"/>
                    <a:pt x="465970" y="82849"/>
                    <a:pt x="448120" y="70060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09F3EA7-0F15-99A6-946A-69B1B6C0D2C5}"/>
                </a:ext>
              </a:extLst>
            </p:cNvPr>
            <p:cNvSpPr/>
            <p:nvPr/>
          </p:nvSpPr>
          <p:spPr>
            <a:xfrm>
              <a:off x="9633529" y="1428334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438 h 237939"/>
                <a:gd name="connsiteX6" fmla="*/ 211502 w 237939"/>
                <a:gd name="connsiteY6" fmla="*/ 118970 h 237939"/>
                <a:gd name="connsiteX7" fmla="*/ 118970 w 237939"/>
                <a:gd name="connsiteY7" fmla="*/ 211502 h 237939"/>
                <a:gd name="connsiteX8" fmla="*/ 26438 w 237939"/>
                <a:gd name="connsiteY8" fmla="*/ 118970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5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5"/>
                    <a:pt x="53264" y="237940"/>
                    <a:pt x="118970" y="237940"/>
                  </a:cubicBezTo>
                  <a:close/>
                  <a:moveTo>
                    <a:pt x="118970" y="26438"/>
                  </a:moveTo>
                  <a:cubicBezTo>
                    <a:pt x="170074" y="26438"/>
                    <a:pt x="211502" y="67866"/>
                    <a:pt x="211502" y="118970"/>
                  </a:cubicBezTo>
                  <a:cubicBezTo>
                    <a:pt x="211502" y="170074"/>
                    <a:pt x="170074" y="211502"/>
                    <a:pt x="118970" y="211502"/>
                  </a:cubicBezTo>
                  <a:cubicBezTo>
                    <a:pt x="67866" y="211502"/>
                    <a:pt x="26438" y="170074"/>
                    <a:pt x="26438" y="118970"/>
                  </a:cubicBezTo>
                  <a:cubicBezTo>
                    <a:pt x="26475" y="67870"/>
                    <a:pt x="67870" y="26444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1C4D62B-F4DC-645C-CC3E-0DF8EE5064DA}"/>
              </a:ext>
            </a:extLst>
          </p:cNvPr>
          <p:cNvSpPr txBox="1"/>
          <p:nvPr/>
        </p:nvSpPr>
        <p:spPr>
          <a:xfrm>
            <a:off x="5304550" y="22843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연간 배송 시간 단축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41446A-0180-C140-866F-7D1DF50BF34C}"/>
              </a:ext>
            </a:extLst>
          </p:cNvPr>
          <p:cNvSpPr txBox="1"/>
          <p:nvPr/>
        </p:nvSpPr>
        <p:spPr>
          <a:xfrm>
            <a:off x="9346213" y="228435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불만율 감소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94085-262E-BDBA-84F8-41A1EDF275EC}"/>
              </a:ext>
            </a:extLst>
          </p:cNvPr>
          <p:cNvSpPr txBox="1"/>
          <p:nvPr/>
        </p:nvSpPr>
        <p:spPr>
          <a:xfrm>
            <a:off x="9544108" y="1701551"/>
            <a:ext cx="1290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-15%</a:t>
            </a:r>
            <a:endParaRPr lang="ko-KR" altLang="en-US" sz="3200" dirty="0">
              <a:solidFill>
                <a:srgbClr val="5485F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70" name="그래픽 69" descr="상자 윤곽선">
            <a:extLst>
              <a:ext uri="{FF2B5EF4-FFF2-40B4-BE49-F238E27FC236}">
                <a16:creationId xmlns:a16="http://schemas.microsoft.com/office/drawing/2014/main" id="{A09D7FA9-64E2-B233-7F4C-DA4017C03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4464" y="645893"/>
            <a:ext cx="1186345" cy="1186345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1493C6DB-B8BE-6655-1D5B-92AC8731048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AC631FF-F61E-024A-2C05-FA52FB8FF1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5F6ED-1CBF-1E42-A81A-170C878DE796}"/>
              </a:ext>
            </a:extLst>
          </p:cNvPr>
          <p:cNvSpPr txBox="1"/>
          <p:nvPr/>
        </p:nvSpPr>
        <p:spPr>
          <a:xfrm>
            <a:off x="738587" y="2621943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VIP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고객들은 평균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달에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번씩 주문 중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A2C26E-B0D9-6A0F-DA8E-FD1EAB4929FF}"/>
              </a:ext>
            </a:extLst>
          </p:cNvPr>
          <p:cNvSpPr txBox="1"/>
          <p:nvPr/>
        </p:nvSpPr>
        <p:spPr>
          <a:xfrm>
            <a:off x="4438327" y="2603981"/>
            <a:ext cx="3331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고객님의 소중한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더 빨리 받아보세요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E31775-A0FC-E91F-A13F-9A2F5563E2F5}"/>
              </a:ext>
            </a:extLst>
          </p:cNvPr>
          <p:cNvSpPr txBox="1"/>
          <p:nvPr/>
        </p:nvSpPr>
        <p:spPr>
          <a:xfrm>
            <a:off x="1376583" y="2284239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설정 가능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A8B982-DDED-477B-2437-C17146E04251}"/>
              </a:ext>
            </a:extLst>
          </p:cNvPr>
          <p:cNvSpPr txBox="1"/>
          <p:nvPr/>
        </p:nvSpPr>
        <p:spPr>
          <a:xfrm>
            <a:off x="8900635" y="2616712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배송보다 더욱 빨라진 배송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BD80E59-DD89-C0E8-ECD5-B7BC3BABEDF4}"/>
              </a:ext>
            </a:extLst>
          </p:cNvPr>
          <p:cNvSpPr/>
          <p:nvPr/>
        </p:nvSpPr>
        <p:spPr>
          <a:xfrm>
            <a:off x="1117130" y="4455591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7E9D7F-94F1-580F-D82D-5A7C0EA3C813}"/>
              </a:ext>
            </a:extLst>
          </p:cNvPr>
          <p:cNvSpPr/>
          <p:nvPr/>
        </p:nvSpPr>
        <p:spPr>
          <a:xfrm>
            <a:off x="2993770" y="4455590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92EF68-8713-577E-F570-027DBCD10AFE}"/>
              </a:ext>
            </a:extLst>
          </p:cNvPr>
          <p:cNvSpPr/>
          <p:nvPr/>
        </p:nvSpPr>
        <p:spPr>
          <a:xfrm>
            <a:off x="4870408" y="4455589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6714CD-C7BE-6E55-3383-12BC9AFEDDD6}"/>
              </a:ext>
            </a:extLst>
          </p:cNvPr>
          <p:cNvCxnSpPr/>
          <p:nvPr/>
        </p:nvCxnSpPr>
        <p:spPr>
          <a:xfrm>
            <a:off x="1301125" y="4645160"/>
            <a:ext cx="3569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5D6071-212F-CA55-8639-CF536169E8E0}"/>
              </a:ext>
            </a:extLst>
          </p:cNvPr>
          <p:cNvSpPr txBox="1"/>
          <p:nvPr/>
        </p:nvSpPr>
        <p:spPr>
          <a:xfrm>
            <a:off x="1018036" y="418948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F36A35-6BC8-643E-7E29-2A5942E7F02C}"/>
              </a:ext>
            </a:extLst>
          </p:cNvPr>
          <p:cNvSpPr txBox="1"/>
          <p:nvPr/>
        </p:nvSpPr>
        <p:spPr>
          <a:xfrm>
            <a:off x="2915423" y="418948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56DA6-8BA0-7179-B624-8F09B2FE772E}"/>
              </a:ext>
            </a:extLst>
          </p:cNvPr>
          <p:cNvSpPr txBox="1"/>
          <p:nvPr/>
        </p:nvSpPr>
        <p:spPr>
          <a:xfrm>
            <a:off x="4781404" y="418757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84C98-176E-B6EE-68FB-6694E15C33C9}"/>
              </a:ext>
            </a:extLst>
          </p:cNvPr>
          <p:cNvSpPr txBox="1"/>
          <p:nvPr/>
        </p:nvSpPr>
        <p:spPr>
          <a:xfrm>
            <a:off x="1095328" y="44979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01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E86617-7121-4F15-799C-E6CF893C67F1}"/>
              </a:ext>
            </a:extLst>
          </p:cNvPr>
          <p:cNvSpPr txBox="1"/>
          <p:nvPr/>
        </p:nvSpPr>
        <p:spPr>
          <a:xfrm>
            <a:off x="2956171" y="44979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02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111CB1-5399-6014-65FE-EED2E8980486}"/>
              </a:ext>
            </a:extLst>
          </p:cNvPr>
          <p:cNvSpPr txBox="1"/>
          <p:nvPr/>
        </p:nvSpPr>
        <p:spPr>
          <a:xfrm>
            <a:off x="4837837" y="449127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03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C517119-8CE8-1C09-7538-D43ABEDB7399}"/>
              </a:ext>
            </a:extLst>
          </p:cNvPr>
          <p:cNvSpPr/>
          <p:nvPr/>
        </p:nvSpPr>
        <p:spPr>
          <a:xfrm>
            <a:off x="560291" y="5108824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7C665D-A28F-6B74-38B4-4CEE32F1B554}"/>
              </a:ext>
            </a:extLst>
          </p:cNvPr>
          <p:cNvSpPr/>
          <p:nvPr/>
        </p:nvSpPr>
        <p:spPr>
          <a:xfrm>
            <a:off x="2457679" y="5108824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CACE79-5100-865C-C9C4-8B1ED7185D32}"/>
              </a:ext>
            </a:extLst>
          </p:cNvPr>
          <p:cNvSpPr/>
          <p:nvPr/>
        </p:nvSpPr>
        <p:spPr>
          <a:xfrm>
            <a:off x="4313569" y="5107122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0B07FA1-70B5-5898-ABF5-CAB1FF71BA0B}"/>
              </a:ext>
            </a:extLst>
          </p:cNvPr>
          <p:cNvSpPr/>
          <p:nvPr/>
        </p:nvSpPr>
        <p:spPr>
          <a:xfrm>
            <a:off x="2146290" y="5394994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8D0A9663-626E-1B31-F899-8B39AF639685}"/>
              </a:ext>
            </a:extLst>
          </p:cNvPr>
          <p:cNvSpPr/>
          <p:nvPr/>
        </p:nvSpPr>
        <p:spPr>
          <a:xfrm>
            <a:off x="4022929" y="5394994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래픽 46" descr="오른쪽을 가리키는 검지  윤곽선">
            <a:extLst>
              <a:ext uri="{FF2B5EF4-FFF2-40B4-BE49-F238E27FC236}">
                <a16:creationId xmlns:a16="http://schemas.microsoft.com/office/drawing/2014/main" id="{7D03A8FC-3868-5ABE-FDD3-C25EBE93B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962183" y="5285412"/>
            <a:ext cx="650831" cy="650831"/>
          </a:xfrm>
          <a:prstGeom prst="rect">
            <a:avLst/>
          </a:prstGeom>
        </p:spPr>
      </p:pic>
      <p:sp>
        <p:nvSpPr>
          <p:cNvPr id="49" name="막힌 원호 48">
            <a:extLst>
              <a:ext uri="{FF2B5EF4-FFF2-40B4-BE49-F238E27FC236}">
                <a16:creationId xmlns:a16="http://schemas.microsoft.com/office/drawing/2014/main" id="{2EC53F5E-737F-72A0-E946-3582BB42231E}"/>
              </a:ext>
            </a:extLst>
          </p:cNvPr>
          <p:cNvSpPr/>
          <p:nvPr/>
        </p:nvSpPr>
        <p:spPr>
          <a:xfrm>
            <a:off x="1095328" y="5220384"/>
            <a:ext cx="263955" cy="267190"/>
          </a:xfrm>
          <a:prstGeom prst="blockArc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6CBA2D-EBD7-EA02-324C-75C70F01C247}"/>
              </a:ext>
            </a:extLst>
          </p:cNvPr>
          <p:cNvSpPr txBox="1"/>
          <p:nvPr/>
        </p:nvSpPr>
        <p:spPr>
          <a:xfrm>
            <a:off x="488768" y="5911631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 고르고</a:t>
            </a:r>
          </a:p>
        </p:txBody>
      </p:sp>
      <p:pic>
        <p:nvPicPr>
          <p:cNvPr id="53" name="그래픽 52" descr="신용 카드 윤곽선">
            <a:extLst>
              <a:ext uri="{FF2B5EF4-FFF2-40B4-BE49-F238E27FC236}">
                <a16:creationId xmlns:a16="http://schemas.microsoft.com/office/drawing/2014/main" id="{915F3553-6410-DFCE-99EE-FD0C1EE854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15537" y="5153628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23FDE5D-C0EB-1B3F-A51C-56AE07CF8456}"/>
              </a:ext>
            </a:extLst>
          </p:cNvPr>
          <p:cNvSpPr txBox="1"/>
          <p:nvPr/>
        </p:nvSpPr>
        <p:spPr>
          <a:xfrm>
            <a:off x="2436929" y="5895773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번만 결제하면</a:t>
            </a:r>
          </a:p>
        </p:txBody>
      </p:sp>
      <p:pic>
        <p:nvPicPr>
          <p:cNvPr id="65" name="그래픽 64" descr="트럭 윤곽선">
            <a:extLst>
              <a:ext uri="{FF2B5EF4-FFF2-40B4-BE49-F238E27FC236}">
                <a16:creationId xmlns:a16="http://schemas.microsoft.com/office/drawing/2014/main" id="{C884CC76-810A-E7F0-38B3-2E04CF1A47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04208" y="5096348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59DE162-F989-18EA-BEF5-D05685B0EEC3}"/>
              </a:ext>
            </a:extLst>
          </p:cNvPr>
          <p:cNvSpPr txBox="1"/>
          <p:nvPr/>
        </p:nvSpPr>
        <p:spPr>
          <a:xfrm>
            <a:off x="4440885" y="5892890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달에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 배송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4021CC-2032-455A-F691-55F678DC9D95}"/>
              </a:ext>
            </a:extLst>
          </p:cNvPr>
          <p:cNvSpPr txBox="1"/>
          <p:nvPr/>
        </p:nvSpPr>
        <p:spPr>
          <a:xfrm>
            <a:off x="395421" y="3344589"/>
            <a:ext cx="243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정기배송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2400" dirty="0" err="1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초간단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주문법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E794507-4635-A968-93E0-852B6E03BC0C}"/>
              </a:ext>
            </a:extLst>
          </p:cNvPr>
          <p:cNvCxnSpPr>
            <a:cxnSpLocks/>
          </p:cNvCxnSpPr>
          <p:nvPr/>
        </p:nvCxnSpPr>
        <p:spPr>
          <a:xfrm>
            <a:off x="6096000" y="3459536"/>
            <a:ext cx="0" cy="2731886"/>
          </a:xfrm>
          <a:prstGeom prst="line">
            <a:avLst/>
          </a:prstGeom>
          <a:ln w="28575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C011CD-BE20-4868-F469-20A79901658D}"/>
              </a:ext>
            </a:extLst>
          </p:cNvPr>
          <p:cNvSpPr txBox="1"/>
          <p:nvPr/>
        </p:nvSpPr>
        <p:spPr>
          <a:xfrm>
            <a:off x="6184500" y="3343160"/>
            <a:ext cx="146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기대 효과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57C8295-A505-7248-BD19-9EA9963FCB08}"/>
              </a:ext>
            </a:extLst>
          </p:cNvPr>
          <p:cNvCxnSpPr>
            <a:cxnSpLocks/>
          </p:cNvCxnSpPr>
          <p:nvPr/>
        </p:nvCxnSpPr>
        <p:spPr>
          <a:xfrm>
            <a:off x="4022929" y="671865"/>
            <a:ext cx="0" cy="24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8D2CD3C-F60A-637E-02D3-BB9A9ECE75E4}"/>
              </a:ext>
            </a:extLst>
          </p:cNvPr>
          <p:cNvCxnSpPr>
            <a:cxnSpLocks/>
          </p:cNvCxnSpPr>
          <p:nvPr/>
        </p:nvCxnSpPr>
        <p:spPr>
          <a:xfrm>
            <a:off x="8169813" y="645893"/>
            <a:ext cx="0" cy="24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5BC986-81F0-7CE2-DE55-A17CC25C2290}"/>
              </a:ext>
            </a:extLst>
          </p:cNvPr>
          <p:cNvSpPr txBox="1"/>
          <p:nvPr/>
        </p:nvSpPr>
        <p:spPr>
          <a:xfrm>
            <a:off x="6493024" y="3793725"/>
            <a:ext cx="5076705" cy="11648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불만족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순위인 기저귀의 배송 불만율을 줄인다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고객의 최다 유입 상품인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기저귀의 정기 구매를 통해 지속적인 구매를 유도한다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3522684-8691-80E3-D045-62659B91C87F}"/>
              </a:ext>
            </a:extLst>
          </p:cNvPr>
          <p:cNvCxnSpPr>
            <a:cxnSpLocks/>
          </p:cNvCxnSpPr>
          <p:nvPr/>
        </p:nvCxnSpPr>
        <p:spPr>
          <a:xfrm>
            <a:off x="6385098" y="5153628"/>
            <a:ext cx="51846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2961FEF-828D-0DCB-E0D7-E31DA9FFEB3F}"/>
              </a:ext>
            </a:extLst>
          </p:cNvPr>
          <p:cNvSpPr txBox="1"/>
          <p:nvPr/>
        </p:nvSpPr>
        <p:spPr>
          <a:xfrm>
            <a:off x="6780663" y="5442968"/>
            <a:ext cx="4587405" cy="5096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lang="ko-KR" altLang="en-US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ko-KR" altLang="en-US" sz="20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</a:t>
            </a:r>
            <a:r>
              <a:rPr lang="ko-KR" altLang="en-US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감소 및 재구매율 증대 기대</a:t>
            </a:r>
            <a:r>
              <a:rPr lang="en-US" altLang="ko-KR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54307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618</Words>
  <Application>Microsoft Office PowerPoint</Application>
  <PresentationFormat>와이드스크린</PresentationFormat>
  <Paragraphs>200</Paragraphs>
  <Slides>4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나눔스퀘어 ExtraBold</vt:lpstr>
      <vt:lpstr>나눔스퀘어 네오 Regular</vt:lpstr>
      <vt:lpstr>Malgun Gothic</vt:lpstr>
      <vt:lpstr>Arial</vt:lpstr>
      <vt:lpstr>Calibri</vt:lpstr>
      <vt:lpstr>Calibri Light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김 민지</cp:lastModifiedBy>
  <cp:revision>493</cp:revision>
  <dcterms:created xsi:type="dcterms:W3CDTF">2022-11-05T10:48:10Z</dcterms:created>
  <dcterms:modified xsi:type="dcterms:W3CDTF">2022-11-18T02:47:29Z</dcterms:modified>
</cp:coreProperties>
</file>