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9" r:id="rId2"/>
  </p:sldMasterIdLst>
  <p:notesMasterIdLst>
    <p:notesMasterId r:id="rId17"/>
  </p:notesMasterIdLst>
  <p:sldIdLst>
    <p:sldId id="256" r:id="rId3"/>
    <p:sldId id="324" r:id="rId4"/>
    <p:sldId id="284" r:id="rId5"/>
    <p:sldId id="294" r:id="rId6"/>
    <p:sldId id="293" r:id="rId7"/>
    <p:sldId id="331" r:id="rId8"/>
    <p:sldId id="339" r:id="rId9"/>
    <p:sldId id="326" r:id="rId10"/>
    <p:sldId id="334" r:id="rId11"/>
    <p:sldId id="337" r:id="rId12"/>
    <p:sldId id="340" r:id="rId13"/>
    <p:sldId id="343" r:id="rId14"/>
    <p:sldId id="341" r:id="rId15"/>
    <p:sldId id="34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E0C54A-9DEB-44EB-BA8F-890E2E074A27}">
          <p14:sldIdLst>
            <p14:sldId id="256"/>
            <p14:sldId id="324"/>
            <p14:sldId id="284"/>
            <p14:sldId id="294"/>
            <p14:sldId id="293"/>
            <p14:sldId id="331"/>
            <p14:sldId id="339"/>
            <p14:sldId id="326"/>
            <p14:sldId id="334"/>
            <p14:sldId id="337"/>
            <p14:sldId id="340"/>
            <p14:sldId id="343"/>
            <p14:sldId id="341"/>
            <p14:sldId id="344"/>
          </p14:sldIdLst>
        </p14:section>
        <p14:section name="제목 없는 구역" id="{E8E9464D-C637-4CB1-8602-C2DD0DB3F6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5485F0"/>
    <a:srgbClr val="5F8DF1"/>
    <a:srgbClr val="CAC4FD"/>
    <a:srgbClr val="0000FF"/>
    <a:srgbClr val="FF7E5E"/>
    <a:srgbClr val="FFB19D"/>
    <a:srgbClr val="B4C6E7"/>
    <a:srgbClr val="8FAAD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9B965-176B-44DF-AB2B-E0E634BCB60D}" v="786" dt="2022-11-18T03:08:02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84994" autoAdjust="0"/>
  </p:normalViewPr>
  <p:slideViewPr>
    <p:cSldViewPr snapToGrid="0">
      <p:cViewPr>
        <p:scale>
          <a:sx n="66" d="100"/>
          <a:sy n="66" d="100"/>
        </p:scale>
        <p:origin x="9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uos-my.sharepoint.com/personal/oldboy94_office_uos_ac_kr/Documents/Desktop/&#54252;&#49828;&#53076;%20AI%20&#50500;&#52852;&#45936;&#48120;/Big%20Data/Project/&#44221;&#47196;_&#48652;&#47004;&#4630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DB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CC-4165-B848-F3D2A1EFC2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C-4165-B848-F3D2A1EFC2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점유율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F5-463F-A067-3C84039113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F5-463F-A067-3C8403911339}"/>
              </c:ext>
            </c:extLst>
          </c:dPt>
          <c:dPt>
            <c:idx val="2"/>
            <c:bubble3D val="0"/>
            <c:explosion val="2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5-463F-A067-3C84039113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5-463F-A067-3C84039113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F5-463F-A067-3C84039113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F5-463F-A067-3C84039113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F5-463F-A067-3C84039113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F5-463F-A067-3C840391133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F5-463F-A067-3C840391133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F5-463F-A067-3C8403911339}"/>
              </c:ext>
            </c:extLst>
          </c:dPt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2F5-463F-A067-3C840391133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2F5-463F-A067-3C840391133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2F5-463F-A067-3C840391133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2F5-463F-A067-3C84039113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K</c:v>
                </c:pt>
                <c:pt idx="9">
                  <c:v>J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0.21</c:v>
                </c:pt>
                <c:pt idx="1">
                  <c:v>0.17</c:v>
                </c:pt>
                <c:pt idx="2">
                  <c:v>0.16</c:v>
                </c:pt>
                <c:pt idx="3">
                  <c:v>0.1</c:v>
                </c:pt>
                <c:pt idx="4">
                  <c:v>0.12</c:v>
                </c:pt>
                <c:pt idx="5">
                  <c:v>0.09</c:v>
                </c:pt>
                <c:pt idx="6">
                  <c:v>0.05</c:v>
                </c:pt>
                <c:pt idx="7">
                  <c:v>0.04</c:v>
                </c:pt>
                <c:pt idx="8">
                  <c:v>0.03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2F5-463F-A067-3C840391133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0-45BC-931B-1AE4B728A9F1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0-45BC-931B-1AE4B728A9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0-45BC-931B-1AE4B728A9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0-45BC-931B-1AE4B728A9F1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남</c:v>
                </c:pt>
                <c:pt idx="1">
                  <c:v>여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3.1E-2</c:v>
                </c:pt>
                <c:pt idx="1">
                  <c:v>0.96899999999999997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0-45BC-931B-1AE4B728A9F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07670844665452E-2"/>
          <c:y val="3.6723584004927319E-2"/>
          <c:w val="0.86356831925584032"/>
          <c:h val="0.79933420548136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22-4B54-A12E-138DEC2EA28F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22-4B54-A12E-138DEC2EA28F}"/>
              </c:ext>
            </c:extLst>
          </c:dPt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118123297</c:v>
                </c:pt>
                <c:pt idx="1">
                  <c:v>3634321642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2-4B54-A12E-138DEC2EA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5-2C22-4B54-A12E-138DEC2EA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6-2C22-4B54-A12E-138DEC2EA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>
              <a:alpha val="97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63750095259493E-2"/>
          <c:y val="5.7664151926259233E-2"/>
          <c:w val="0.93567249980948097"/>
          <c:h val="0.77174613408710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1-45A7-8344-8F2589EC6E1A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1-45A7-8344-8F2589EC6E1A}"/>
              </c:ext>
            </c:extLst>
          </c:dPt>
          <c:dPt>
            <c:idx val="2"/>
            <c:invertIfNegative val="0"/>
            <c:bubble3D val="0"/>
            <c:spPr>
              <a:solidFill>
                <a:srgbClr val="E4E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C1-45A7-8344-8F2589EC6E1A}"/>
              </c:ext>
            </c:extLst>
          </c:dPt>
          <c:dPt>
            <c:idx val="3"/>
            <c:invertIfNegative val="0"/>
            <c:bubble3D val="0"/>
            <c:spPr>
              <a:solidFill>
                <a:srgbClr val="AABA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C1-45A7-8344-8F2589EC6E1A}"/>
              </c:ext>
            </c:extLst>
          </c:dPt>
          <c:dPt>
            <c:idx val="4"/>
            <c:invertIfNegative val="0"/>
            <c:bubble3D val="0"/>
            <c:spPr>
              <a:solidFill>
                <a:srgbClr val="6F79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C1-45A7-8344-8F2589EC6E1A}"/>
              </c:ext>
            </c:extLst>
          </c:dPt>
          <c:cat>
            <c:strRef>
              <c:f>Sheet1!$A$2:$A$6</c:f>
              <c:strCache>
                <c:ptCount val="5"/>
                <c:pt idx="0">
                  <c:v>기저귀</c:v>
                </c:pt>
                <c:pt idx="1">
                  <c:v>수유용품</c:v>
                </c:pt>
                <c:pt idx="2">
                  <c:v>티슈</c:v>
                </c:pt>
                <c:pt idx="3">
                  <c:v>이벤트</c:v>
                </c:pt>
                <c:pt idx="4">
                  <c:v>주방용품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2381610820</c:v>
                </c:pt>
                <c:pt idx="1">
                  <c:v>1171806777</c:v>
                </c:pt>
                <c:pt idx="2">
                  <c:v>229451564</c:v>
                </c:pt>
                <c:pt idx="3">
                  <c:v>215713709</c:v>
                </c:pt>
                <c:pt idx="4">
                  <c:v>78888975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C1-45A7-8344-8F2589EC6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27142363777887E-2"/>
          <c:y val="0.17428398968842748"/>
          <c:w val="0.49742959301316647"/>
          <c:h val="0.570146658290319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7-420E-81A7-6D218900DAC6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7-420E-81A7-6D218900DA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87-420E-81A7-6D218900DA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87-420E-81A7-6D218900DA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87-420E-81A7-6D218900DAC6}"/>
              </c:ext>
            </c:extLst>
          </c:dPt>
          <c:dLbls>
            <c:dLbl>
              <c:idx val="4"/>
              <c:layout>
                <c:manualLayout>
                  <c:x val="8.7283873617074653E-2"/>
                  <c:y val="0.230266513581695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4778929535454"/>
                      <c:h val="0.204776585876926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687-420E-81A7-6D218900DA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Bronze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  <c:pt idx="4">
                  <c:v>Diamond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0.08</c:v>
                </c:pt>
                <c:pt idx="1">
                  <c:v>0.13</c:v>
                </c:pt>
                <c:pt idx="2">
                  <c:v>0.11700000000000001</c:v>
                </c:pt>
                <c:pt idx="3">
                  <c:v>0.3</c:v>
                </c:pt>
                <c:pt idx="4">
                  <c:v>0.373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87-420E-81A7-6D218900DAC6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11424565599504"/>
          <c:y val="0.11133189832584646"/>
          <c:w val="0.38788575434400496"/>
          <c:h val="0.64101459493204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03332909961931E-2"/>
          <c:y val="0.13593895041617704"/>
          <c:w val="0.94045707427597192"/>
          <c:h val="0.8011513029103406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Sheet1!$A$17:$A$27</c:f>
              <c:strCache>
                <c:ptCount val="11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맘큐</c:v>
                </c:pt>
                <c:pt idx="8">
                  <c:v>음식</c:v>
                </c:pt>
                <c:pt idx="9">
                  <c:v>티슈</c:v>
                </c:pt>
                <c:pt idx="10">
                  <c:v>마스크</c:v>
                </c:pt>
              </c:strCache>
            </c:strRef>
          </c:cat>
          <c:val>
            <c:numRef>
              <c:f>Sheet1!$B$17:$B$27</c:f>
              <c:numCache>
                <c:formatCode>General</c:formatCode>
                <c:ptCount val="11"/>
                <c:pt idx="0">
                  <c:v>0.42085099999999998</c:v>
                </c:pt>
                <c:pt idx="1">
                  <c:v>0.45380999999999999</c:v>
                </c:pt>
                <c:pt idx="2">
                  <c:v>0.42626199999999997</c:v>
                </c:pt>
                <c:pt idx="3">
                  <c:v>0.35045100000000001</c:v>
                </c:pt>
                <c:pt idx="4">
                  <c:v>0.32818900000000001</c:v>
                </c:pt>
                <c:pt idx="5">
                  <c:v>0.31389400000000001</c:v>
                </c:pt>
                <c:pt idx="6">
                  <c:v>0.36363600000000001</c:v>
                </c:pt>
                <c:pt idx="7">
                  <c:v>0.11951199999999999</c:v>
                </c:pt>
                <c:pt idx="8">
                  <c:v>0.18442600000000001</c:v>
                </c:pt>
                <c:pt idx="9">
                  <c:v>0.28021499999999999</c:v>
                </c:pt>
                <c:pt idx="10">
                  <c:v>0.30005199999999999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63-49AA-9236-926EB59DB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633999"/>
        <c:axId val="940621103"/>
      </c:barChart>
      <c:catAx>
        <c:axId val="93063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0621103"/>
        <c:crosses val="autoZero"/>
        <c:auto val="1"/>
        <c:lblAlgn val="ctr"/>
        <c:lblOffset val="100"/>
        <c:noMultiLvlLbl val="0"/>
      </c:catAx>
      <c:valAx>
        <c:axId val="94062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0633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Sheet1!$F$112:$F$123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Sheet1!$H$88:$H$99</c:f>
              <c:numCache>
                <c:formatCode>General</c:formatCode>
                <c:ptCount val="12"/>
                <c:pt idx="0">
                  <c:v>2245</c:v>
                </c:pt>
                <c:pt idx="1">
                  <c:v>2183</c:v>
                </c:pt>
                <c:pt idx="2">
                  <c:v>1887</c:v>
                </c:pt>
                <c:pt idx="3">
                  <c:v>1563.5</c:v>
                </c:pt>
                <c:pt idx="4">
                  <c:v>1243</c:v>
                </c:pt>
                <c:pt idx="5">
                  <c:v>959.1</c:v>
                </c:pt>
                <c:pt idx="6">
                  <c:v>1235</c:v>
                </c:pt>
                <c:pt idx="7">
                  <c:v>818.4</c:v>
                </c:pt>
                <c:pt idx="8">
                  <c:v>823.6</c:v>
                </c:pt>
                <c:pt idx="9">
                  <c:v>1276.5999999999999</c:v>
                </c:pt>
                <c:pt idx="10">
                  <c:v>676.3</c:v>
                </c:pt>
                <c:pt idx="11">
                  <c:v>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4-4D4C-8E39-01B944BF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28984"/>
        <c:axId val="103430584"/>
      </c:barChart>
      <c:catAx>
        <c:axId val="10342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430584"/>
        <c:crosses val="autoZero"/>
        <c:auto val="1"/>
        <c:lblAlgn val="ctr"/>
        <c:lblOffset val="100"/>
        <c:noMultiLvlLbl val="0"/>
      </c:catAx>
      <c:valAx>
        <c:axId val="103430584"/>
        <c:scaling>
          <c:orientation val="minMax"/>
          <c:max val="27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42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13648293963255"/>
          <c:y val="0.20004629629629631"/>
          <c:w val="0.86486351706036746"/>
          <c:h val="0.6667443132108485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Sheet1!$F$112:$F$123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Sheet1!$G$112:$G$123</c:f>
              <c:numCache>
                <c:formatCode>General</c:formatCode>
                <c:ptCount val="12"/>
                <c:pt idx="0">
                  <c:v>10809</c:v>
                </c:pt>
                <c:pt idx="1">
                  <c:v>9463</c:v>
                </c:pt>
                <c:pt idx="2">
                  <c:v>9719</c:v>
                </c:pt>
                <c:pt idx="3">
                  <c:v>8643</c:v>
                </c:pt>
                <c:pt idx="4">
                  <c:v>7668</c:v>
                </c:pt>
                <c:pt idx="5">
                  <c:v>6271</c:v>
                </c:pt>
                <c:pt idx="6">
                  <c:v>9847</c:v>
                </c:pt>
                <c:pt idx="7">
                  <c:v>7786</c:v>
                </c:pt>
                <c:pt idx="8">
                  <c:v>9898</c:v>
                </c:pt>
                <c:pt idx="9">
                  <c:v>7705</c:v>
                </c:pt>
                <c:pt idx="10">
                  <c:v>9556</c:v>
                </c:pt>
                <c:pt idx="11">
                  <c:v>6630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89-47D3-A0A6-6C4CF921D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109808"/>
        <c:axId val="569383824"/>
      </c:lineChart>
      <c:catAx>
        <c:axId val="3271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383824"/>
        <c:crosses val="autoZero"/>
        <c:auto val="1"/>
        <c:lblAlgn val="ctr"/>
        <c:lblOffset val="100"/>
        <c:noMultiLvlLbl val="0"/>
      </c:catAx>
      <c:valAx>
        <c:axId val="5693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710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3ABC-E953-49C2-8F5E-C5F9D78648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36BFF-3F81-47DC-B5B6-505F3ADA55C6}">
      <dgm:prSet phldrT="[텍스트]" custT="1"/>
      <dgm:spPr>
        <a:solidFill>
          <a:schemeClr val="accent4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7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609B7F78-7515-40D8-B6A8-F76463521448}" type="parTrans" cxnId="{30672DB1-EE33-435E-8314-3E5D6A729B68}">
      <dgm:prSet/>
      <dgm:spPr/>
      <dgm:t>
        <a:bodyPr/>
        <a:lstStyle/>
        <a:p>
          <a:pPr latinLnBrk="1"/>
          <a:endParaRPr lang="ko-KR" altLang="en-US" sz="900"/>
        </a:p>
      </dgm:t>
    </dgm:pt>
    <dgm:pt modelId="{CF148DF3-CB30-4D8E-96C8-63C0CA6EF7D8}" type="sibTrans" cxnId="{30672DB1-EE33-435E-8314-3E5D6A729B68}">
      <dgm:prSet/>
      <dgm:spPr/>
      <dgm:t>
        <a:bodyPr/>
        <a:lstStyle/>
        <a:p>
          <a:pPr latinLnBrk="1"/>
          <a:endParaRPr lang="ko-KR" altLang="en-US" sz="900"/>
        </a:p>
      </dgm:t>
    </dgm:pt>
    <dgm:pt modelId="{75AFB289-8D8C-4B23-A818-B7002998145E}">
      <dgm:prSet phldrT="[텍스트]" custT="1"/>
      <dgm:spPr>
        <a:solidFill>
          <a:schemeClr val="accent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7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1B43EC52-8D9B-4618-BA56-FAB8B6890B6F}" type="sibTrans" cxnId="{FFC939EA-11AF-401B-8438-9BC73A009EB2}">
      <dgm:prSet/>
      <dgm:spPr/>
      <dgm:t>
        <a:bodyPr/>
        <a:lstStyle/>
        <a:p>
          <a:pPr latinLnBrk="1"/>
          <a:endParaRPr lang="ko-KR" altLang="en-US" sz="900"/>
        </a:p>
      </dgm:t>
    </dgm:pt>
    <dgm:pt modelId="{CE75AAD6-6B3F-4705-B6D6-C57C799BA3EF}" type="parTrans" cxnId="{FFC939EA-11AF-401B-8438-9BC73A009EB2}">
      <dgm:prSet/>
      <dgm:spPr/>
      <dgm:t>
        <a:bodyPr/>
        <a:lstStyle/>
        <a:p>
          <a:pPr latinLnBrk="1"/>
          <a:endParaRPr lang="ko-KR" altLang="en-US" sz="900"/>
        </a:p>
      </dgm:t>
    </dgm:pt>
    <dgm:pt modelId="{1BC48A90-7EF9-4B71-8D67-66B3A7E1C734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en-US" altLang="ko-KR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7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9145DFE1-F757-4ECE-A2EF-5DEFC980ED73}" type="parTrans" cxnId="{E1313C7A-46EA-4A27-A370-4EAEC6862CB0}">
      <dgm:prSet/>
      <dgm:spPr/>
      <dgm:t>
        <a:bodyPr/>
        <a:lstStyle/>
        <a:p>
          <a:pPr latinLnBrk="1"/>
          <a:endParaRPr lang="ko-KR" altLang="en-US" sz="900"/>
        </a:p>
      </dgm:t>
    </dgm:pt>
    <dgm:pt modelId="{A358A1B1-4774-4419-94D5-D128CE7B870E}" type="sibTrans" cxnId="{E1313C7A-46EA-4A27-A370-4EAEC6862CB0}">
      <dgm:prSet/>
      <dgm:spPr/>
      <dgm:t>
        <a:bodyPr/>
        <a:lstStyle/>
        <a:p>
          <a:pPr latinLnBrk="1"/>
          <a:endParaRPr lang="ko-KR" altLang="en-US" sz="900"/>
        </a:p>
      </dgm:t>
    </dgm:pt>
    <dgm:pt modelId="{DC330FE6-5DE4-4401-B5F3-2CE7A40B66C2}" type="pres">
      <dgm:prSet presAssocID="{F7983ABC-E953-49C2-8F5E-C5F9D786481E}" presName="compositeShape" presStyleCnt="0">
        <dgm:presLayoutVars>
          <dgm:chMax val="7"/>
          <dgm:dir/>
          <dgm:resizeHandles val="exact"/>
        </dgm:presLayoutVars>
      </dgm:prSet>
      <dgm:spPr/>
    </dgm:pt>
    <dgm:pt modelId="{A36A7727-E261-4B9E-89CD-6E9DD0411A89}" type="pres">
      <dgm:prSet presAssocID="{C4436BFF-3F81-47DC-B5B6-505F3ADA55C6}" presName="circ1" presStyleLbl="vennNode1" presStyleIdx="0" presStyleCnt="3" custLinFactNeighborY="2176"/>
      <dgm:spPr/>
    </dgm:pt>
    <dgm:pt modelId="{F9B8FBAB-CB0D-4A6A-B1B2-81B5AF118875}" type="pres">
      <dgm:prSet presAssocID="{C4436BFF-3F81-47DC-B5B6-505F3ADA5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727F9C-FEB0-43F3-A01E-21567B78DDC0}" type="pres">
      <dgm:prSet presAssocID="{75AFB289-8D8C-4B23-A818-B7002998145E}" presName="circ2" presStyleLbl="vennNode1" presStyleIdx="1" presStyleCnt="3" custScaleX="105197" custLinFactNeighborY="-11871"/>
      <dgm:spPr/>
    </dgm:pt>
    <dgm:pt modelId="{8C20D79D-ACBB-4A2B-9EFD-7602F6261A29}" type="pres">
      <dgm:prSet presAssocID="{75AFB289-8D8C-4B23-A818-B700299814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9675BE-81F2-4276-9D15-5AF6B32F2B61}" type="pres">
      <dgm:prSet presAssocID="{1BC48A90-7EF9-4B71-8D67-66B3A7E1C734}" presName="circ3" presStyleLbl="vennNode1" presStyleIdx="2" presStyleCnt="3" custScaleX="97309" custLinFactNeighborY="-11871"/>
      <dgm:spPr/>
    </dgm:pt>
    <dgm:pt modelId="{2E2E2209-CC64-41C0-AAC4-ED1165C77800}" type="pres">
      <dgm:prSet presAssocID="{1BC48A90-7EF9-4B71-8D67-66B3A7E1C7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8F4FD15-E6E1-4AB3-AB9F-A047BD7131EB}" type="presOf" srcId="{C4436BFF-3F81-47DC-B5B6-505F3ADA55C6}" destId="{A36A7727-E261-4B9E-89CD-6E9DD0411A89}" srcOrd="0" destOrd="0" presId="urn:microsoft.com/office/officeart/2005/8/layout/venn1"/>
    <dgm:cxn modelId="{FA21ED68-5FFE-4FC0-8F43-6E6FEC19BDA4}" type="presOf" srcId="{F7983ABC-E953-49C2-8F5E-C5F9D786481E}" destId="{DC330FE6-5DE4-4401-B5F3-2CE7A40B66C2}" srcOrd="0" destOrd="0" presId="urn:microsoft.com/office/officeart/2005/8/layout/venn1"/>
    <dgm:cxn modelId="{214A724C-B55E-46DE-8A1A-5009CFB6F60A}" type="presOf" srcId="{1BC48A90-7EF9-4B71-8D67-66B3A7E1C734}" destId="{B09675BE-81F2-4276-9D15-5AF6B32F2B61}" srcOrd="0" destOrd="0" presId="urn:microsoft.com/office/officeart/2005/8/layout/venn1"/>
    <dgm:cxn modelId="{7A9EF04E-1E69-496E-8838-ACC5A31DBEAA}" type="presOf" srcId="{1BC48A90-7EF9-4B71-8D67-66B3A7E1C734}" destId="{2E2E2209-CC64-41C0-AAC4-ED1165C77800}" srcOrd="1" destOrd="0" presId="urn:microsoft.com/office/officeart/2005/8/layout/venn1"/>
    <dgm:cxn modelId="{E1313C7A-46EA-4A27-A370-4EAEC6862CB0}" srcId="{F7983ABC-E953-49C2-8F5E-C5F9D786481E}" destId="{1BC48A90-7EF9-4B71-8D67-66B3A7E1C734}" srcOrd="2" destOrd="0" parTransId="{9145DFE1-F757-4ECE-A2EF-5DEFC980ED73}" sibTransId="{A358A1B1-4774-4419-94D5-D128CE7B870E}"/>
    <dgm:cxn modelId="{6B4E2983-B4E2-4A39-B754-9B3A2C6591AD}" type="presOf" srcId="{75AFB289-8D8C-4B23-A818-B7002998145E}" destId="{B7727F9C-FEB0-43F3-A01E-21567B78DDC0}" srcOrd="0" destOrd="0" presId="urn:microsoft.com/office/officeart/2005/8/layout/venn1"/>
    <dgm:cxn modelId="{64E060A8-B97E-4E35-AE3E-3A96C10244EC}" type="presOf" srcId="{C4436BFF-3F81-47DC-B5B6-505F3ADA55C6}" destId="{F9B8FBAB-CB0D-4A6A-B1B2-81B5AF118875}" srcOrd="1" destOrd="0" presId="urn:microsoft.com/office/officeart/2005/8/layout/venn1"/>
    <dgm:cxn modelId="{30672DB1-EE33-435E-8314-3E5D6A729B68}" srcId="{F7983ABC-E953-49C2-8F5E-C5F9D786481E}" destId="{C4436BFF-3F81-47DC-B5B6-505F3ADA55C6}" srcOrd="0" destOrd="0" parTransId="{609B7F78-7515-40D8-B6A8-F76463521448}" sibTransId="{CF148DF3-CB30-4D8E-96C8-63C0CA6EF7D8}"/>
    <dgm:cxn modelId="{8EA470E3-D33C-494F-961A-60453BF697AB}" type="presOf" srcId="{75AFB289-8D8C-4B23-A818-B7002998145E}" destId="{8C20D79D-ACBB-4A2B-9EFD-7602F6261A29}" srcOrd="1" destOrd="0" presId="urn:microsoft.com/office/officeart/2005/8/layout/venn1"/>
    <dgm:cxn modelId="{FFC939EA-11AF-401B-8438-9BC73A009EB2}" srcId="{F7983ABC-E953-49C2-8F5E-C5F9D786481E}" destId="{75AFB289-8D8C-4B23-A818-B7002998145E}" srcOrd="1" destOrd="0" parTransId="{CE75AAD6-6B3F-4705-B6D6-C57C799BA3EF}" sibTransId="{1B43EC52-8D9B-4618-BA56-FAB8B6890B6F}"/>
    <dgm:cxn modelId="{6F7A1755-16BD-4679-BE3F-A298ED46069C}" type="presParOf" srcId="{DC330FE6-5DE4-4401-B5F3-2CE7A40B66C2}" destId="{A36A7727-E261-4B9E-89CD-6E9DD0411A89}" srcOrd="0" destOrd="0" presId="urn:microsoft.com/office/officeart/2005/8/layout/venn1"/>
    <dgm:cxn modelId="{F1DF22BB-DC52-44CF-9A05-F08881468046}" type="presParOf" srcId="{DC330FE6-5DE4-4401-B5F3-2CE7A40B66C2}" destId="{F9B8FBAB-CB0D-4A6A-B1B2-81B5AF118875}" srcOrd="1" destOrd="0" presId="urn:microsoft.com/office/officeart/2005/8/layout/venn1"/>
    <dgm:cxn modelId="{BFD960D7-0E5F-4B36-B672-53287AC33BB6}" type="presParOf" srcId="{DC330FE6-5DE4-4401-B5F3-2CE7A40B66C2}" destId="{B7727F9C-FEB0-43F3-A01E-21567B78DDC0}" srcOrd="2" destOrd="0" presId="urn:microsoft.com/office/officeart/2005/8/layout/venn1"/>
    <dgm:cxn modelId="{E6F7FAD8-C23C-41F4-867E-D8DDDB0BFBD8}" type="presParOf" srcId="{DC330FE6-5DE4-4401-B5F3-2CE7A40B66C2}" destId="{8C20D79D-ACBB-4A2B-9EFD-7602F6261A29}" srcOrd="3" destOrd="0" presId="urn:microsoft.com/office/officeart/2005/8/layout/venn1"/>
    <dgm:cxn modelId="{B6A2631E-A82A-43E6-B2FF-F0735162203D}" type="presParOf" srcId="{DC330FE6-5DE4-4401-B5F3-2CE7A40B66C2}" destId="{B09675BE-81F2-4276-9D15-5AF6B32F2B61}" srcOrd="4" destOrd="0" presId="urn:microsoft.com/office/officeart/2005/8/layout/venn1"/>
    <dgm:cxn modelId="{0BCB9B4F-56AF-43DB-AEDD-29253D070163}" type="presParOf" srcId="{DC330FE6-5DE4-4401-B5F3-2CE7A40B66C2}" destId="{2E2E2209-CC64-41C0-AAC4-ED1165C778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A7727-E261-4B9E-89CD-6E9DD0411A89}">
      <dsp:nvSpPr>
        <dsp:cNvPr id="0" name=""/>
        <dsp:cNvSpPr/>
      </dsp:nvSpPr>
      <dsp:spPr>
        <a:xfrm>
          <a:off x="621626" y="36463"/>
          <a:ext cx="856091" cy="856091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7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735771" y="186279"/>
        <a:ext cx="627800" cy="385241"/>
      </dsp:txXfrm>
    </dsp:sp>
    <dsp:sp modelId="{B7727F9C-FEB0-43F3-A01E-21567B78DDC0}">
      <dsp:nvSpPr>
        <dsp:cNvPr id="0" name=""/>
        <dsp:cNvSpPr/>
      </dsp:nvSpPr>
      <dsp:spPr>
        <a:xfrm>
          <a:off x="908286" y="451265"/>
          <a:ext cx="900582" cy="856091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7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183715" y="672422"/>
        <a:ext cx="540349" cy="470850"/>
      </dsp:txXfrm>
    </dsp:sp>
    <dsp:sp modelId="{B09675BE-81F2-4276-9D15-5AF6B32F2B61}">
      <dsp:nvSpPr>
        <dsp:cNvPr id="0" name=""/>
        <dsp:cNvSpPr/>
      </dsp:nvSpPr>
      <dsp:spPr>
        <a:xfrm>
          <a:off x="324238" y="451265"/>
          <a:ext cx="833053" cy="8560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7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402684" y="672422"/>
        <a:ext cx="499832" cy="47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0.35035</cdr:x>
      <cdr:y>0.28518</cdr:y>
    </cdr:from>
    <cdr:to>
      <cdr:x>0.64965</cdr:x>
      <cdr:y>0.71482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CC6C320-626C-5C50-C5A9-6AC042B420E9}"/>
            </a:ext>
          </a:extLst>
        </cdr:cNvPr>
        <cdr:cNvSpPr txBox="1"/>
      </cdr:nvSpPr>
      <cdr:spPr>
        <a:xfrm xmlns:a="http://schemas.openxmlformats.org/drawingml/2006/main">
          <a:off x="1070367" y="60695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0.24445</cdr:x>
      <cdr:y>0.4109</cdr:y>
    </cdr:from>
    <cdr:to>
      <cdr:x>0.63138</cdr:x>
      <cdr:y>0.68129</cdr:y>
    </cdr:to>
    <cdr:sp macro="" textlink="">
      <cdr:nvSpPr>
        <cdr:cNvPr id="3" name="TextBox 14">
          <a:extLst xmlns:a="http://schemas.openxmlformats.org/drawingml/2006/main">
            <a:ext uri="{FF2B5EF4-FFF2-40B4-BE49-F238E27FC236}">
              <a16:creationId xmlns:a16="http://schemas.microsoft.com/office/drawing/2014/main" id="{AA45DA64-96B6-F021-3CB1-EA19423EA1A9}"/>
            </a:ext>
          </a:extLst>
        </cdr:cNvPr>
        <cdr:cNvSpPr txBox="1"/>
      </cdr:nvSpPr>
      <cdr:spPr>
        <a:xfrm xmlns:a="http://schemas.openxmlformats.org/drawingml/2006/main">
          <a:off x="631778" y="795122"/>
          <a:ext cx="999998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여</a:t>
          </a:r>
          <a:endParaRPr lang="en-US" altLang="ko-KR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  <a:p xmlns:a="http://schemas.openxmlformats.org/drawingml/2006/main"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96.9%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0.0535</cdr:x>
      <cdr:y>0.67839</cdr:y>
    </cdr:from>
    <cdr:to>
      <cdr:x>0.58116</cdr:x>
      <cdr:y>0.83595</cdr:y>
    </cdr:to>
    <cdr:sp macro="" textlink="">
      <cdr:nvSpPr>
        <cdr:cNvPr id="2" name="TextBox 52">
          <a:extLst xmlns:a="http://schemas.openxmlformats.org/drawingml/2006/main">
            <a:ext uri="{FF2B5EF4-FFF2-40B4-BE49-F238E27FC236}">
              <a16:creationId xmlns:a16="http://schemas.microsoft.com/office/drawing/2014/main" id="{0A31CE98-C161-F866-73EE-B51C1F9BA2D0}"/>
            </a:ext>
          </a:extLst>
        </cdr:cNvPr>
        <cdr:cNvSpPr txBox="1"/>
      </cdr:nvSpPr>
      <cdr:spPr>
        <a:xfrm xmlns:a="http://schemas.openxmlformats.org/drawingml/2006/main">
          <a:off x="68514" y="1192618"/>
          <a:ext cx="6756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1.2</a:t>
          </a:r>
          <a:r>
            <a: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0.03636</cdr:x>
      <cdr:y>0.0945</cdr:y>
    </cdr:from>
    <cdr:to>
      <cdr:x>0.29118</cdr:x>
      <cdr:y>0.24358</cdr:y>
    </cdr:to>
    <cdr:sp macro="" textlink="">
      <cdr:nvSpPr>
        <cdr:cNvPr id="3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24327" y="175598"/>
          <a:ext cx="87127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24.0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0.79346</cdr:x>
      <cdr:y>0.67748</cdr:y>
    </cdr:from>
    <cdr:to>
      <cdr:x>0.98327</cdr:x>
      <cdr:y>0.82655</cdr:y>
    </cdr:to>
    <cdr:sp macro="" textlink="">
      <cdr:nvSpPr>
        <cdr:cNvPr id="4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712978" y="1258805"/>
          <a:ext cx="64899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0.8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0.60363</cdr:x>
      <cdr:y>0.64677</cdr:y>
    </cdr:from>
    <cdr:to>
      <cdr:x>0.79346</cdr:x>
      <cdr:y>0.79585</cdr:y>
    </cdr:to>
    <cdr:sp macro="" textlink="">
      <cdr:nvSpPr>
        <cdr:cNvPr id="5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063939" y="1201752"/>
          <a:ext cx="6490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2.2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0.416</cdr:x>
      <cdr:y>0.64677</cdr:y>
    </cdr:from>
    <cdr:to>
      <cdr:x>0.60582</cdr:x>
      <cdr:y>0.79585</cdr:y>
    </cdr:to>
    <cdr:sp macro="" textlink="">
      <cdr:nvSpPr>
        <cdr:cNvPr id="6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422380" y="1201752"/>
          <a:ext cx="6490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2.3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0.22913</cdr:x>
      <cdr:y>0.39754</cdr:y>
    </cdr:from>
    <cdr:to>
      <cdr:x>0.41896</cdr:x>
      <cdr:y>0.54662</cdr:y>
    </cdr:to>
    <cdr:sp macro="" textlink="">
      <cdr:nvSpPr>
        <cdr:cNvPr id="7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783448" y="738671"/>
          <a:ext cx="649066" cy="2770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11</a:t>
          </a:r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.7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프로모션 전략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701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구매일</a:t>
            </a:r>
            <a:r>
              <a:rPr lang="en-US" altLang="ko-KR" dirty="0"/>
              <a:t> </a:t>
            </a:r>
            <a:r>
              <a:rPr lang="ko-KR" altLang="en-US" dirty="0"/>
              <a:t>별 배송기간 그래프 이해 불가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변경 필요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다른 지역과 구분했을 때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이 지역은 빠르고 다른 곳은 느리다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답변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메시지를 전달할 수 있으면 가산점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목적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메시지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가 무엇인지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상단에 써주기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917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15%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왜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전체 지역 중 </a:t>
            </a:r>
            <a:r>
              <a:rPr lang="en-US" altLang="ko-KR" dirty="0">
                <a:sym typeface="Wingdings" panose="05000000000000000000" pitchFamily="2" charset="2"/>
              </a:rPr>
              <a:t>Top3 </a:t>
            </a:r>
            <a:r>
              <a:rPr lang="ko-KR" altLang="en-US" dirty="0">
                <a:sym typeface="Wingdings" panose="05000000000000000000" pitchFamily="2" charset="2"/>
              </a:rPr>
              <a:t>중 </a:t>
            </a:r>
            <a:r>
              <a:rPr lang="en-US" altLang="ko-KR" dirty="0">
                <a:sym typeface="Wingdings" panose="05000000000000000000" pitchFamily="2" charset="2"/>
              </a:rPr>
              <a:t>top</a:t>
            </a: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억이 </a:t>
            </a:r>
            <a:r>
              <a:rPr lang="ko-KR" altLang="en-US" dirty="0" err="1">
                <a:sym typeface="Wingdings" panose="05000000000000000000" pitchFamily="2" charset="2"/>
              </a:rPr>
              <a:t>나와야해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248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</a:t>
            </a:r>
            <a:r>
              <a:rPr lang="en-US" altLang="ko-KR" dirty="0"/>
              <a:t>,</a:t>
            </a:r>
            <a:r>
              <a:rPr lang="ko-KR" altLang="en-US" dirty="0"/>
              <a:t>경</a:t>
            </a:r>
            <a:r>
              <a:rPr lang="en-US" altLang="ko-KR" dirty="0"/>
              <a:t>,</a:t>
            </a:r>
            <a:r>
              <a:rPr lang="ko-KR" altLang="en-US" dirty="0"/>
              <a:t>충의 </a:t>
            </a:r>
            <a:r>
              <a:rPr lang="en-US" altLang="ko-KR" dirty="0"/>
              <a:t>15% </a:t>
            </a:r>
            <a:r>
              <a:rPr lang="ko-KR" altLang="en-US" dirty="0"/>
              <a:t>몇 명인지 </a:t>
            </a:r>
            <a:r>
              <a:rPr lang="en-US" altLang="ko-KR" dirty="0"/>
              <a:t>(</a:t>
            </a:r>
            <a:r>
              <a:rPr lang="ko-KR" altLang="en-US" dirty="0"/>
              <a:t>충성고객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억원 증가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81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현황 빼고 분석만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개선안 및 실행방안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581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글씨가 너무 많아서 </a:t>
            </a:r>
            <a:r>
              <a:rPr lang="ko-KR" altLang="en-US" dirty="0" err="1"/>
              <a:t>와닿지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  <a:r>
              <a:rPr lang="ko-KR" altLang="en-US" dirty="0"/>
              <a:t> 간단하게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기대효과 정리는 했으나</a:t>
            </a:r>
            <a:r>
              <a:rPr lang="en-US" altLang="ko-KR" dirty="0"/>
              <a:t> </a:t>
            </a:r>
            <a:r>
              <a:rPr lang="ko-KR" altLang="en-US" dirty="0"/>
              <a:t>부족</a:t>
            </a:r>
            <a:r>
              <a:rPr lang="en-US" altLang="ko-KR" dirty="0"/>
              <a:t>. </a:t>
            </a:r>
            <a:r>
              <a:rPr lang="ko-KR" altLang="en-US" dirty="0"/>
              <a:t>끝 부분에서 </a:t>
            </a:r>
            <a:r>
              <a:rPr lang="ko-KR" altLang="en-US" dirty="0" err="1"/>
              <a:t>자신있게</a:t>
            </a:r>
            <a:r>
              <a:rPr lang="ko-KR" altLang="en-US" dirty="0"/>
              <a:t> 언급</a:t>
            </a:r>
            <a:r>
              <a:rPr lang="en-US" altLang="ko-KR" dirty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글씨가 잘 안보인다</a:t>
            </a:r>
            <a:r>
              <a:rPr lang="en-US" altLang="ko-KR" dirty="0"/>
              <a:t>. -&gt; </a:t>
            </a:r>
            <a:r>
              <a:rPr lang="ko-KR" altLang="en-US" dirty="0"/>
              <a:t>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72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752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2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우측 하단에 범주인데</a:t>
            </a:r>
            <a:r>
              <a:rPr lang="en-US" altLang="ko-KR" dirty="0"/>
              <a:t>, </a:t>
            </a:r>
            <a:r>
              <a:rPr lang="ko-KR" altLang="en-US" dirty="0"/>
              <a:t>재 구매율이라는 단어가 쓰일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모델 설명에 집중하면 될 듯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정규성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가설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차이가 없다 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283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우측아래에 존재하는 메시지를 눈에 띄도록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RFM… </a:t>
            </a:r>
            <a:r>
              <a:rPr lang="ko-KR" altLang="en-US" dirty="0"/>
              <a:t>표현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맞춤형 물품 추천을 위해 구매력 군집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(RFM)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비구매력 군집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(K - means)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이용한 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층별화 진행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구매력을 기반으로 등급을 </a:t>
            </a:r>
            <a:r>
              <a:rPr lang="en-US" altLang="ko-KR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개인정보와 첫 결제정보를 기반으로 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군집화 하여 총 </a:t>
            </a:r>
            <a:r>
              <a:rPr lang="en-US" altLang="ko-KR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군집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분류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703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GOOD~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781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623C-91A2-E462-5C38-BB685CC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3C990-A55E-9AAC-C642-FE5B571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58A12-4331-F918-BA5A-4DA82C0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DAFCA-B1D5-4FC4-11AF-61634D8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D0DA-B7F5-BF25-6DC8-032E7DF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5E36-27AD-427D-7C90-898B6FA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04C3A-8004-403C-8E52-4EE2CB6F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98527-514E-5DA9-4917-52E5CF47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DD9-67CB-68D0-D796-36E43B6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6EA2-B0D6-57CD-5531-22525F02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2C94-0F97-CE6C-DF88-E18BC300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258DB-3FA2-F526-2522-A88CE6D1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9E98-18BE-8111-F21A-B8B5603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AEEF-1689-5616-D516-47FD68C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6DFD4-A220-2F0A-9C17-EFDF876B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C2F7-9922-0F6C-4FD1-BDA146BE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ADA-DF8E-3A0F-D023-66D21CB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EF3CA-9A70-5244-1320-3D505623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3F367-BCF3-E0D6-614E-FC4A0A5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BC42-39A0-6D04-1D4E-BDAECD7A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D6C66-2D92-3DCC-45C3-99F03D3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FB79-949F-CA31-36A1-AA622C0C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5282-26B8-937A-D281-D35C2435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CFC0-94BF-0EC1-4954-C9D25094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F662-932E-1814-8208-DB5F79CE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2566-74C2-B9C8-1971-138674A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7A2E-5B11-F4C7-5EAA-80F444FC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6B99C-81DA-CE56-5B85-64626640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9EF4-92F9-0DAD-6C02-CD7331FB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28A2B-E69F-BF13-660D-5C1701BC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2EB9-F69C-8F07-47A9-FEB1247B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CF86-0773-3B81-6E21-3388DD1E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6F10-C0AA-D8CF-C853-8E1D7DCF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6B4-B4ED-8556-877E-C24CAF18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B5888-BAC2-0678-BA74-060333B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17CB-DFE9-76A9-05EA-CA56D31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6C8A-36D7-5009-E60D-9C64523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1FD0-54B0-24EA-F247-A4ECBA2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E748-DF46-7352-3178-1BEBEC2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124C-936A-A6CD-7A75-A4F3068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48345-F84F-B524-608B-2FBB329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780A-7F6C-8F0F-0DE2-32BE03B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296E-D79D-ABB8-C946-4E483FED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0983-F2B3-618F-91F9-14AF8A3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3955-25CD-201B-A1C5-8F242163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3481B-AE67-095E-A458-6C52329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D5E0-1033-8758-37C2-DB2CD60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3CF4-76AD-160C-7B79-0119E7A4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75F4A-5F02-97D9-1C8B-3409C784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E9E4-A174-1A53-3594-1206B0E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C9CCA-2A55-B0B9-BC64-D9FA9DB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08015-087F-6BFA-C30A-DFD7ADC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3F70-EFCF-5C9B-4E27-9D872D8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13007-21A3-A656-F991-E1E2A588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F635B-75DB-F15B-4FF4-641069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CD74E-7B68-DE7E-A6E3-B818B6A1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8D4B7-D872-38DE-67D6-61FFCB8D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25A54-82A3-1A08-739F-A90A175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B5864-CE53-8D3C-7D5E-81FDB55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89178-0E9E-2B19-8FF4-BB6F27E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F33D8-759A-5D10-EB76-01B4E99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2B64-DC98-ABC6-3F32-E986FD8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4D33-3E62-5022-D9BE-82BBF300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BF03B-1D73-CE78-BDC5-1A6297F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8F79-A62B-9A6A-8716-A2954E62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4" descr="03_혁신포스코1.0_속지.jpg">
            <a:extLst>
              <a:ext uri="{FF2B5EF4-FFF2-40B4-BE49-F238E27FC236}">
                <a16:creationId xmlns:a16="http://schemas.microsoft.com/office/drawing/2014/main" id="{1F67EEB3-8E25-70F1-A57C-D5595D01B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7F4A60-F8A6-77E2-958E-8B18607A2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03"/>
          <a:stretch/>
        </p:blipFill>
        <p:spPr>
          <a:xfrm>
            <a:off x="942975" y="1216104"/>
            <a:ext cx="9515475" cy="34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953FF-1F75-90B8-3404-BB4C429CAB30}"/>
              </a:ext>
            </a:extLst>
          </p:cNvPr>
          <p:cNvSpPr txBox="1"/>
          <p:nvPr/>
        </p:nvSpPr>
        <p:spPr>
          <a:xfrm>
            <a:off x="3756422" y="2803223"/>
            <a:ext cx="6303169" cy="962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유아용품 쇼핑몰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맞춤형 추천 및 프로모션을 통한 매출 향상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416E-D5FE-1B7C-3FF3-1A9EC53360A8}"/>
              </a:ext>
            </a:extLst>
          </p:cNvPr>
          <p:cNvSpPr txBox="1"/>
          <p:nvPr/>
        </p:nvSpPr>
        <p:spPr>
          <a:xfrm>
            <a:off x="3538535" y="3895790"/>
            <a:ext cx="43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장동언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박성군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전하영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김민지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이경로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665C8-6DDE-80DC-5F16-B1970BFFB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413D7E75-4191-2C22-32D2-F66D3FD0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49" y="1481126"/>
            <a:ext cx="4615860" cy="179012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73D253DC-E711-7632-973D-697C586736F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C73CA989-CF21-5903-04F6-2C00B9A24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7586"/>
              </p:ext>
            </p:extLst>
          </p:nvPr>
        </p:nvGraphicFramePr>
        <p:xfrm>
          <a:off x="7606482" y="1711199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BE190E-9D4C-3C90-777B-1F35633C998F}"/>
              </a:ext>
            </a:extLst>
          </p:cNvPr>
          <p:cNvSpPr txBox="1"/>
          <p:nvPr/>
        </p:nvSpPr>
        <p:spPr>
          <a:xfrm>
            <a:off x="10325756" y="1451961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E0F419-8594-5CD9-D6AB-B404B575E2B1}"/>
              </a:ext>
            </a:extLst>
          </p:cNvPr>
          <p:cNvGrpSpPr/>
          <p:nvPr/>
        </p:nvGrpSpPr>
        <p:grpSpPr>
          <a:xfrm>
            <a:off x="7971366" y="3226793"/>
            <a:ext cx="2846520" cy="3026545"/>
            <a:chOff x="2374390" y="2548377"/>
            <a:chExt cx="3442982" cy="348607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A379CA0-7764-5BC7-A251-6B936A45A223}"/>
                </a:ext>
              </a:extLst>
            </p:cNvPr>
            <p:cNvSpPr/>
            <p:nvPr/>
          </p:nvSpPr>
          <p:spPr>
            <a:xfrm>
              <a:off x="2374390" y="3828058"/>
              <a:ext cx="1470350" cy="3102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6D406E1-6D1A-FABA-DBD6-89033FFD4E1B}"/>
                </a:ext>
              </a:extLst>
            </p:cNvPr>
            <p:cNvSpPr/>
            <p:nvPr/>
          </p:nvSpPr>
          <p:spPr>
            <a:xfrm>
              <a:off x="2566243" y="3300536"/>
              <a:ext cx="1470352" cy="3102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FF3520F-184E-4B69-2EE4-F2866D54A944}"/>
                </a:ext>
              </a:extLst>
            </p:cNvPr>
            <p:cNvSpPr/>
            <p:nvPr/>
          </p:nvSpPr>
          <p:spPr>
            <a:xfrm>
              <a:off x="2451894" y="2661990"/>
              <a:ext cx="1791651" cy="3149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1" name="제주도">
              <a:extLst>
                <a:ext uri="{FF2B5EF4-FFF2-40B4-BE49-F238E27FC236}">
                  <a16:creationId xmlns:a16="http://schemas.microsoft.com/office/drawing/2014/main" id="{24B38158-BF08-AA32-88BC-D0B58DDF9777}"/>
                </a:ext>
              </a:extLst>
            </p:cNvPr>
            <p:cNvSpPr/>
            <p:nvPr/>
          </p:nvSpPr>
          <p:spPr>
            <a:xfrm>
              <a:off x="3953789" y="5792174"/>
              <a:ext cx="431131" cy="24228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2" name="광주광역시">
              <a:extLst>
                <a:ext uri="{FF2B5EF4-FFF2-40B4-BE49-F238E27FC236}">
                  <a16:creationId xmlns:a16="http://schemas.microsoft.com/office/drawing/2014/main" id="{E70EC499-6401-23E9-3ADE-02AD24995066}"/>
                </a:ext>
              </a:extLst>
            </p:cNvPr>
            <p:cNvSpPr/>
            <p:nvPr/>
          </p:nvSpPr>
          <p:spPr>
            <a:xfrm>
              <a:off x="4246537" y="4852089"/>
              <a:ext cx="172868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3" name="전라북도">
              <a:extLst>
                <a:ext uri="{FF2B5EF4-FFF2-40B4-BE49-F238E27FC236}">
                  <a16:creationId xmlns:a16="http://schemas.microsoft.com/office/drawing/2014/main" id="{42956E15-4237-06EB-0DA5-C55F03193FEA}"/>
                </a:ext>
              </a:extLst>
            </p:cNvPr>
            <p:cNvSpPr/>
            <p:nvPr/>
          </p:nvSpPr>
          <p:spPr>
            <a:xfrm>
              <a:off x="3995526" y="4250519"/>
              <a:ext cx="917318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4" name="전라남도">
              <a:extLst>
                <a:ext uri="{FF2B5EF4-FFF2-40B4-BE49-F238E27FC236}">
                  <a16:creationId xmlns:a16="http://schemas.microsoft.com/office/drawing/2014/main" id="{4FC4AB17-A65A-A0B1-A3CB-A69D44DC802D}"/>
                </a:ext>
              </a:extLst>
            </p:cNvPr>
            <p:cNvSpPr/>
            <p:nvPr/>
          </p:nvSpPr>
          <p:spPr>
            <a:xfrm>
              <a:off x="3753855" y="4700004"/>
              <a:ext cx="1090019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5" name="부산광역시">
              <a:extLst>
                <a:ext uri="{FF2B5EF4-FFF2-40B4-BE49-F238E27FC236}">
                  <a16:creationId xmlns:a16="http://schemas.microsoft.com/office/drawing/2014/main" id="{4C3B9168-445E-7626-F1E9-1AB581DBEBC3}"/>
                </a:ext>
              </a:extLst>
            </p:cNvPr>
            <p:cNvSpPr/>
            <p:nvPr/>
          </p:nvSpPr>
          <p:spPr>
            <a:xfrm>
              <a:off x="5423008" y="4774426"/>
              <a:ext cx="228663" cy="201161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6" name="울산광역시">
              <a:extLst>
                <a:ext uri="{FF2B5EF4-FFF2-40B4-BE49-F238E27FC236}">
                  <a16:creationId xmlns:a16="http://schemas.microsoft.com/office/drawing/2014/main" id="{4432C310-5740-6004-3C98-3CA2ACD2B17E}"/>
                </a:ext>
              </a:extLst>
            </p:cNvPr>
            <p:cNvSpPr/>
            <p:nvPr/>
          </p:nvSpPr>
          <p:spPr>
            <a:xfrm>
              <a:off x="5498490" y="4552043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7" name="대구광역시">
              <a:extLst>
                <a:ext uri="{FF2B5EF4-FFF2-40B4-BE49-F238E27FC236}">
                  <a16:creationId xmlns:a16="http://schemas.microsoft.com/office/drawing/2014/main" id="{4AA9EAE2-5F79-23C9-0264-DDB82B18C87C}"/>
                </a:ext>
              </a:extLst>
            </p:cNvPr>
            <p:cNvSpPr/>
            <p:nvPr/>
          </p:nvSpPr>
          <p:spPr>
            <a:xfrm>
              <a:off x="5159712" y="4328774"/>
              <a:ext cx="210903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9" name="경상북도">
              <a:extLst>
                <a:ext uri="{FF2B5EF4-FFF2-40B4-BE49-F238E27FC236}">
                  <a16:creationId xmlns:a16="http://schemas.microsoft.com/office/drawing/2014/main" id="{EA94AE03-44A6-7C85-C8CA-2870B179598A}"/>
                </a:ext>
              </a:extLst>
            </p:cNvPr>
            <p:cNvSpPr/>
            <p:nvPr/>
          </p:nvSpPr>
          <p:spPr>
            <a:xfrm>
              <a:off x="4839847" y="3596012"/>
              <a:ext cx="977525" cy="1048344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0" name="경상남도">
              <a:extLst>
                <a:ext uri="{FF2B5EF4-FFF2-40B4-BE49-F238E27FC236}">
                  <a16:creationId xmlns:a16="http://schemas.microsoft.com/office/drawing/2014/main" id="{C7D2F7F5-5DA4-3927-5843-4D7029F63630}"/>
                </a:ext>
              </a:extLst>
            </p:cNvPr>
            <p:cNvSpPr/>
            <p:nvPr/>
          </p:nvSpPr>
          <p:spPr>
            <a:xfrm>
              <a:off x="4751718" y="4420390"/>
              <a:ext cx="854465" cy="802489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1" name="세종특별자치시">
              <a:extLst>
                <a:ext uri="{FF2B5EF4-FFF2-40B4-BE49-F238E27FC236}">
                  <a16:creationId xmlns:a16="http://schemas.microsoft.com/office/drawing/2014/main" id="{B71A4809-26C6-FCDB-4C4D-CE1CF73DB2A8}"/>
                </a:ext>
              </a:extLst>
            </p:cNvPr>
            <p:cNvSpPr/>
            <p:nvPr/>
          </p:nvSpPr>
          <p:spPr>
            <a:xfrm>
              <a:off x="4471500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2" name="대전광역시">
              <a:extLst>
                <a:ext uri="{FF2B5EF4-FFF2-40B4-BE49-F238E27FC236}">
                  <a16:creationId xmlns:a16="http://schemas.microsoft.com/office/drawing/2014/main" id="{3D51978E-62E1-6445-C220-E9EAA0640C54}"/>
                </a:ext>
              </a:extLst>
            </p:cNvPr>
            <p:cNvSpPr/>
            <p:nvPr/>
          </p:nvSpPr>
          <p:spPr>
            <a:xfrm>
              <a:off x="4575840" y="4024156"/>
              <a:ext cx="108782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3" name="충청북도">
              <a:extLst>
                <a:ext uri="{FF2B5EF4-FFF2-40B4-BE49-F238E27FC236}">
                  <a16:creationId xmlns:a16="http://schemas.microsoft.com/office/drawing/2014/main" id="{6871B754-0746-15B7-4E98-AF885E617CA5}"/>
                </a:ext>
              </a:extLst>
            </p:cNvPr>
            <p:cNvSpPr/>
            <p:nvPr/>
          </p:nvSpPr>
          <p:spPr>
            <a:xfrm>
              <a:off x="4547870" y="3513957"/>
              <a:ext cx="758955" cy="821746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4" name="충청남도">
              <a:extLst>
                <a:ext uri="{FF2B5EF4-FFF2-40B4-BE49-F238E27FC236}">
                  <a16:creationId xmlns:a16="http://schemas.microsoft.com/office/drawing/2014/main" id="{B2495444-D67E-E765-AF90-E9DDC1DBF54C}"/>
                </a:ext>
              </a:extLst>
            </p:cNvPr>
            <p:cNvSpPr/>
            <p:nvPr/>
          </p:nvSpPr>
          <p:spPr>
            <a:xfrm>
              <a:off x="3928034" y="3616528"/>
              <a:ext cx="809868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5" name="강원도">
              <a:extLst>
                <a:ext uri="{FF2B5EF4-FFF2-40B4-BE49-F238E27FC236}">
                  <a16:creationId xmlns:a16="http://schemas.microsoft.com/office/drawing/2014/main" id="{5CD1581F-4C31-03BC-47F5-E45292F3E442}"/>
                </a:ext>
              </a:extLst>
            </p:cNvPr>
            <p:cNvSpPr/>
            <p:nvPr/>
          </p:nvSpPr>
          <p:spPr>
            <a:xfrm>
              <a:off x="4407562" y="2548377"/>
              <a:ext cx="1358661" cy="1363483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6" name="경기도">
              <a:extLst>
                <a:ext uri="{FF2B5EF4-FFF2-40B4-BE49-F238E27FC236}">
                  <a16:creationId xmlns:a16="http://schemas.microsoft.com/office/drawing/2014/main" id="{B61C9D3D-5F37-EA7B-F1F3-84118F1F1CB5}"/>
                </a:ext>
              </a:extLst>
            </p:cNvPr>
            <p:cNvSpPr/>
            <p:nvPr/>
          </p:nvSpPr>
          <p:spPr>
            <a:xfrm>
              <a:off x="4155957" y="2834870"/>
              <a:ext cx="705970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7" name="인천광역시">
              <a:extLst>
                <a:ext uri="{FF2B5EF4-FFF2-40B4-BE49-F238E27FC236}">
                  <a16:creationId xmlns:a16="http://schemas.microsoft.com/office/drawing/2014/main" id="{CAE5C32A-B37C-AC38-FEAD-ACAA8ADA3800}"/>
                </a:ext>
              </a:extLst>
            </p:cNvPr>
            <p:cNvSpPr/>
            <p:nvPr/>
          </p:nvSpPr>
          <p:spPr>
            <a:xfrm>
              <a:off x="3990855" y="3097781"/>
              <a:ext cx="301857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8" name="서울특별시">
              <a:extLst>
                <a:ext uri="{FF2B5EF4-FFF2-40B4-BE49-F238E27FC236}">
                  <a16:creationId xmlns:a16="http://schemas.microsoft.com/office/drawing/2014/main" id="{660A6653-5274-C896-DB04-906CBB0F1F6B}"/>
                </a:ext>
              </a:extLst>
            </p:cNvPr>
            <p:cNvSpPr/>
            <p:nvPr/>
          </p:nvSpPr>
          <p:spPr>
            <a:xfrm>
              <a:off x="4308992" y="3197845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CDF79DC-E228-BEE9-CA60-A38121AE841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844740" y="3983189"/>
              <a:ext cx="688030" cy="1738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F050AE-4267-6328-A684-6B4336C6A06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036594" y="3455667"/>
              <a:ext cx="490850" cy="5373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4A00F68-5251-5B39-AE29-58DA7C73F53E}"/>
                </a:ext>
              </a:extLst>
            </p:cNvPr>
            <p:cNvCxnSpPr>
              <a:cxnSpLocks/>
            </p:cNvCxnSpPr>
            <p:nvPr/>
          </p:nvCxnSpPr>
          <p:spPr>
            <a:xfrm>
              <a:off x="3967369" y="2972089"/>
              <a:ext cx="447372" cy="319732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Line 5">
            <a:extLst>
              <a:ext uri="{FF2B5EF4-FFF2-40B4-BE49-F238E27FC236}">
                <a16:creationId xmlns:a16="http://schemas.microsoft.com/office/drawing/2014/main" id="{942799F2-56A0-3EF1-FEAE-418B7F4D4145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FD6FCB-56AC-1D83-06AD-6074AEBB0590}"/>
              </a:ext>
            </a:extLst>
          </p:cNvPr>
          <p:cNvSpPr/>
          <p:nvPr/>
        </p:nvSpPr>
        <p:spPr>
          <a:xfrm>
            <a:off x="363430" y="1245166"/>
            <a:ext cx="11356048" cy="5201914"/>
          </a:xfrm>
          <a:prstGeom prst="roundRect">
            <a:avLst>
              <a:gd name="adj" fmla="val 7288"/>
            </a:avLst>
          </a:prstGeom>
          <a:noFill/>
          <a:ln w="3810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B46C22-0D85-860E-78BA-DB9240300088}"/>
              </a:ext>
            </a:extLst>
          </p:cNvPr>
          <p:cNvSpPr txBox="1"/>
          <p:nvPr/>
        </p:nvSpPr>
        <p:spPr>
          <a:xfrm>
            <a:off x="796614" y="1075785"/>
            <a:ext cx="15420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  </a:t>
            </a:r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D3BD1B-7B33-9678-A2A5-E1B7ACF44D48}"/>
              </a:ext>
            </a:extLst>
          </p:cNvPr>
          <p:cNvGrpSpPr/>
          <p:nvPr/>
        </p:nvGrpSpPr>
        <p:grpSpPr>
          <a:xfrm>
            <a:off x="5715441" y="4306586"/>
            <a:ext cx="2686521" cy="1942333"/>
            <a:chOff x="1703761" y="4376208"/>
            <a:chExt cx="2686521" cy="19423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54C0942-4480-4171-5F90-AFFD89CC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0539" y="4376208"/>
              <a:ext cx="1837777" cy="184481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5A2D92-BAE7-091E-A370-3C8003E51CD6}"/>
                </a:ext>
              </a:extLst>
            </p:cNvPr>
            <p:cNvSpPr txBox="1"/>
            <p:nvPr/>
          </p:nvSpPr>
          <p:spPr>
            <a:xfrm>
              <a:off x="2058853" y="6041542"/>
              <a:ext cx="194114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&lt; </a:t>
              </a:r>
              <a:r>
                <a:rPr lang="en-US" altLang="ko-KR" sz="1200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TOP3 </a:t>
              </a:r>
              <a:r>
                <a:rPr lang="ko-KR" altLang="en-US" sz="1200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매출 기여도</a:t>
              </a:r>
              <a:r>
                <a:rPr lang="ko-KR" altLang="en-US" sz="120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200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&gt;</a:t>
              </a:r>
              <a:endPara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5FEE01-1CC6-4FA5-F3BF-4E594C47C435}"/>
                </a:ext>
              </a:extLst>
            </p:cNvPr>
            <p:cNvSpPr txBox="1"/>
            <p:nvPr/>
          </p:nvSpPr>
          <p:spPr>
            <a:xfrm>
              <a:off x="2870453" y="5150473"/>
              <a:ext cx="151982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서울</a:t>
              </a:r>
              <a:r>
                <a:rPr lang="en-US" altLang="ko-KR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</a:t>
              </a:r>
              <a:r>
                <a:rPr lang="en-US" altLang="ko-KR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충청</a:t>
              </a:r>
              <a:endParaRPr lang="en-US" altLang="ko-KR" sz="11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100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54,2%</a:t>
              </a:r>
              <a:endParaRPr lang="en-US" altLang="ko-KR" sz="11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66B9C4-D11B-513B-315B-22605ECACD16}"/>
                </a:ext>
              </a:extLst>
            </p:cNvPr>
            <p:cNvSpPr txBox="1"/>
            <p:nvPr/>
          </p:nvSpPr>
          <p:spPr>
            <a:xfrm>
              <a:off x="1703761" y="5136986"/>
              <a:ext cx="151982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이외 지역</a:t>
              </a:r>
              <a:endParaRPr lang="en-US" altLang="ko-KR" sz="11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100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45,8%</a:t>
              </a:r>
              <a:endParaRPr lang="en-US" altLang="ko-KR" sz="11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5" name="CustomShape 4">
            <a:extLst>
              <a:ext uri="{FF2B5EF4-FFF2-40B4-BE49-F238E27FC236}">
                <a16:creationId xmlns:a16="http://schemas.microsoft.com/office/drawing/2014/main" id="{BC1BA404-E82B-1EBF-204B-F687AFE1F9A4}"/>
              </a:ext>
            </a:extLst>
          </p:cNvPr>
          <p:cNvSpPr/>
          <p:nvPr/>
        </p:nvSpPr>
        <p:spPr>
          <a:xfrm>
            <a:off x="335181" y="484791"/>
            <a:ext cx="11383919" cy="68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매출의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약 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서울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 지역</a:t>
            </a:r>
            <a:r>
              <a:rPr lang="ko-KR" altLang="en-US" sz="1600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발생하는 것을 확인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지역의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불만족율은 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30.1%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불만족 물품을 확인하면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기저귀와 수유용품이 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이상 차지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정기적으로 소모하는 기저귀 제품의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불만족율을 개선할 필요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있음을 확인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B192D-15E1-0FD9-4670-89E0179A685C}"/>
              </a:ext>
            </a:extLst>
          </p:cNvPr>
          <p:cNvSpPr txBox="1"/>
          <p:nvPr/>
        </p:nvSpPr>
        <p:spPr>
          <a:xfrm>
            <a:off x="796614" y="4220080"/>
            <a:ext cx="5009325" cy="153413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당사 매출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위인 기저귀 물품은 정기적인 구매가 필요한 제품으로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작은 불만족도 이탈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이어질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매출 중 </a:t>
            </a:r>
            <a:r>
              <a:rPr lang="en-US" altLang="ko-KR" sz="1600" b="1" strike="noStrike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b="1" strike="noStrike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달하는 서울</a:t>
            </a:r>
            <a:r>
              <a:rPr lang="en-US" altLang="ko-KR" sz="1600" b="1" strike="noStrike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b="1" strike="noStrike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지역에 우선적으로 배송 불만족을 개선해 가겠다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66DC56-3999-98AB-29C7-A3489C455E0F}"/>
              </a:ext>
            </a:extLst>
          </p:cNvPr>
          <p:cNvSpPr txBox="1"/>
          <p:nvPr/>
        </p:nvSpPr>
        <p:spPr>
          <a:xfrm>
            <a:off x="2328942" y="3195605"/>
            <a:ext cx="4686755" cy="3844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구매일 별 배송기간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828C91-9231-B4A4-D0D5-14F45EC0F2CF}"/>
              </a:ext>
            </a:extLst>
          </p:cNvPr>
          <p:cNvSpPr txBox="1"/>
          <p:nvPr/>
        </p:nvSpPr>
        <p:spPr>
          <a:xfrm>
            <a:off x="7740204" y="2773311"/>
            <a:ext cx="3583438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TOP3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지역의 매출 정보 현황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8494-64BE-EFFE-5FEF-AC9B0BB25248}"/>
              </a:ext>
            </a:extLst>
          </p:cNvPr>
          <p:cNvSpPr txBox="1"/>
          <p:nvPr/>
        </p:nvSpPr>
        <p:spPr>
          <a:xfrm>
            <a:off x="11147418" y="6447080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0AD2-CAE0-B542-CFA5-60B3CF1A0EEE}"/>
              </a:ext>
            </a:extLst>
          </p:cNvPr>
          <p:cNvSpPr txBox="1"/>
          <p:nvPr/>
        </p:nvSpPr>
        <p:spPr>
          <a:xfrm>
            <a:off x="14220175" y="4800639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56EFCA-44B1-1110-60E5-4CBE6EE4B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15208" y="5328676"/>
            <a:ext cx="2710116" cy="1704144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4BCB21-B3D9-DEC2-FD03-30A0939B3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98" y="1483738"/>
            <a:ext cx="2035682" cy="20434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1EDC2A-05E4-1487-B1BF-04831706890A}"/>
              </a:ext>
            </a:extLst>
          </p:cNvPr>
          <p:cNvCxnSpPr>
            <a:cxnSpLocks/>
          </p:cNvCxnSpPr>
          <p:nvPr/>
        </p:nvCxnSpPr>
        <p:spPr>
          <a:xfrm>
            <a:off x="3095624" y="2347607"/>
            <a:ext cx="90011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34D1FBE-557F-E8BF-7687-A62D711E47BA}"/>
              </a:ext>
            </a:extLst>
          </p:cNvPr>
          <p:cNvSpPr/>
          <p:nvPr/>
        </p:nvSpPr>
        <p:spPr>
          <a:xfrm rot="10800000">
            <a:off x="2382406" y="2078211"/>
            <a:ext cx="437961" cy="278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1846B7F-1CA0-D43A-49FE-223BB6D86410}"/>
              </a:ext>
            </a:extLst>
          </p:cNvPr>
          <p:cNvCxnSpPr>
            <a:cxnSpLocks/>
          </p:cNvCxnSpPr>
          <p:nvPr/>
        </p:nvCxnSpPr>
        <p:spPr>
          <a:xfrm>
            <a:off x="4348163" y="2347607"/>
            <a:ext cx="30527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56D121A-AF9C-5AF1-0061-09028B3948C1}"/>
              </a:ext>
            </a:extLst>
          </p:cNvPr>
          <p:cNvSpPr txBox="1"/>
          <p:nvPr/>
        </p:nvSpPr>
        <p:spPr>
          <a:xfrm>
            <a:off x="3668903" y="2078211"/>
            <a:ext cx="1019974" cy="2800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불만족 기준</a:t>
            </a:r>
            <a:endParaRPr lang="en-US" altLang="ko-KR" sz="9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차트 87">
            <a:extLst>
              <a:ext uri="{FF2B5EF4-FFF2-40B4-BE49-F238E27FC236}">
                <a16:creationId xmlns:a16="http://schemas.microsoft.com/office/drawing/2014/main" id="{3740E415-0979-E52F-D448-49EFF07C8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97611"/>
              </p:ext>
            </p:extLst>
          </p:nvPr>
        </p:nvGraphicFramePr>
        <p:xfrm>
          <a:off x="7064759" y="1088116"/>
          <a:ext cx="4572000" cy="2748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3">
            <a:extLst>
              <a:ext uri="{FF2B5EF4-FFF2-40B4-BE49-F238E27FC236}">
                <a16:creationId xmlns:a16="http://schemas.microsoft.com/office/drawing/2014/main" id="{F3F615C0-58D7-C758-B99B-CE65ADCC4ADB}"/>
              </a:ext>
            </a:extLst>
          </p:cNvPr>
          <p:cNvSpPr txBox="1"/>
          <p:nvPr/>
        </p:nvSpPr>
        <p:spPr>
          <a:xfrm>
            <a:off x="7233418" y="1100472"/>
            <a:ext cx="42346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별 이벤트 진행 시 월별 가입자 수 추이 </a:t>
            </a:r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2997D93-E411-AF49-6DA5-B3B41BF4A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65" y="1285224"/>
            <a:ext cx="3173920" cy="4516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92199" y="69725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예시와 기대효과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53856"/>
            <a:ext cx="4544899" cy="8544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solidFill>
                <a:srgbClr val="CAC4FD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D4EF7-493D-DD4F-0DC8-66A330D63C6A}"/>
              </a:ext>
            </a:extLst>
          </p:cNvPr>
          <p:cNvSpPr/>
          <p:nvPr/>
        </p:nvSpPr>
        <p:spPr>
          <a:xfrm>
            <a:off x="4344999" y="2395341"/>
            <a:ext cx="2088000" cy="789230"/>
          </a:xfrm>
          <a:prstGeom prst="roundRect">
            <a:avLst>
              <a:gd name="adj" fmla="val 15001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잔존율이 가장 큰 기저귀를 프로모션</a:t>
            </a:r>
            <a:b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품목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선정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BA4331-36A9-5E47-6006-83A634B703D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29538" y="2789956"/>
            <a:ext cx="1815461" cy="1185693"/>
          </a:xfrm>
          <a:prstGeom prst="line">
            <a:avLst/>
          </a:prstGeom>
          <a:ln w="28575">
            <a:solidFill>
              <a:srgbClr val="0000FF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FA5295-05A5-BBAC-C5E4-DF872014D74D}"/>
              </a:ext>
            </a:extLst>
          </p:cNvPr>
          <p:cNvSpPr/>
          <p:nvPr/>
        </p:nvSpPr>
        <p:spPr>
          <a:xfrm>
            <a:off x="4344999" y="3415135"/>
            <a:ext cx="2088000" cy="1121028"/>
          </a:xfrm>
          <a:prstGeom prst="roundRect">
            <a:avLst>
              <a:gd name="adj" fmla="val 19412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첫 구매 물품 평균 할인율은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18%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b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그보다 높은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20%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할인율로 정해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비용 문제 해결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58E73F-DC2B-6BFD-E512-5FF8A5CD644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19250" y="3975649"/>
            <a:ext cx="2725749" cy="898580"/>
          </a:xfrm>
          <a:prstGeom prst="line">
            <a:avLst/>
          </a:prstGeom>
          <a:ln w="28575">
            <a:solidFill>
              <a:srgbClr val="0000FF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BC519F-1349-2A0B-9FFD-8122B687E2FD}"/>
              </a:ext>
            </a:extLst>
          </p:cNvPr>
          <p:cNvSpPr/>
          <p:nvPr/>
        </p:nvSpPr>
        <p:spPr>
          <a:xfrm>
            <a:off x="4344999" y="4910624"/>
            <a:ext cx="2088000" cy="829667"/>
          </a:xfrm>
          <a:prstGeom prst="roundRect">
            <a:avLst>
              <a:gd name="adj" fmla="val 17855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가입자의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대부분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인터넷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 점을</a:t>
            </a:r>
            <a:b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고려한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링크 활용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42E35A-3C01-4631-8CFA-F4E711CF4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3457575" y="5325458"/>
            <a:ext cx="887424" cy="0"/>
          </a:xfrm>
          <a:prstGeom prst="line">
            <a:avLst/>
          </a:prstGeom>
          <a:ln w="28575">
            <a:solidFill>
              <a:srgbClr val="0000FF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3B7A596-16F1-CAD8-76A7-0FED334B968E}"/>
              </a:ext>
            </a:extLst>
          </p:cNvPr>
          <p:cNvSpPr/>
          <p:nvPr/>
        </p:nvSpPr>
        <p:spPr>
          <a:xfrm>
            <a:off x="4344999" y="1333804"/>
            <a:ext cx="2088000" cy="726039"/>
          </a:xfrm>
          <a:prstGeom prst="roundRect">
            <a:avLst>
              <a:gd name="adj" fmla="val 22964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달 기준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가입자의 매출 추이가 낮아지는</a:t>
            </a:r>
            <a:b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 주기로 프로모션 진행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2D1162-C683-AAAF-99AC-F6EFE0C08A67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2927350" y="1480819"/>
            <a:ext cx="1417649" cy="216005"/>
          </a:xfrm>
          <a:prstGeom prst="line">
            <a:avLst/>
          </a:prstGeom>
          <a:ln w="28575">
            <a:solidFill>
              <a:srgbClr val="0000FF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BD2F5E5-A8A6-6E09-1B52-A4AD1CBCFEC7}"/>
              </a:ext>
            </a:extLst>
          </p:cNvPr>
          <p:cNvSpPr/>
          <p:nvPr/>
        </p:nvSpPr>
        <p:spPr>
          <a:xfrm>
            <a:off x="338760" y="1015048"/>
            <a:ext cx="6595440" cy="5386058"/>
          </a:xfrm>
          <a:prstGeom prst="roundRect">
            <a:avLst>
              <a:gd name="adj" fmla="val 4429"/>
            </a:avLst>
          </a:prstGeom>
          <a:noFill/>
          <a:ln w="1905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AC4FD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29CB00F-583A-6B72-8D57-EC2972C43003}"/>
              </a:ext>
            </a:extLst>
          </p:cNvPr>
          <p:cNvSpPr/>
          <p:nvPr/>
        </p:nvSpPr>
        <p:spPr>
          <a:xfrm>
            <a:off x="6987639" y="1033973"/>
            <a:ext cx="4735042" cy="5367133"/>
          </a:xfrm>
          <a:prstGeom prst="roundRect">
            <a:avLst>
              <a:gd name="adj" fmla="val 4429"/>
            </a:avLst>
          </a:prstGeom>
          <a:noFill/>
          <a:ln w="1905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1C96A8-1741-3B76-969B-03B79AE520E2}"/>
              </a:ext>
            </a:extLst>
          </p:cNvPr>
          <p:cNvSpPr txBox="1"/>
          <p:nvPr/>
        </p:nvSpPr>
        <p:spPr>
          <a:xfrm>
            <a:off x="988712" y="5838086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팜플렛 예시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C505CB-B293-B24F-BAD7-926531FECD4B}"/>
              </a:ext>
            </a:extLst>
          </p:cNvPr>
          <p:cNvSpPr txBox="1"/>
          <p:nvPr/>
        </p:nvSpPr>
        <p:spPr>
          <a:xfrm>
            <a:off x="4270815" y="5788609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수치 선정 이유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E2A650-F3E9-FFCB-175C-B345453E91C8}"/>
              </a:ext>
            </a:extLst>
          </p:cNvPr>
          <p:cNvCxnSpPr>
            <a:cxnSpLocks/>
          </p:cNvCxnSpPr>
          <p:nvPr/>
        </p:nvCxnSpPr>
        <p:spPr>
          <a:xfrm flipH="1">
            <a:off x="7193317" y="4483247"/>
            <a:ext cx="4274783" cy="5651"/>
          </a:xfrm>
          <a:prstGeom prst="line">
            <a:avLst/>
          </a:prstGeom>
          <a:ln w="19050" cap="flat" cmpd="sng" algn="ctr">
            <a:solidFill>
              <a:srgbClr val="CAC4F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7CD2F9-56C5-4062-460D-173D4F2DAFDF}"/>
              </a:ext>
            </a:extLst>
          </p:cNvPr>
          <p:cNvSpPr txBox="1"/>
          <p:nvPr/>
        </p:nvSpPr>
        <p:spPr>
          <a:xfrm>
            <a:off x="7064759" y="383691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진행 여부에 따른 평균 가입자 수의 차이는 </a:t>
            </a:r>
            <a:r>
              <a:rPr lang="en-US" altLang="ko-KR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</a:t>
            </a:r>
            <a:r>
              <a:rPr lang="en-US" altLang="ko-KR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프로모션을 주기별로 진행 시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위와 같은 가입자 수 추이를 보인다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906188-C44A-CA38-0BC0-C8B674CA47BA}"/>
              </a:ext>
            </a:extLst>
          </p:cNvPr>
          <p:cNvSpPr txBox="1"/>
          <p:nvPr/>
        </p:nvSpPr>
        <p:spPr>
          <a:xfrm>
            <a:off x="8657280" y="4573174"/>
            <a:ext cx="12182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 </a:t>
            </a:r>
            <a:r>
              <a:rPr lang="en-US" altLang="ko-KR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6DB5C4-6749-A310-5419-E7BE19108900}"/>
              </a:ext>
            </a:extLst>
          </p:cNvPr>
          <p:cNvSpPr txBox="1"/>
          <p:nvPr/>
        </p:nvSpPr>
        <p:spPr>
          <a:xfrm>
            <a:off x="7193317" y="4911728"/>
            <a:ext cx="4146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 수 평균 구매 비용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</a:t>
            </a:r>
            <a:r>
              <a:rPr lang="en-US" altLang="ko-KR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r>
              <a:rPr lang="ko-KR" altLang="en-US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천원</a:t>
            </a:r>
            <a:endParaRPr lang="en-US" altLang="ko-KR" sz="28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예상되는 신규 가입자 증가 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</a:t>
            </a:r>
            <a:r>
              <a:rPr lang="en-US" altLang="ko-KR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천명</a:t>
            </a:r>
            <a:endParaRPr lang="en-US" altLang="ko-KR" sz="28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예상되는 매출 증가액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3.36</a:t>
            </a:r>
            <a:r>
              <a:rPr lang="ko-KR" altLang="en-US" sz="28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1BC6A-19A9-16E6-8C25-8CCE7F3D3EA4}"/>
              </a:ext>
            </a:extLst>
          </p:cNvPr>
          <p:cNvSpPr txBox="1"/>
          <p:nvPr/>
        </p:nvSpPr>
        <p:spPr>
          <a:xfrm>
            <a:off x="338760" y="565175"/>
            <a:ext cx="1137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유치를 위한 예시 및 기대효과</a:t>
            </a:r>
            <a:endParaRPr lang="ko-KR" altLang="en-US" sz="1600" b="1" dirty="0">
              <a:solidFill>
                <a:srgbClr val="FF7E5E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68C5F0-6E3A-3685-038D-A9FDE89C8E5D}"/>
              </a:ext>
            </a:extLst>
          </p:cNvPr>
          <p:cNvGrpSpPr/>
          <p:nvPr/>
        </p:nvGrpSpPr>
        <p:grpSpPr>
          <a:xfrm rot="5400000">
            <a:off x="6274954" y="6027382"/>
            <a:ext cx="739907" cy="2511817"/>
            <a:chOff x="12620496" y="1855072"/>
            <a:chExt cx="739907" cy="2511817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A6EA96F-2E53-1C00-0DA6-89A88E09C62B}"/>
                </a:ext>
              </a:extLst>
            </p:cNvPr>
            <p:cNvSpPr/>
            <p:nvPr/>
          </p:nvSpPr>
          <p:spPr>
            <a:xfrm rot="16200000">
              <a:off x="11739739" y="2735829"/>
              <a:ext cx="2501422" cy="73990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548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04D1E-C49F-9B67-BF6F-6751B3DFA329}"/>
                </a:ext>
              </a:extLst>
            </p:cNvPr>
            <p:cNvSpPr/>
            <p:nvPr/>
          </p:nvSpPr>
          <p:spPr>
            <a:xfrm>
              <a:off x="12819172" y="3500368"/>
              <a:ext cx="366842" cy="866521"/>
            </a:xfrm>
            <a:prstGeom prst="rect">
              <a:avLst/>
            </a:prstGeom>
            <a:solidFill>
              <a:srgbClr val="548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99A179-1D4C-8077-0B69-37CA58A83B1E}"/>
              </a:ext>
            </a:extLst>
          </p:cNvPr>
          <p:cNvSpPr/>
          <p:nvPr/>
        </p:nvSpPr>
        <p:spPr>
          <a:xfrm>
            <a:off x="4888653" y="279400"/>
            <a:ext cx="6819226" cy="306343"/>
          </a:xfrm>
          <a:prstGeom prst="rect">
            <a:avLst/>
          </a:prstGeom>
          <a:noFill/>
          <a:ln w="28575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161C4C-61E2-D1D1-65AE-0D175988FBDF}"/>
              </a:ext>
            </a:extLst>
          </p:cNvPr>
          <p:cNvSpPr/>
          <p:nvPr/>
        </p:nvSpPr>
        <p:spPr>
          <a:xfrm>
            <a:off x="4912041" y="162913"/>
            <a:ext cx="2501422" cy="554704"/>
          </a:xfrm>
          <a:prstGeom prst="rightArrow">
            <a:avLst/>
          </a:prstGeom>
          <a:solidFill>
            <a:srgbClr val="5485F0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+3.36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6C0C1-621A-8D93-C466-00A646117252}"/>
              </a:ext>
            </a:extLst>
          </p:cNvPr>
          <p:cNvSpPr txBox="1"/>
          <p:nvPr/>
        </p:nvSpPr>
        <p:spPr>
          <a:xfrm>
            <a:off x="10964926" y="232361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20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6D2AF-2F8A-CBDB-ED78-14E70A0A8AED}"/>
              </a:ext>
            </a:extLst>
          </p:cNvPr>
          <p:cNvSpPr txBox="1"/>
          <p:nvPr/>
        </p:nvSpPr>
        <p:spPr>
          <a:xfrm>
            <a:off x="4812303" y="238420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15470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>
            <a:extLst>
              <a:ext uri="{FF2B5EF4-FFF2-40B4-BE49-F238E27FC236}">
                <a16:creationId xmlns:a16="http://schemas.microsoft.com/office/drawing/2014/main" id="{959B9E13-C731-C758-3C88-B8C42B24C2B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군 맞춤 물품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E10C846E-051D-4B45-BE63-A013AF03BF55}"/>
              </a:ext>
            </a:extLst>
          </p:cNvPr>
          <p:cNvSpPr/>
          <p:nvPr/>
        </p:nvSpPr>
        <p:spPr>
          <a:xfrm flipV="1">
            <a:off x="338760" y="449620"/>
            <a:ext cx="4544899" cy="127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FB6F61-A3C4-17BC-34DB-7039DFF809A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798E2-3DC1-611C-DB53-63D39F74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39" y="1545578"/>
            <a:ext cx="5676615" cy="33403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F3E475-C879-E275-A30B-778FEF14A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46" y="1464802"/>
            <a:ext cx="5421976" cy="3501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432060-95F3-BAB5-9FFD-F0018B15FDA7}"/>
              </a:ext>
            </a:extLst>
          </p:cNvPr>
          <p:cNvSpPr/>
          <p:nvPr/>
        </p:nvSpPr>
        <p:spPr>
          <a:xfrm>
            <a:off x="4888653" y="279400"/>
            <a:ext cx="6819226" cy="306343"/>
          </a:xfrm>
          <a:prstGeom prst="rect">
            <a:avLst/>
          </a:prstGeom>
          <a:noFill/>
          <a:ln w="28575">
            <a:solidFill>
              <a:srgbClr val="5F8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BFB315-19AF-C9B4-3926-B3F21021AA77}"/>
              </a:ext>
            </a:extLst>
          </p:cNvPr>
          <p:cNvSpPr/>
          <p:nvPr/>
        </p:nvSpPr>
        <p:spPr>
          <a:xfrm>
            <a:off x="4912041" y="162913"/>
            <a:ext cx="5180226" cy="554704"/>
          </a:xfrm>
          <a:prstGeom prst="rightArrow">
            <a:avLst/>
          </a:prstGeom>
          <a:solidFill>
            <a:srgbClr val="5485F0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+7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EAA78-1742-7A3B-7768-46EA815EE9CC}"/>
              </a:ext>
            </a:extLst>
          </p:cNvPr>
          <p:cNvSpPr txBox="1"/>
          <p:nvPr/>
        </p:nvSpPr>
        <p:spPr>
          <a:xfrm>
            <a:off x="10964926" y="232361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20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0ACA5-7C27-FE1E-6BA7-015AB0F07EFA}"/>
              </a:ext>
            </a:extLst>
          </p:cNvPr>
          <p:cNvSpPr txBox="1"/>
          <p:nvPr/>
        </p:nvSpPr>
        <p:spPr>
          <a:xfrm>
            <a:off x="4812303" y="238420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85204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319355" y="1754393"/>
            <a:ext cx="1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3200" dirty="0">
                <a:solidFill>
                  <a:srgbClr val="92D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3200" dirty="0">
                <a:solidFill>
                  <a:srgbClr val="92D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3200" dirty="0">
                <a:solidFill>
                  <a:srgbClr val="92D0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4975173" y="1692772"/>
            <a:ext cx="2332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-1300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304550" y="22843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연간 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불만율 감소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544108" y="1701551"/>
            <a:ext cx="129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-15%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38587" y="2621943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VIP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고객들은 평균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번씩 주문 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376583" y="2284239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900635" y="2616712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배송보다 더욱 빨라진 배송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D80E59-DD89-C0E8-ECD5-B7BC3BABEDF4}"/>
              </a:ext>
            </a:extLst>
          </p:cNvPr>
          <p:cNvSpPr/>
          <p:nvPr/>
        </p:nvSpPr>
        <p:spPr>
          <a:xfrm>
            <a:off x="1117130" y="4455591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7E9D7F-94F1-580F-D82D-5A7C0EA3C813}"/>
              </a:ext>
            </a:extLst>
          </p:cNvPr>
          <p:cNvSpPr/>
          <p:nvPr/>
        </p:nvSpPr>
        <p:spPr>
          <a:xfrm>
            <a:off x="2993770" y="4455590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2EF68-8713-577E-F570-027DBCD10AFE}"/>
              </a:ext>
            </a:extLst>
          </p:cNvPr>
          <p:cNvSpPr/>
          <p:nvPr/>
        </p:nvSpPr>
        <p:spPr>
          <a:xfrm>
            <a:off x="4870408" y="4455589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14CD-C7BE-6E55-3383-12BC9AFEDDD6}"/>
              </a:ext>
            </a:extLst>
          </p:cNvPr>
          <p:cNvCxnSpPr/>
          <p:nvPr/>
        </p:nvCxnSpPr>
        <p:spPr>
          <a:xfrm>
            <a:off x="1301125" y="4645160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D6071-212F-CA55-8639-CF536169E8E0}"/>
              </a:ext>
            </a:extLst>
          </p:cNvPr>
          <p:cNvSpPr txBox="1"/>
          <p:nvPr/>
        </p:nvSpPr>
        <p:spPr>
          <a:xfrm>
            <a:off x="1018036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36A35-6BC8-643E-7E29-2A5942E7F02C}"/>
              </a:ext>
            </a:extLst>
          </p:cNvPr>
          <p:cNvSpPr txBox="1"/>
          <p:nvPr/>
        </p:nvSpPr>
        <p:spPr>
          <a:xfrm>
            <a:off x="2915423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6DA6-8BA0-7179-B624-8F09B2FE772E}"/>
              </a:ext>
            </a:extLst>
          </p:cNvPr>
          <p:cNvSpPr txBox="1"/>
          <p:nvPr/>
        </p:nvSpPr>
        <p:spPr>
          <a:xfrm>
            <a:off x="4781404" y="418757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84C98-176E-B6EE-68FB-6694E15C33C9}"/>
              </a:ext>
            </a:extLst>
          </p:cNvPr>
          <p:cNvSpPr txBox="1"/>
          <p:nvPr/>
        </p:nvSpPr>
        <p:spPr>
          <a:xfrm>
            <a:off x="1095328" y="44979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86617-7121-4F15-799C-E6CF893C67F1}"/>
              </a:ext>
            </a:extLst>
          </p:cNvPr>
          <p:cNvSpPr txBox="1"/>
          <p:nvPr/>
        </p:nvSpPr>
        <p:spPr>
          <a:xfrm>
            <a:off x="2956171" y="44979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1CB1-5399-6014-65FE-EED2E8980486}"/>
              </a:ext>
            </a:extLst>
          </p:cNvPr>
          <p:cNvSpPr txBox="1"/>
          <p:nvPr/>
        </p:nvSpPr>
        <p:spPr>
          <a:xfrm>
            <a:off x="4837837" y="44912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517119-8CE8-1C09-7538-D43ABEDB7399}"/>
              </a:ext>
            </a:extLst>
          </p:cNvPr>
          <p:cNvSpPr/>
          <p:nvPr/>
        </p:nvSpPr>
        <p:spPr>
          <a:xfrm>
            <a:off x="560291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7C665D-A28F-6B74-38B4-4CEE32F1B554}"/>
              </a:ext>
            </a:extLst>
          </p:cNvPr>
          <p:cNvSpPr/>
          <p:nvPr/>
        </p:nvSpPr>
        <p:spPr>
          <a:xfrm>
            <a:off x="2457679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CACE79-5100-865C-C9C4-8B1ED7185D32}"/>
              </a:ext>
            </a:extLst>
          </p:cNvPr>
          <p:cNvSpPr/>
          <p:nvPr/>
        </p:nvSpPr>
        <p:spPr>
          <a:xfrm>
            <a:off x="4313569" y="5107122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0B07FA1-70B5-5898-ABF5-CAB1FF71BA0B}"/>
              </a:ext>
            </a:extLst>
          </p:cNvPr>
          <p:cNvSpPr/>
          <p:nvPr/>
        </p:nvSpPr>
        <p:spPr>
          <a:xfrm>
            <a:off x="2146290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0A9663-626E-1B31-F899-8B39AF639685}"/>
              </a:ext>
            </a:extLst>
          </p:cNvPr>
          <p:cNvSpPr/>
          <p:nvPr/>
        </p:nvSpPr>
        <p:spPr>
          <a:xfrm>
            <a:off x="4022929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오른쪽을 가리키는 검지  윤곽선">
            <a:extLst>
              <a:ext uri="{FF2B5EF4-FFF2-40B4-BE49-F238E27FC236}">
                <a16:creationId xmlns:a16="http://schemas.microsoft.com/office/drawing/2014/main" id="{7D03A8FC-3868-5ABE-FDD3-C25EBE93B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62183" y="5285412"/>
            <a:ext cx="650831" cy="650831"/>
          </a:xfrm>
          <a:prstGeom prst="rect">
            <a:avLst/>
          </a:prstGeom>
        </p:spPr>
      </p:pic>
      <p:sp>
        <p:nvSpPr>
          <p:cNvPr id="49" name="막힌 원호 48">
            <a:extLst>
              <a:ext uri="{FF2B5EF4-FFF2-40B4-BE49-F238E27FC236}">
                <a16:creationId xmlns:a16="http://schemas.microsoft.com/office/drawing/2014/main" id="{2EC53F5E-737F-72A0-E946-3582BB42231E}"/>
              </a:ext>
            </a:extLst>
          </p:cNvPr>
          <p:cNvSpPr/>
          <p:nvPr/>
        </p:nvSpPr>
        <p:spPr>
          <a:xfrm>
            <a:off x="1095328" y="5220384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6CBA2D-EBD7-EA02-324C-75C70F01C247}"/>
              </a:ext>
            </a:extLst>
          </p:cNvPr>
          <p:cNvSpPr txBox="1"/>
          <p:nvPr/>
        </p:nvSpPr>
        <p:spPr>
          <a:xfrm>
            <a:off x="488768" y="591163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53" name="그래픽 52" descr="신용 카드 윤곽선">
            <a:extLst>
              <a:ext uri="{FF2B5EF4-FFF2-40B4-BE49-F238E27FC236}">
                <a16:creationId xmlns:a16="http://schemas.microsoft.com/office/drawing/2014/main" id="{915F3553-6410-DFCE-99EE-FD0C1EE8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5537" y="515362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3FDE5D-C0EB-1B3F-A51C-56AE07CF8456}"/>
              </a:ext>
            </a:extLst>
          </p:cNvPr>
          <p:cNvSpPr txBox="1"/>
          <p:nvPr/>
        </p:nvSpPr>
        <p:spPr>
          <a:xfrm>
            <a:off x="2436929" y="589577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65" name="그래픽 64" descr="트럭 윤곽선">
            <a:extLst>
              <a:ext uri="{FF2B5EF4-FFF2-40B4-BE49-F238E27FC236}">
                <a16:creationId xmlns:a16="http://schemas.microsoft.com/office/drawing/2014/main" id="{C884CC76-810A-E7F0-38B3-2E04CF1A4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4208" y="5096348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59DE162-F989-18EA-BEF5-D05685B0EEC3}"/>
              </a:ext>
            </a:extLst>
          </p:cNvPr>
          <p:cNvSpPr txBox="1"/>
          <p:nvPr/>
        </p:nvSpPr>
        <p:spPr>
          <a:xfrm>
            <a:off x="4440885" y="589289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021CC-2032-455A-F691-55F678DC9D95}"/>
              </a:ext>
            </a:extLst>
          </p:cNvPr>
          <p:cNvSpPr txBox="1"/>
          <p:nvPr/>
        </p:nvSpPr>
        <p:spPr>
          <a:xfrm>
            <a:off x="395421" y="3344589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94507-4635-A968-93E0-852B6E03BC0C}"/>
              </a:ext>
            </a:extLst>
          </p:cNvPr>
          <p:cNvCxnSpPr>
            <a:cxnSpLocks/>
          </p:cNvCxnSpPr>
          <p:nvPr/>
        </p:nvCxnSpPr>
        <p:spPr>
          <a:xfrm>
            <a:off x="6096000" y="3459536"/>
            <a:ext cx="0" cy="2731886"/>
          </a:xfrm>
          <a:prstGeom prst="line">
            <a:avLst/>
          </a:prstGeom>
          <a:ln w="28575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11CD-BE20-4868-F469-20A79901658D}"/>
              </a:ext>
            </a:extLst>
          </p:cNvPr>
          <p:cNvSpPr txBox="1"/>
          <p:nvPr/>
        </p:nvSpPr>
        <p:spPr>
          <a:xfrm>
            <a:off x="6184500" y="3343160"/>
            <a:ext cx="146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57C8295-A505-7248-BD19-9EA9963FCB08}"/>
              </a:ext>
            </a:extLst>
          </p:cNvPr>
          <p:cNvCxnSpPr>
            <a:cxnSpLocks/>
          </p:cNvCxnSpPr>
          <p:nvPr/>
        </p:nvCxnSpPr>
        <p:spPr>
          <a:xfrm>
            <a:off x="4022929" y="671865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8D2CD3C-F60A-637E-02D3-BB9A9ECE75E4}"/>
              </a:ext>
            </a:extLst>
          </p:cNvPr>
          <p:cNvCxnSpPr>
            <a:cxnSpLocks/>
          </p:cNvCxnSpPr>
          <p:nvPr/>
        </p:nvCxnSpPr>
        <p:spPr>
          <a:xfrm>
            <a:off x="8169813" y="645893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5BC986-81F0-7CE2-DE55-A17CC25C2290}"/>
              </a:ext>
            </a:extLst>
          </p:cNvPr>
          <p:cNvSpPr txBox="1"/>
          <p:nvPr/>
        </p:nvSpPr>
        <p:spPr>
          <a:xfrm>
            <a:off x="6493024" y="3772688"/>
            <a:ext cx="5076705" cy="153413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최다 구매지역인 서울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충청의 불만족율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(30%)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개선함으로써 충성고객 </a:t>
            </a:r>
            <a:r>
              <a:rPr lang="en-US" altLang="ko-KR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600" b="1" spc="-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천명</a:t>
            </a:r>
            <a:r>
              <a:rPr lang="ko-KR" altLang="en-US" sz="16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증가 기대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최다 유입 상품인 기저귀의 정기 구매를 통해 지속적인 구매를 유도한다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522684-8691-80E3-D045-62659B91C87F}"/>
              </a:ext>
            </a:extLst>
          </p:cNvPr>
          <p:cNvCxnSpPr>
            <a:cxnSpLocks/>
          </p:cNvCxnSpPr>
          <p:nvPr/>
        </p:nvCxnSpPr>
        <p:spPr>
          <a:xfrm>
            <a:off x="6385098" y="5461411"/>
            <a:ext cx="51846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961FEF-828D-0DCB-E0D7-E31DA9FFEB3F}"/>
              </a:ext>
            </a:extLst>
          </p:cNvPr>
          <p:cNvSpPr txBox="1"/>
          <p:nvPr/>
        </p:nvSpPr>
        <p:spPr>
          <a:xfrm>
            <a:off x="6780663" y="5606593"/>
            <a:ext cx="4587405" cy="509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20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감소 및 재구매율 증대 기대</a:t>
            </a: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442B3-B153-A319-42C4-E1294A68151F}"/>
              </a:ext>
            </a:extLst>
          </p:cNvPr>
          <p:cNvSpPr txBox="1"/>
          <p:nvPr/>
        </p:nvSpPr>
        <p:spPr>
          <a:xfrm>
            <a:off x="13268905" y="1091260"/>
            <a:ext cx="11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F7679-390C-FE42-E989-3E737976379E}"/>
              </a:ext>
            </a:extLst>
          </p:cNvPr>
          <p:cNvSpPr txBox="1"/>
          <p:nvPr/>
        </p:nvSpPr>
        <p:spPr>
          <a:xfrm>
            <a:off x="13354117" y="4221439"/>
            <a:ext cx="11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9E81788-9EB7-4731-2AED-3E3B668A8F9E}"/>
              </a:ext>
            </a:extLst>
          </p:cNvPr>
          <p:cNvSpPr/>
          <p:nvPr/>
        </p:nvSpPr>
        <p:spPr>
          <a:xfrm rot="16200000">
            <a:off x="12617689" y="2582308"/>
            <a:ext cx="2501422" cy="739907"/>
          </a:xfrm>
          <a:prstGeom prst="rightArrow">
            <a:avLst/>
          </a:prstGeom>
          <a:solidFill>
            <a:srgbClr val="5485F0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7AE0C1-B99F-84A2-9E78-A0A8A050EFCE}"/>
              </a:ext>
            </a:extLst>
          </p:cNvPr>
          <p:cNvSpPr/>
          <p:nvPr/>
        </p:nvSpPr>
        <p:spPr>
          <a:xfrm>
            <a:off x="4895003" y="279400"/>
            <a:ext cx="6819226" cy="306343"/>
          </a:xfrm>
          <a:prstGeom prst="rect">
            <a:avLst/>
          </a:prstGeom>
          <a:noFill/>
          <a:ln w="28575">
            <a:solidFill>
              <a:srgbClr val="5F8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20727F7-016C-9AFE-31C6-A5A7C4E786A1}"/>
              </a:ext>
            </a:extLst>
          </p:cNvPr>
          <p:cNvSpPr/>
          <p:nvPr/>
        </p:nvSpPr>
        <p:spPr>
          <a:xfrm>
            <a:off x="4912040" y="162913"/>
            <a:ext cx="7080999" cy="554704"/>
          </a:xfrm>
          <a:prstGeom prst="rightArrow">
            <a:avLst/>
          </a:prstGeom>
          <a:solidFill>
            <a:srgbClr val="5485F0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+11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74489-711E-AA5A-AAAE-445346C23C07}"/>
              </a:ext>
            </a:extLst>
          </p:cNvPr>
          <p:cNvSpPr txBox="1"/>
          <p:nvPr/>
        </p:nvSpPr>
        <p:spPr>
          <a:xfrm>
            <a:off x="4812303" y="238420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311B9-C9F8-3BF1-6652-9A3A2E5249F4}"/>
              </a:ext>
            </a:extLst>
          </p:cNvPr>
          <p:cNvSpPr txBox="1"/>
          <p:nvPr/>
        </p:nvSpPr>
        <p:spPr>
          <a:xfrm>
            <a:off x="10964926" y="232361"/>
            <a:ext cx="81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156071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CAA75A-E7DA-C3E0-AD2C-0D2C15773E2E}"/>
              </a:ext>
            </a:extLst>
          </p:cNvPr>
          <p:cNvSpPr/>
          <p:nvPr/>
        </p:nvSpPr>
        <p:spPr>
          <a:xfrm>
            <a:off x="567891" y="4769127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아침으로 </a:t>
            </a:r>
            <a:r>
              <a:rPr lang="ko-KR" altLang="en-US" sz="1200" dirty="0" err="1">
                <a:solidFill>
                  <a:schemeClr val="tx1"/>
                </a:solidFill>
              </a:rPr>
              <a:t>족발을</a:t>
            </a:r>
            <a:r>
              <a:rPr lang="ko-KR" altLang="en-US" sz="1200" dirty="0">
                <a:solidFill>
                  <a:schemeClr val="tx1"/>
                </a:solidFill>
              </a:rPr>
              <a:t> 먹고 저녁으로 샌드위치 야식으로 비빔국수 새벽에 하는 발표 환상적인 하루</a:t>
            </a:r>
            <a:r>
              <a:rPr lang="en-US" altLang="ko-KR" sz="1200" dirty="0">
                <a:solidFill>
                  <a:schemeClr val="tx1"/>
                </a:solidFill>
              </a:rPr>
              <a:t>, nice day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BFC80-FB08-8EF4-AAB6-FA833E5FF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29396" r="24341" b="5396"/>
          <a:stretch/>
        </p:blipFill>
        <p:spPr>
          <a:xfrm>
            <a:off x="4238388" y="1743703"/>
            <a:ext cx="3715223" cy="3169631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A338073C-3BD9-8232-B15B-A1E798D5C0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Learned Lesson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41F0E1EA-0FA3-E50C-CA94-4AF75277AE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D63FFF-F116-3ACC-EB64-6214C642AEAD}"/>
              </a:ext>
            </a:extLst>
          </p:cNvPr>
          <p:cNvSpPr/>
          <p:nvPr/>
        </p:nvSpPr>
        <p:spPr>
          <a:xfrm>
            <a:off x="567891" y="708041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9E4573-C191-4C34-CB53-DCC659209161}"/>
              </a:ext>
            </a:extLst>
          </p:cNvPr>
          <p:cNvSpPr/>
          <p:nvPr/>
        </p:nvSpPr>
        <p:spPr>
          <a:xfrm>
            <a:off x="567891" y="2738584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2AA7B4-A928-1482-E808-04497A087A77}"/>
              </a:ext>
            </a:extLst>
          </p:cNvPr>
          <p:cNvSpPr/>
          <p:nvPr/>
        </p:nvSpPr>
        <p:spPr>
          <a:xfrm>
            <a:off x="8284143" y="601092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1C093-9C96-9317-6B71-61922979FC0E}"/>
              </a:ext>
            </a:extLst>
          </p:cNvPr>
          <p:cNvSpPr/>
          <p:nvPr/>
        </p:nvSpPr>
        <p:spPr>
          <a:xfrm>
            <a:off x="8284143" y="2631635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F5BDBA-4674-B612-FA32-E60F3E9DD5C5}"/>
              </a:ext>
            </a:extLst>
          </p:cNvPr>
          <p:cNvSpPr/>
          <p:nvPr/>
        </p:nvSpPr>
        <p:spPr>
          <a:xfrm>
            <a:off x="8284143" y="4662178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단순히 그래프 그리기가 아니라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데이터 분석이 무엇인지 알 수 있는 시간이었다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7E071358-4A67-A40D-3DCD-4CA3ABA1A23F}"/>
              </a:ext>
            </a:extLst>
          </p:cNvPr>
          <p:cNvSpPr txBox="1"/>
          <p:nvPr/>
        </p:nvSpPr>
        <p:spPr>
          <a:xfrm>
            <a:off x="5681330" y="983993"/>
            <a:ext cx="829340" cy="7469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A2</a:t>
            </a:r>
            <a:endParaRPr lang="ko-KR" sz="32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FB14-EAAF-A2DA-5606-6B7D030B116B}"/>
              </a:ext>
            </a:extLst>
          </p:cNvPr>
          <p:cNvSpPr txBox="1"/>
          <p:nvPr/>
        </p:nvSpPr>
        <p:spPr>
          <a:xfrm>
            <a:off x="8380321" y="2888296"/>
            <a:ext cx="314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분석의 깊이와 전 과정의 어려움을 알게 되었다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 함께 하는 프로젝트인 만큼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큰 도움이 되고 싶었으나 능력이 부족해 그러지 못한 것 같아 아쉽고 미안하다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스스로의 부족함에 대해 알게 된 시간이었다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B27FAC-A44B-5E00-7140-E52799B6473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8400" y="1443303"/>
            <a:ext cx="2035743" cy="678254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CFFF93-8F8B-44D2-110F-A4EADE112EAD}"/>
              </a:ext>
            </a:extLst>
          </p:cNvPr>
          <p:cNvCxnSpPr>
            <a:cxnSpLocks/>
          </p:cNvCxnSpPr>
          <p:nvPr/>
        </p:nvCxnSpPr>
        <p:spPr>
          <a:xfrm>
            <a:off x="7484533" y="3667297"/>
            <a:ext cx="799610" cy="1823953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DFF16A-D356-387C-8078-9D50500FA97B}"/>
              </a:ext>
            </a:extLst>
          </p:cNvPr>
          <p:cNvCxnSpPr>
            <a:cxnSpLocks/>
          </p:cNvCxnSpPr>
          <p:nvPr/>
        </p:nvCxnSpPr>
        <p:spPr>
          <a:xfrm>
            <a:off x="3907857" y="1570642"/>
            <a:ext cx="1773473" cy="550915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64D6CF-D34F-D845-9DDE-756A9F6DEEB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07857" y="4183652"/>
            <a:ext cx="884276" cy="14276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424FE7-84BF-3477-D1D4-D40A63016E38}"/>
              </a:ext>
            </a:extLst>
          </p:cNvPr>
          <p:cNvCxnSpPr>
            <a:cxnSpLocks/>
          </p:cNvCxnSpPr>
          <p:nvPr/>
        </p:nvCxnSpPr>
        <p:spPr>
          <a:xfrm flipV="1">
            <a:off x="3907857" y="2421957"/>
            <a:ext cx="1416181" cy="1072279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6CBD85-95A2-A7D8-7C15-DBD9A28E494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91919" y="2405060"/>
            <a:ext cx="1292224" cy="10687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84594DF-6622-C03D-4329-06954D7ACE2E}"/>
              </a:ext>
            </a:extLst>
          </p:cNvPr>
          <p:cNvSpPr txBox="1"/>
          <p:nvPr/>
        </p:nvSpPr>
        <p:spPr>
          <a:xfrm>
            <a:off x="9552218" y="2475191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민지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Shape 1">
            <a:extLst>
              <a:ext uri="{FF2B5EF4-FFF2-40B4-BE49-F238E27FC236}">
                <a16:creationId xmlns:a16="http://schemas.microsoft.com/office/drawing/2014/main" id="{5B50EF06-8BC4-D6E4-872A-C9F3E02F57B3}"/>
              </a:ext>
            </a:extLst>
          </p:cNvPr>
          <p:cNvSpPr txBox="1"/>
          <p:nvPr/>
        </p:nvSpPr>
        <p:spPr>
          <a:xfrm>
            <a:off x="9552218" y="4439249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Shape 1">
            <a:extLst>
              <a:ext uri="{FF2B5EF4-FFF2-40B4-BE49-F238E27FC236}">
                <a16:creationId xmlns:a16="http://schemas.microsoft.com/office/drawing/2014/main" id="{8A20049D-2700-0CC4-36D8-2DCF8E949760}"/>
              </a:ext>
            </a:extLst>
          </p:cNvPr>
          <p:cNvSpPr txBox="1"/>
          <p:nvPr/>
        </p:nvSpPr>
        <p:spPr>
          <a:xfrm>
            <a:off x="9552218" y="531327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Shape 1">
            <a:extLst>
              <a:ext uri="{FF2B5EF4-FFF2-40B4-BE49-F238E27FC236}">
                <a16:creationId xmlns:a16="http://schemas.microsoft.com/office/drawing/2014/main" id="{70A16A6B-08B4-B252-C53B-A68FB6B38537}"/>
              </a:ext>
            </a:extLst>
          </p:cNvPr>
          <p:cNvSpPr txBox="1"/>
          <p:nvPr/>
        </p:nvSpPr>
        <p:spPr>
          <a:xfrm>
            <a:off x="1835966" y="2528925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C0065386-76F3-2DAC-486B-1C21E1411C7C}"/>
              </a:ext>
            </a:extLst>
          </p:cNvPr>
          <p:cNvSpPr txBox="1"/>
          <p:nvPr/>
        </p:nvSpPr>
        <p:spPr>
          <a:xfrm>
            <a:off x="1835966" y="4579273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예찬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Shape 1">
            <a:extLst>
              <a:ext uri="{FF2B5EF4-FFF2-40B4-BE49-F238E27FC236}">
                <a16:creationId xmlns:a16="http://schemas.microsoft.com/office/drawing/2014/main" id="{A9404FD4-3830-5DB0-AA38-294BCF1B5947}"/>
              </a:ext>
            </a:extLst>
          </p:cNvPr>
          <p:cNvSpPr txBox="1"/>
          <p:nvPr/>
        </p:nvSpPr>
        <p:spPr>
          <a:xfrm>
            <a:off x="1835966" y="527877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동언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4" descr="03_혁신포스코1.0_속지.jpg">
            <a:extLst>
              <a:ext uri="{FF2B5EF4-FFF2-40B4-BE49-F238E27FC236}">
                <a16:creationId xmlns:a16="http://schemas.microsoft.com/office/drawing/2014/main" id="{1F67EEB3-8E25-70F1-A57C-D5595D01B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48"/>
            <a:ext cx="12192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23E53-0C11-6BC1-94B3-F715FC117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18"/>
          <a:stretch/>
        </p:blipFill>
        <p:spPr>
          <a:xfrm>
            <a:off x="4259483" y="448"/>
            <a:ext cx="5229043" cy="2352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6665C8-6DDE-80DC-5F16-B1970BFFB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74589-CDD1-C74A-2FFC-51DD9F6C749A}"/>
              </a:ext>
            </a:extLst>
          </p:cNvPr>
          <p:cNvSpPr txBox="1"/>
          <p:nvPr/>
        </p:nvSpPr>
        <p:spPr>
          <a:xfrm>
            <a:off x="3131342" y="945954"/>
            <a:ext cx="592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A9EC52-8FD6-F4F3-EAFC-88C38F540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343" y="3161578"/>
            <a:ext cx="2655849" cy="8374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769A65-E159-6D11-1955-D1836A55C851}"/>
              </a:ext>
            </a:extLst>
          </p:cNvPr>
          <p:cNvSpPr/>
          <p:nvPr/>
        </p:nvSpPr>
        <p:spPr>
          <a:xfrm>
            <a:off x="6907773" y="3066203"/>
            <a:ext cx="3068647" cy="116659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58439F0-8247-D539-0C71-4426875CF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355" y="2182813"/>
            <a:ext cx="2635167" cy="8212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50D9D9-1E3C-D0DD-4FC8-40CC92739BF9}"/>
              </a:ext>
            </a:extLst>
          </p:cNvPr>
          <p:cNvSpPr/>
          <p:nvPr/>
        </p:nvSpPr>
        <p:spPr>
          <a:xfrm>
            <a:off x="2215580" y="2120697"/>
            <a:ext cx="2702119" cy="9455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F2D29-6493-48B1-C309-4B08ACE98E67}"/>
              </a:ext>
            </a:extLst>
          </p:cNvPr>
          <p:cNvSpPr txBox="1"/>
          <p:nvPr/>
        </p:nvSpPr>
        <p:spPr>
          <a:xfrm>
            <a:off x="4911522" y="1915976"/>
            <a:ext cx="3213905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추진배경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현상 및 개선기회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분석계획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개선안 및 실행방안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69E100-E245-15B7-2CFA-98DD17FB5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0978" y="4337993"/>
            <a:ext cx="2702119" cy="82479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8FCE5D-AF68-CBB5-1FA6-B21535C03222}"/>
              </a:ext>
            </a:extLst>
          </p:cNvPr>
          <p:cNvSpPr/>
          <p:nvPr/>
        </p:nvSpPr>
        <p:spPr>
          <a:xfrm>
            <a:off x="2215580" y="4241842"/>
            <a:ext cx="2777517" cy="9455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583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D964D33-C473-05FE-8337-573949CDA744}"/>
              </a:ext>
            </a:extLst>
          </p:cNvPr>
          <p:cNvSpPr txBox="1">
            <a:spLocks/>
          </p:cNvSpPr>
          <p:nvPr/>
        </p:nvSpPr>
        <p:spPr>
          <a:xfrm>
            <a:off x="8246046" y="1556358"/>
            <a:ext cx="3345011" cy="41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당사 매출증가율의 지속 감소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내용 개체 틀 2">
            <a:extLst>
              <a:ext uri="{FF2B5EF4-FFF2-40B4-BE49-F238E27FC236}">
                <a16:creationId xmlns:a16="http://schemas.microsoft.com/office/drawing/2014/main" id="{3C300CEB-ECDF-5D2F-2C78-49375894FC85}"/>
              </a:ext>
            </a:extLst>
          </p:cNvPr>
          <p:cNvSpPr txBox="1">
            <a:spLocks/>
          </p:cNvSpPr>
          <p:nvPr/>
        </p:nvSpPr>
        <p:spPr>
          <a:xfrm>
            <a:off x="4213391" y="1560534"/>
            <a:ext cx="3634200" cy="39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온라인 </a:t>
            </a:r>
            <a:r>
              <a:rPr lang="ko-KR" altLang="en-US" sz="14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유통사의 진출과 경쟁 심화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25" name="차트 1024">
            <a:extLst>
              <a:ext uri="{FF2B5EF4-FFF2-40B4-BE49-F238E27FC236}">
                <a16:creationId xmlns:a16="http://schemas.microsoft.com/office/drawing/2014/main" id="{2EC11942-E208-FC1C-A241-F6EA4A2BA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17720"/>
              </p:ext>
            </p:extLst>
          </p:nvPr>
        </p:nvGraphicFramePr>
        <p:xfrm>
          <a:off x="8546739" y="1918501"/>
          <a:ext cx="3116729" cy="232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8101223" y="1480894"/>
            <a:ext cx="3634657" cy="383719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4213391" y="1480894"/>
            <a:ext cx="3634657" cy="383719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BFBF957-2F5D-1122-8FC6-16CB4681F8D0}"/>
              </a:ext>
            </a:extLst>
          </p:cNvPr>
          <p:cNvSpPr txBox="1"/>
          <p:nvPr/>
        </p:nvSpPr>
        <p:spPr>
          <a:xfrm>
            <a:off x="860940" y="1551926"/>
            <a:ext cx="2594880" cy="41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</a:t>
            </a:r>
            <a:r>
              <a:rPr kumimoji="0" lang="ko-KR" altLang="en-US" sz="14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 용품 시장의 성장 </a:t>
            </a:r>
            <a:r>
              <a:rPr kumimoji="0" lang="en-US" altLang="ko-KR" sz="14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480893"/>
            <a:ext cx="3634200" cy="38371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32A65-CD0C-A798-935C-2C6449A12BBA}"/>
              </a:ext>
            </a:extLst>
          </p:cNvPr>
          <p:cNvSpPr txBox="1"/>
          <p:nvPr/>
        </p:nvSpPr>
        <p:spPr>
          <a:xfrm>
            <a:off x="679266" y="4561291"/>
            <a:ext cx="2957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출산율이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했지만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‘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골드키즈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시대를 맞아 유아용품 시장 규모는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커지고 있다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2583208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9D27E-57FB-ADD4-2CEC-E7FDC639334C}"/>
              </a:ext>
            </a:extLst>
          </p:cNvPr>
          <p:cNvSpPr txBox="1"/>
          <p:nvPr/>
        </p:nvSpPr>
        <p:spPr>
          <a:xfrm>
            <a:off x="9568986" y="4194258"/>
            <a:ext cx="69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EB8AA41-09DA-2030-C5EA-9BBC23302B83}"/>
              </a:ext>
            </a:extLst>
          </p:cNvPr>
          <p:cNvSpPr/>
          <p:nvPr/>
        </p:nvSpPr>
        <p:spPr>
          <a:xfrm rot="1056597">
            <a:off x="9076209" y="2221375"/>
            <a:ext cx="1906264" cy="23820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90B45-5F79-B457-078D-ABD7B44C1EC5}"/>
              </a:ext>
            </a:extLst>
          </p:cNvPr>
          <p:cNvSpPr txBox="1"/>
          <p:nvPr/>
        </p:nvSpPr>
        <p:spPr>
          <a:xfrm>
            <a:off x="338760" y="770586"/>
            <a:ext cx="11383920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시장의 성장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온라인 유통사의 유아용품 시장으로의 진출로 인한 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 심화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지속적인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증가율 감소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해결할 대안 필요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53D6E-AC4E-D55E-4669-DF6C364F26EB}"/>
              </a:ext>
            </a:extLst>
          </p:cNvPr>
          <p:cNvSpPr txBox="1"/>
          <p:nvPr/>
        </p:nvSpPr>
        <p:spPr>
          <a:xfrm>
            <a:off x="663476" y="5589972"/>
            <a:ext cx="10865048" cy="585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향후 경쟁 심화로 인한 고객 이탈과 매출 감소를 막기위해 고객 특성 맞춤형 추천 전략 필요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A7D11-EFFF-CC75-ED5B-B427D2C7C3B1}"/>
              </a:ext>
            </a:extLst>
          </p:cNvPr>
          <p:cNvSpPr txBox="1"/>
          <p:nvPr/>
        </p:nvSpPr>
        <p:spPr>
          <a:xfrm>
            <a:off x="591328" y="3887952"/>
            <a:ext cx="3107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2.4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 억원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20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4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조원으로 지속성장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나눔스퀘어 네오 Regular" panose="00000500000000000000" pitchFamily="2" charset="-127"/>
                <a:sym typeface="Wingdings" panose="05000000000000000000" pitchFamily="2" charset="2"/>
              </a:rPr>
              <a:t>中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나눔스퀘어 네오 Regular" panose="00000500000000000000" pitchFamily="2" charset="-127"/>
            </a:endParaRPr>
          </a:p>
        </p:txBody>
      </p:sp>
      <p:pic>
        <p:nvPicPr>
          <p:cNvPr id="3076" name="Picture 4" descr="프리미엄'에 꽂힌 MZ세대 맘, 출산율 줄어도 육아용품 시장 껑충">
            <a:extLst>
              <a:ext uri="{FF2B5EF4-FFF2-40B4-BE49-F238E27FC236}">
                <a16:creationId xmlns:a16="http://schemas.microsoft.com/office/drawing/2014/main" id="{5CDAEC10-9F8E-3871-D734-9A2C0CB4E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0" y="1876723"/>
            <a:ext cx="3403606" cy="20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F57896-02E9-2704-73E0-B6F4723BA4A3}"/>
              </a:ext>
            </a:extLst>
          </p:cNvPr>
          <p:cNvSpPr txBox="1"/>
          <p:nvPr/>
        </p:nvSpPr>
        <p:spPr>
          <a:xfrm>
            <a:off x="4581531" y="4561291"/>
            <a:ext cx="2913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쿠팡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등 대형 온라인 유통사의 유아용품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시장으로의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진입으로 인한 경쟁 심화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FB99DD-64E1-EBF7-3DCA-4F847DF83F64}"/>
              </a:ext>
            </a:extLst>
          </p:cNvPr>
          <p:cNvSpPr txBox="1"/>
          <p:nvPr/>
        </p:nvSpPr>
        <p:spPr>
          <a:xfrm>
            <a:off x="8405943" y="4532873"/>
            <a:ext cx="3025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경쟁사 증가로 인한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이탈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우려되고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증가율이 감소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98BF96-3B15-0DF9-45C8-C3D42AD97E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86" b="35818"/>
          <a:stretch/>
        </p:blipFill>
        <p:spPr>
          <a:xfrm>
            <a:off x="4368284" y="2055097"/>
            <a:ext cx="3309137" cy="18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현상 및 개선기회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49784" y="996597"/>
            <a:ext cx="3625696" cy="411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 </a:t>
            </a:r>
            <a:r>
              <a:rPr lang="ko-KR" altLang="en-US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 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sz="14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143121" y="993093"/>
            <a:ext cx="3769680" cy="4153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재구매율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1" lang="en-US" altLang="ko-Kore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8101080" y="1000941"/>
            <a:ext cx="3634198" cy="411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리드타임 증가로 인한 고객 불만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364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41280" y="993094"/>
            <a:ext cx="3634200" cy="45568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9"/>
          <p:cNvSpPr/>
          <p:nvPr/>
        </p:nvSpPr>
        <p:spPr>
          <a:xfrm>
            <a:off x="4143120" y="993094"/>
            <a:ext cx="3769680" cy="45568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0"/>
          <p:cNvSpPr/>
          <p:nvPr/>
        </p:nvSpPr>
        <p:spPr>
          <a:xfrm>
            <a:off x="8101080" y="1000940"/>
            <a:ext cx="3634200" cy="45490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9916C-6703-AC53-950D-6CC1F8D5A58E}"/>
              </a:ext>
            </a:extLst>
          </p:cNvPr>
          <p:cNvSpPr txBox="1"/>
          <p:nvPr/>
        </p:nvSpPr>
        <p:spPr>
          <a:xfrm>
            <a:off x="468574" y="560190"/>
            <a:ext cx="108376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시장 경쟁 심화로 인한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수 감소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그리고 배송 리드타임 증가로 인한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불만족도 증가</a:t>
            </a:r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B196-CDA9-FCA1-E1E2-CACF1383857D}"/>
              </a:ext>
            </a:extLst>
          </p:cNvPr>
          <p:cNvSpPr txBox="1"/>
          <p:nvPr/>
        </p:nvSpPr>
        <p:spPr>
          <a:xfrm>
            <a:off x="397137" y="5811936"/>
            <a:ext cx="1139652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재구매율 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46 % 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70%</a:t>
            </a:r>
            <a:r>
              <a:rPr lang="en-US" altLang="ko-KR" b="1" dirty="0">
                <a:solidFill>
                  <a:srgbClr val="FF7E5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b="1" dirty="0">
                <a:solidFill>
                  <a:srgbClr val="FF7E5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천명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매출 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5F7B1A-5084-2C12-9E81-452FA0A69074}"/>
              </a:ext>
            </a:extLst>
          </p:cNvPr>
          <p:cNvCxnSpPr>
            <a:cxnSpLocks/>
          </p:cNvCxnSpPr>
          <p:nvPr/>
        </p:nvCxnSpPr>
        <p:spPr>
          <a:xfrm>
            <a:off x="386459" y="3530103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778A1E-3C62-0EA4-A212-FF66247BDF5A}"/>
              </a:ext>
            </a:extLst>
          </p:cNvPr>
          <p:cNvCxnSpPr>
            <a:cxnSpLocks/>
          </p:cNvCxnSpPr>
          <p:nvPr/>
        </p:nvCxnSpPr>
        <p:spPr>
          <a:xfrm>
            <a:off x="8205787" y="3526212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808A9B-0330-6E18-0D3C-52E58E9E0322}"/>
              </a:ext>
            </a:extLst>
          </p:cNvPr>
          <p:cNvSpPr txBox="1"/>
          <p:nvPr/>
        </p:nvSpPr>
        <p:spPr>
          <a:xfrm>
            <a:off x="8359186" y="3598601"/>
            <a:ext cx="3117986" cy="835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C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실제 사례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별 유행 및 주력 상품 분석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 별 수요 예측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0AC592-5231-91B5-04C4-A6856AA516AB}"/>
              </a:ext>
            </a:extLst>
          </p:cNvPr>
          <p:cNvCxnSpPr>
            <a:cxnSpLocks/>
          </p:cNvCxnSpPr>
          <p:nvPr/>
        </p:nvCxnSpPr>
        <p:spPr>
          <a:xfrm>
            <a:off x="8226231" y="454372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319EA6-CB7F-F06E-F6FA-1AEC2B30E2A6}"/>
              </a:ext>
            </a:extLst>
          </p:cNvPr>
          <p:cNvSpPr txBox="1"/>
          <p:nvPr/>
        </p:nvSpPr>
        <p:spPr>
          <a:xfrm>
            <a:off x="8070755" y="4675324"/>
            <a:ext cx="36323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수요예측을 통한 배송 리드타임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sym typeface="Wingdings" panose="05000000000000000000" pitchFamily="2" charset="2"/>
            </a:endParaRPr>
          </a:p>
          <a:p>
            <a:pPr algn="ctr"/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개선 목표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배송 리드타임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2~3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일 이내로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1F0FB-C182-A857-78CA-C7A428747DBA}"/>
              </a:ext>
            </a:extLst>
          </p:cNvPr>
          <p:cNvSpPr txBox="1"/>
          <p:nvPr/>
        </p:nvSpPr>
        <p:spPr>
          <a:xfrm>
            <a:off x="4527309" y="3598601"/>
            <a:ext cx="3123478" cy="835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재구매율 성장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61.2%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2021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71.3%</a:t>
            </a:r>
            <a:endParaRPr lang="ko-KR" altLang="en-US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컬리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온리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Kurly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Only)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비중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35%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C27343A-E0A5-4D59-F4F0-444D4CE9FF75}"/>
              </a:ext>
            </a:extLst>
          </p:cNvPr>
          <p:cNvCxnSpPr>
            <a:cxnSpLocks/>
          </p:cNvCxnSpPr>
          <p:nvPr/>
        </p:nvCxnSpPr>
        <p:spPr>
          <a:xfrm>
            <a:off x="4414236" y="454372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5BBCA4A-F84F-826B-478F-5F17E11A1586}"/>
              </a:ext>
            </a:extLst>
          </p:cNvPr>
          <p:cNvCxnSpPr>
            <a:cxnSpLocks/>
          </p:cNvCxnSpPr>
          <p:nvPr/>
        </p:nvCxnSpPr>
        <p:spPr>
          <a:xfrm>
            <a:off x="468574" y="454372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FA628-E170-D33C-F3DF-3DE0F1E04263}"/>
              </a:ext>
            </a:extLst>
          </p:cNvPr>
          <p:cNvSpPr txBox="1"/>
          <p:nvPr/>
        </p:nvSpPr>
        <p:spPr>
          <a:xfrm>
            <a:off x="4271948" y="4675336"/>
            <a:ext cx="3634199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추천 방안을 통한 재구매율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목표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46%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70%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F1C-829A-9543-D4D3-498B930E24EF}"/>
              </a:ext>
            </a:extLst>
          </p:cNvPr>
          <p:cNvSpPr txBox="1"/>
          <p:nvPr/>
        </p:nvSpPr>
        <p:spPr>
          <a:xfrm>
            <a:off x="349784" y="4675720"/>
            <a:ext cx="3634199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프로모션을 통한 신규 고객 유치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목표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6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 명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8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천 명 유치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356624-B561-E7DD-1FF9-3C214DD2DE4D}"/>
              </a:ext>
            </a:extLst>
          </p:cNvPr>
          <p:cNvSpPr txBox="1"/>
          <p:nvPr/>
        </p:nvSpPr>
        <p:spPr>
          <a:xfrm>
            <a:off x="611493" y="3210424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영유아 브랜드 점유율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F3E780-856E-4FFC-5072-0E19977C135F}"/>
              </a:ext>
            </a:extLst>
          </p:cNvPr>
          <p:cNvCxnSpPr>
            <a:cxnSpLocks/>
          </p:cNvCxnSpPr>
          <p:nvPr/>
        </p:nvCxnSpPr>
        <p:spPr>
          <a:xfrm>
            <a:off x="4414236" y="3525505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9AB0C5-348D-E8B3-544C-14CA811F6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8298"/>
          <a:stretch/>
        </p:blipFill>
        <p:spPr>
          <a:xfrm>
            <a:off x="8384154" y="1623207"/>
            <a:ext cx="3046478" cy="1408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1A2990-0402-9406-5065-2D1E48BBC5A7}"/>
              </a:ext>
            </a:extLst>
          </p:cNvPr>
          <p:cNvSpPr txBox="1"/>
          <p:nvPr/>
        </p:nvSpPr>
        <p:spPr>
          <a:xfrm>
            <a:off x="4540009" y="3210424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마켓컬리의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매출 및 재구매율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DC14A-F424-121C-149A-66E88F6A660A}"/>
              </a:ext>
            </a:extLst>
          </p:cNvPr>
          <p:cNvSpPr txBox="1"/>
          <p:nvPr/>
        </p:nvSpPr>
        <p:spPr>
          <a:xfrm>
            <a:off x="8352004" y="3204915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소비자의 배송 관련 불만족도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 descr="넥스트 쿠팡? 마켓컬리의 이유 있는 상장 도전 - 시사저널e - 온라인 저널리즘의 미래">
            <a:extLst>
              <a:ext uri="{FF2B5EF4-FFF2-40B4-BE49-F238E27FC236}">
                <a16:creationId xmlns:a16="http://schemas.microsoft.com/office/drawing/2014/main" id="{DE076C93-B00E-71F0-1FE7-72F5517C3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9" t="64298" r="12919" b="4590"/>
          <a:stretch/>
        </p:blipFill>
        <p:spPr bwMode="auto">
          <a:xfrm>
            <a:off x="4213309" y="1651470"/>
            <a:ext cx="2263383" cy="14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넥스트 쿠팡? 마켓컬리의 이유 있는 상장 도전 - 시사저널e - 온라인 저널리즘의 미래">
            <a:extLst>
              <a:ext uri="{FF2B5EF4-FFF2-40B4-BE49-F238E27FC236}">
                <a16:creationId xmlns:a16="http://schemas.microsoft.com/office/drawing/2014/main" id="{7C10C8D3-489B-3743-57B1-D9DECC7F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9" t="8429" r="10111" b="74450"/>
          <a:stretch/>
        </p:blipFill>
        <p:spPr bwMode="auto">
          <a:xfrm>
            <a:off x="6456270" y="1891298"/>
            <a:ext cx="1413529" cy="9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EEAAA2-9B91-ED5B-31FA-6D8B0ACEEFF5}"/>
              </a:ext>
            </a:extLst>
          </p:cNvPr>
          <p:cNvSpPr txBox="1"/>
          <p:nvPr/>
        </p:nvSpPr>
        <p:spPr>
          <a:xfrm>
            <a:off x="502071" y="3598601"/>
            <a:ext cx="3312619" cy="835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프로모션 성과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스마트 쇼핑을 통해 신규고객을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2400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확보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전년 동기 대비 디지털 세일즈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84%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향상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1DF43D1-7EAF-58EE-E8EB-6B1D3FAF5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12687"/>
              </p:ext>
            </p:extLst>
          </p:nvPr>
        </p:nvGraphicFramePr>
        <p:xfrm>
          <a:off x="568492" y="1263698"/>
          <a:ext cx="3029140" cy="2003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592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>
            <a:extLst>
              <a:ext uri="{FF2B5EF4-FFF2-40B4-BE49-F238E27FC236}">
                <a16:creationId xmlns:a16="http://schemas.microsoft.com/office/drawing/2014/main" id="{6D362651-1412-91D1-514C-F643E2A1C8B8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FD48D0F-83A7-F6D9-72BC-DF0D9B7DD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6409"/>
              </p:ext>
            </p:extLst>
          </p:nvPr>
        </p:nvGraphicFramePr>
        <p:xfrm>
          <a:off x="382680" y="2563368"/>
          <a:ext cx="11340000" cy="3833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3220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39739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6069385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3049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359498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나눔스퀘어 네오 Regular" panose="00000500000000000000" pitchFamily="2" charset="-127"/>
                        </a:rPr>
                        <a:t>고객 군집화를 이용한 추천 방식을</a:t>
                      </a:r>
                      <a:endParaRPr lang="en-US" altLang="ko-KR" sz="1400" dirty="0"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나눔스퀘어 네오 Regular" panose="00000500000000000000" pitchFamily="2" charset="-127"/>
                        </a:rPr>
                        <a:t>통해 기존 고객 재구매율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Box Plot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 별 판매량 및 매출 그래프를 통해 전체적인 매출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475792"/>
                  </a:ext>
                </a:extLst>
              </a:tr>
              <a:tr h="46667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군집화를 이용한 추천 방식을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통해 기존 고객 재구매율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(R),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(F),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(M)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</a:t>
                      </a:r>
                      <a:b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분석하여 고객을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구매력 군집 다섯 등급으로 나누어 등급 별 물품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3691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K- means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유형을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군집으로 나눈 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상승을 위한 추천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방식에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36918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 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 고객 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이탈율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등의 </a:t>
                      </a:r>
                      <a:b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선형 그래프를 통해 월별 고객 현황 파악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36918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Wilcoxon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부호 순위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 고객과 신규 고객의 평균 구매금액의 중앙값을 </a:t>
                      </a:r>
                      <a:b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확인하여 중요 고객 집단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42125"/>
                  </a:ext>
                </a:extLst>
              </a:tr>
              <a:tr h="44288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맞춤 프로모션을 통한 </a:t>
                      </a:r>
                      <a:b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 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인구통계학적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가입자들의 인구통계학적 분석을 통해 가입자들의 유입 경로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주별 신규 가입자 추이를 파악하여 프로모션 시기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99402"/>
                  </a:ext>
                </a:extLst>
              </a:tr>
              <a:tr h="517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예측으로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불만족율 해결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Map Chart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차트 분석을 통해 지역별 매출 및 불만족율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</a:tbl>
          </a:graphicData>
        </a:graphic>
      </p:graphicFrame>
      <p:sp>
        <p:nvSpPr>
          <p:cNvPr id="9" name="TextShape 1">
            <a:extLst>
              <a:ext uri="{FF2B5EF4-FFF2-40B4-BE49-F238E27FC236}">
                <a16:creationId xmlns:a16="http://schemas.microsoft.com/office/drawing/2014/main" id="{FE5A5B1B-DEAC-C37E-592F-8B0417A54561}"/>
              </a:ext>
            </a:extLst>
          </p:cNvPr>
          <p:cNvSpPr txBox="1"/>
          <p:nvPr/>
        </p:nvSpPr>
        <p:spPr>
          <a:xfrm>
            <a:off x="338760" y="77560"/>
            <a:ext cx="1613865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en-US" altLang="ko-KR" b="1" spc="-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80C06-4058-E053-72DC-258CD1F35147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01542A41-4977-3F2C-3950-727E70D0B63D}"/>
              </a:ext>
            </a:extLst>
          </p:cNvPr>
          <p:cNvSpPr txBox="1"/>
          <p:nvPr/>
        </p:nvSpPr>
        <p:spPr>
          <a:xfrm>
            <a:off x="350995" y="925203"/>
            <a:ext cx="4325377" cy="26330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ko-KR" sz="14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F45F0AD-6E56-1DB7-0C1E-1618464C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71314"/>
              </p:ext>
            </p:extLst>
          </p:nvPr>
        </p:nvGraphicFramePr>
        <p:xfrm>
          <a:off x="382680" y="592662"/>
          <a:ext cx="11340000" cy="180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600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09359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4988505">
                  <a:extLst>
                    <a:ext uri="{9D8B030D-6E8A-4147-A177-3AD203B41FA5}">
                      <a16:colId xmlns:a16="http://schemas.microsoft.com/office/drawing/2014/main" val="1789749514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ea typeface="나눔스퀘어 네오 Regular" panose="00000500000000000000"/>
                        </a:rPr>
                        <a:t>데이터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ea typeface="나눔스퀘어 네오 Regular" panose="00000500000000000000"/>
                        </a:rPr>
                        <a:t>데이터 사이즈 </a:t>
                      </a:r>
                      <a:r>
                        <a:rPr lang="en-US" altLang="ko-KR" sz="1100" b="1" dirty="0">
                          <a:ea typeface="나눔스퀘어 네오 Regular" panose="00000500000000000000"/>
                        </a:rPr>
                        <a:t>(row</a:t>
                      </a:r>
                      <a:r>
                        <a:rPr lang="ko-KR" altLang="en-US" sz="1100" b="1" dirty="0">
                          <a:ea typeface="나눔스퀘어 네오 Regular" panose="00000500000000000000"/>
                        </a:rPr>
                        <a:t> </a:t>
                      </a:r>
                      <a:r>
                        <a:rPr lang="en-US" altLang="ko-KR" sz="1100" b="1" dirty="0">
                          <a:ea typeface="나눔스퀘어 네오 Regular" panose="00000500000000000000"/>
                        </a:rPr>
                        <a:t>X col)</a:t>
                      </a:r>
                      <a:endParaRPr lang="ko-KR" altLang="en-US" sz="14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ea typeface="나눔스퀘어 네오 Regular" panose="00000500000000000000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ea typeface="나눔스퀘어 네오 Regular" panose="00000500000000000000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760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81,360 X 8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2019.01.01 ~ 2019.12.31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고객 개인정보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자녀여부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등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676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Product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3048 X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당사 판매 품목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물품판매량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919199"/>
                  </a:ext>
                </a:extLst>
              </a:tr>
              <a:tr h="4676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판매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199,999 X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2019.01.01 ~ 2020.08.01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 및 배송 정보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완료일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 등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5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5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5">
            <a:extLst>
              <a:ext uri="{FF2B5EF4-FFF2-40B4-BE49-F238E27FC236}">
                <a16:creationId xmlns:a16="http://schemas.microsoft.com/office/drawing/2014/main" id="{4E95078D-A881-1E9E-C058-7F59F1F84F03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6CCD68B-ECA7-6FCC-DF3B-1BFF3CF2A044}"/>
              </a:ext>
            </a:extLst>
          </p:cNvPr>
          <p:cNvSpPr/>
          <p:nvPr/>
        </p:nvSpPr>
        <p:spPr>
          <a:xfrm>
            <a:off x="365139" y="1200658"/>
            <a:ext cx="11435342" cy="5155295"/>
          </a:xfrm>
          <a:prstGeom prst="roundRect">
            <a:avLst>
              <a:gd name="adj" fmla="val 5250"/>
            </a:avLst>
          </a:prstGeom>
          <a:noFill/>
          <a:ln w="28575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3" name="TextShape 1">
            <a:extLst>
              <a:ext uri="{FF2B5EF4-FFF2-40B4-BE49-F238E27FC236}">
                <a16:creationId xmlns:a16="http://schemas.microsoft.com/office/drawing/2014/main" id="{29908BAC-C8B9-5CD6-0CEB-14EE87BB573F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현황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E475CC7-CC8F-79B6-A46E-52BE0CCC3981}"/>
              </a:ext>
            </a:extLst>
          </p:cNvPr>
          <p:cNvCxnSpPr>
            <a:cxnSpLocks/>
          </p:cNvCxnSpPr>
          <p:nvPr/>
        </p:nvCxnSpPr>
        <p:spPr>
          <a:xfrm>
            <a:off x="6068335" y="1304405"/>
            <a:ext cx="0" cy="48238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5" name="차트 94">
            <a:extLst>
              <a:ext uri="{FF2B5EF4-FFF2-40B4-BE49-F238E27FC236}">
                <a16:creationId xmlns:a16="http://schemas.microsoft.com/office/drawing/2014/main" id="{A5CE1807-10EA-1C1F-5ECF-50F520FEF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289035"/>
              </p:ext>
            </p:extLst>
          </p:nvPr>
        </p:nvGraphicFramePr>
        <p:xfrm>
          <a:off x="1235985" y="1530313"/>
          <a:ext cx="1903553" cy="1942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F2BAE96-507A-51CF-6F6D-B7AD825A8750}"/>
              </a:ext>
            </a:extLst>
          </p:cNvPr>
          <p:cNvSpPr txBox="1"/>
          <p:nvPr/>
        </p:nvSpPr>
        <p:spPr>
          <a:xfrm>
            <a:off x="2962079" y="1619741"/>
            <a:ext cx="10403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3.1%</a:t>
            </a:r>
          </a:p>
        </p:txBody>
      </p:sp>
      <p:graphicFrame>
        <p:nvGraphicFramePr>
          <p:cNvPr id="97" name="차트 96">
            <a:extLst>
              <a:ext uri="{FF2B5EF4-FFF2-40B4-BE49-F238E27FC236}">
                <a16:creationId xmlns:a16="http://schemas.microsoft.com/office/drawing/2014/main" id="{339459BF-102A-3FB4-3AC7-2AB947ADF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62944"/>
              </p:ext>
            </p:extLst>
          </p:nvPr>
        </p:nvGraphicFramePr>
        <p:xfrm>
          <a:off x="3533486" y="1516497"/>
          <a:ext cx="1097121" cy="195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93C2705D-F23B-AEDE-7CCB-7D825B05EBEA}"/>
              </a:ext>
            </a:extLst>
          </p:cNvPr>
          <p:cNvSpPr txBox="1"/>
          <p:nvPr/>
        </p:nvSpPr>
        <p:spPr>
          <a:xfrm>
            <a:off x="3992955" y="1498303"/>
            <a:ext cx="80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36.0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graphicFrame>
        <p:nvGraphicFramePr>
          <p:cNvPr id="99" name="차트 98">
            <a:extLst>
              <a:ext uri="{FF2B5EF4-FFF2-40B4-BE49-F238E27FC236}">
                <a16:creationId xmlns:a16="http://schemas.microsoft.com/office/drawing/2014/main" id="{CFA12823-2C2B-B397-97AF-005404DC2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840523"/>
              </p:ext>
            </p:extLst>
          </p:nvPr>
        </p:nvGraphicFramePr>
        <p:xfrm>
          <a:off x="6229761" y="1200659"/>
          <a:ext cx="3419193" cy="18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0" name="TextShape 1">
            <a:extLst>
              <a:ext uri="{FF2B5EF4-FFF2-40B4-BE49-F238E27FC236}">
                <a16:creationId xmlns:a16="http://schemas.microsoft.com/office/drawing/2014/main" id="{328B9E2D-15B7-EB8D-0C39-D7647439C528}"/>
              </a:ext>
            </a:extLst>
          </p:cNvPr>
          <p:cNvSpPr txBox="1"/>
          <p:nvPr/>
        </p:nvSpPr>
        <p:spPr>
          <a:xfrm>
            <a:off x="631990" y="953772"/>
            <a:ext cx="844410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1" name="TextShape 1">
            <a:extLst>
              <a:ext uri="{FF2B5EF4-FFF2-40B4-BE49-F238E27FC236}">
                <a16:creationId xmlns:a16="http://schemas.microsoft.com/office/drawing/2014/main" id="{FB6E4930-A870-6F72-4EB0-AA9F947157D2}"/>
              </a:ext>
            </a:extLst>
          </p:cNvPr>
          <p:cNvSpPr txBox="1"/>
          <p:nvPr/>
        </p:nvSpPr>
        <p:spPr>
          <a:xfrm>
            <a:off x="1407900" y="1137564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남녀 비율 및 결제 금액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4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" name="TextShape 1">
            <a:extLst>
              <a:ext uri="{FF2B5EF4-FFF2-40B4-BE49-F238E27FC236}">
                <a16:creationId xmlns:a16="http://schemas.microsoft.com/office/drawing/2014/main" id="{01D5C3E1-A6BB-9668-27D0-A4B8F3A9DDAC}"/>
              </a:ext>
            </a:extLst>
          </p:cNvPr>
          <p:cNvSpPr txBox="1"/>
          <p:nvPr/>
        </p:nvSpPr>
        <p:spPr>
          <a:xfrm>
            <a:off x="6430848" y="1165170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군별 결제금액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4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" name="TextShape 1">
            <a:extLst>
              <a:ext uri="{FF2B5EF4-FFF2-40B4-BE49-F238E27FC236}">
                <a16:creationId xmlns:a16="http://schemas.microsoft.com/office/drawing/2014/main" id="{339A48BB-F350-B6DA-8405-6CE68FE14E3F}"/>
              </a:ext>
            </a:extLst>
          </p:cNvPr>
          <p:cNvSpPr txBox="1"/>
          <p:nvPr/>
        </p:nvSpPr>
        <p:spPr>
          <a:xfrm>
            <a:off x="6177657" y="952696"/>
            <a:ext cx="1310668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340455-34A0-C93B-05BD-88DC55EDCE04}"/>
              </a:ext>
            </a:extLst>
          </p:cNvPr>
          <p:cNvSpPr txBox="1"/>
          <p:nvPr/>
        </p:nvSpPr>
        <p:spPr>
          <a:xfrm>
            <a:off x="9183334" y="1371186"/>
            <a:ext cx="2476423" cy="11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결제 금액이 가장 높은 기저귀를 크기에 따라 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1~7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단계로 세분화</a:t>
            </a:r>
            <a:endParaRPr lang="en-US" altLang="ko-KR" sz="12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품목 역시 기저귀와 수유용품으로 이루어짐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DC2A7-818C-B49F-B60F-DE6E07930BB3}"/>
              </a:ext>
            </a:extLst>
          </p:cNvPr>
          <p:cNvSpPr txBox="1"/>
          <p:nvPr/>
        </p:nvSpPr>
        <p:spPr>
          <a:xfrm>
            <a:off x="350102" y="482089"/>
            <a:ext cx="113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자사의 데이터를 분석한 결과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고객을 구매력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등급으로 나누어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상위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등급의 매출이 전체 매출의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차지하는 것을 확인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매출액이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억으로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매출액 대비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48.9%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품목을 세분화하여 등급별 맞춤  전략이 필요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9F9359D3-AB44-A46C-387A-7135AC824120}"/>
              </a:ext>
            </a:extLst>
          </p:cNvPr>
          <p:cNvSpPr/>
          <p:nvPr/>
        </p:nvSpPr>
        <p:spPr>
          <a:xfrm rot="16200000">
            <a:off x="4043709" y="2339420"/>
            <a:ext cx="1327436" cy="23820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090D50-9865-B9FF-4558-256D7A71F238}"/>
              </a:ext>
            </a:extLst>
          </p:cNvPr>
          <p:cNvGrpSpPr/>
          <p:nvPr/>
        </p:nvGrpSpPr>
        <p:grpSpPr>
          <a:xfrm>
            <a:off x="9187288" y="3094230"/>
            <a:ext cx="2511644" cy="3133615"/>
            <a:chOff x="2748974" y="2548377"/>
            <a:chExt cx="3068408" cy="348607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69CCCE63-B859-E911-EAEC-700C75C8D19A}"/>
                </a:ext>
              </a:extLst>
            </p:cNvPr>
            <p:cNvSpPr/>
            <p:nvPr/>
          </p:nvSpPr>
          <p:spPr>
            <a:xfrm>
              <a:off x="2811795" y="3828056"/>
              <a:ext cx="951802" cy="3865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409EBC12-3E55-0580-1ED1-112818F5BAEA}"/>
                </a:ext>
              </a:extLst>
            </p:cNvPr>
            <p:cNvSpPr/>
            <p:nvPr/>
          </p:nvSpPr>
          <p:spPr>
            <a:xfrm>
              <a:off x="2748974" y="3300535"/>
              <a:ext cx="967434" cy="3696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45EFBAA-371E-387F-DB51-C4176638524E}"/>
                </a:ext>
              </a:extLst>
            </p:cNvPr>
            <p:cNvSpPr/>
            <p:nvPr/>
          </p:nvSpPr>
          <p:spPr>
            <a:xfrm>
              <a:off x="2811796" y="2748944"/>
              <a:ext cx="1156879" cy="3696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2" name="제주도">
              <a:extLst>
                <a:ext uri="{FF2B5EF4-FFF2-40B4-BE49-F238E27FC236}">
                  <a16:creationId xmlns:a16="http://schemas.microsoft.com/office/drawing/2014/main" id="{0E066981-F438-58FB-266F-B5CE8B49703B}"/>
                </a:ext>
              </a:extLst>
            </p:cNvPr>
            <p:cNvSpPr/>
            <p:nvPr/>
          </p:nvSpPr>
          <p:spPr>
            <a:xfrm>
              <a:off x="3953794" y="5792173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광주광역시">
              <a:extLst>
                <a:ext uri="{FF2B5EF4-FFF2-40B4-BE49-F238E27FC236}">
                  <a16:creationId xmlns:a16="http://schemas.microsoft.com/office/drawing/2014/main" id="{609FC5D1-E1F6-26E7-EABF-0EF15D7494D8}"/>
                </a:ext>
              </a:extLst>
            </p:cNvPr>
            <p:cNvSpPr/>
            <p:nvPr/>
          </p:nvSpPr>
          <p:spPr>
            <a:xfrm>
              <a:off x="4246542" y="4852088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전라북도">
              <a:extLst>
                <a:ext uri="{FF2B5EF4-FFF2-40B4-BE49-F238E27FC236}">
                  <a16:creationId xmlns:a16="http://schemas.microsoft.com/office/drawing/2014/main" id="{25C2CDF2-57D8-F371-66F0-153EACC0DDB6}"/>
                </a:ext>
              </a:extLst>
            </p:cNvPr>
            <p:cNvSpPr/>
            <p:nvPr/>
          </p:nvSpPr>
          <p:spPr>
            <a:xfrm>
              <a:off x="3995530" y="4250518"/>
              <a:ext cx="917319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전라남도">
              <a:extLst>
                <a:ext uri="{FF2B5EF4-FFF2-40B4-BE49-F238E27FC236}">
                  <a16:creationId xmlns:a16="http://schemas.microsoft.com/office/drawing/2014/main" id="{678987BA-3A07-1295-9370-40AA849796F5}"/>
                </a:ext>
              </a:extLst>
            </p:cNvPr>
            <p:cNvSpPr/>
            <p:nvPr/>
          </p:nvSpPr>
          <p:spPr>
            <a:xfrm>
              <a:off x="3753860" y="4700003"/>
              <a:ext cx="1090021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부산광역시">
              <a:extLst>
                <a:ext uri="{FF2B5EF4-FFF2-40B4-BE49-F238E27FC236}">
                  <a16:creationId xmlns:a16="http://schemas.microsoft.com/office/drawing/2014/main" id="{9B8090FF-A691-31D8-4EAE-366421D0B73B}"/>
                </a:ext>
              </a:extLst>
            </p:cNvPr>
            <p:cNvSpPr/>
            <p:nvPr/>
          </p:nvSpPr>
          <p:spPr>
            <a:xfrm>
              <a:off x="5423014" y="4774425"/>
              <a:ext cx="228663" cy="201161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울산광역시">
              <a:extLst>
                <a:ext uri="{FF2B5EF4-FFF2-40B4-BE49-F238E27FC236}">
                  <a16:creationId xmlns:a16="http://schemas.microsoft.com/office/drawing/2014/main" id="{7710FFCE-948B-9CB5-FBA4-BAE1E393447E}"/>
                </a:ext>
              </a:extLst>
            </p:cNvPr>
            <p:cNvSpPr/>
            <p:nvPr/>
          </p:nvSpPr>
          <p:spPr>
            <a:xfrm>
              <a:off x="5498496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대구광역시">
              <a:extLst>
                <a:ext uri="{FF2B5EF4-FFF2-40B4-BE49-F238E27FC236}">
                  <a16:creationId xmlns:a16="http://schemas.microsoft.com/office/drawing/2014/main" id="{75D94A45-C4B9-E5E7-DB08-53AC9BCD7BCA}"/>
                </a:ext>
              </a:extLst>
            </p:cNvPr>
            <p:cNvSpPr/>
            <p:nvPr/>
          </p:nvSpPr>
          <p:spPr>
            <a:xfrm>
              <a:off x="5159717" y="4328772"/>
              <a:ext cx="210904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경상북도">
              <a:extLst>
                <a:ext uri="{FF2B5EF4-FFF2-40B4-BE49-F238E27FC236}">
                  <a16:creationId xmlns:a16="http://schemas.microsoft.com/office/drawing/2014/main" id="{B950984E-DEF7-8773-E6C0-D3DA031113E6}"/>
                </a:ext>
              </a:extLst>
            </p:cNvPr>
            <p:cNvSpPr/>
            <p:nvPr/>
          </p:nvSpPr>
          <p:spPr>
            <a:xfrm>
              <a:off x="4839855" y="3596011"/>
              <a:ext cx="977527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경상남도">
              <a:extLst>
                <a:ext uri="{FF2B5EF4-FFF2-40B4-BE49-F238E27FC236}">
                  <a16:creationId xmlns:a16="http://schemas.microsoft.com/office/drawing/2014/main" id="{61D0AC5D-24AD-ADC7-E4CA-A38BE4D7AA37}"/>
                </a:ext>
              </a:extLst>
            </p:cNvPr>
            <p:cNvSpPr/>
            <p:nvPr/>
          </p:nvSpPr>
          <p:spPr>
            <a:xfrm>
              <a:off x="4751725" y="4420390"/>
              <a:ext cx="854467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1" name="세종특별자치시">
              <a:extLst>
                <a:ext uri="{FF2B5EF4-FFF2-40B4-BE49-F238E27FC236}">
                  <a16:creationId xmlns:a16="http://schemas.microsoft.com/office/drawing/2014/main" id="{9DB63A60-B354-91A4-5D28-569519DAF4F1}"/>
                </a:ext>
              </a:extLst>
            </p:cNvPr>
            <p:cNvSpPr/>
            <p:nvPr/>
          </p:nvSpPr>
          <p:spPr>
            <a:xfrm>
              <a:off x="4471507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2" name="대전광역시">
              <a:extLst>
                <a:ext uri="{FF2B5EF4-FFF2-40B4-BE49-F238E27FC236}">
                  <a16:creationId xmlns:a16="http://schemas.microsoft.com/office/drawing/2014/main" id="{5E7D2D5A-7001-A095-FC70-FCB76E07EFC8}"/>
                </a:ext>
              </a:extLst>
            </p:cNvPr>
            <p:cNvSpPr/>
            <p:nvPr/>
          </p:nvSpPr>
          <p:spPr>
            <a:xfrm>
              <a:off x="4575848" y="4024156"/>
              <a:ext cx="108783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3" name="충청북도">
              <a:extLst>
                <a:ext uri="{FF2B5EF4-FFF2-40B4-BE49-F238E27FC236}">
                  <a16:creationId xmlns:a16="http://schemas.microsoft.com/office/drawing/2014/main" id="{117FFAC4-D6EA-FC89-35F4-1CCE784070D2}"/>
                </a:ext>
              </a:extLst>
            </p:cNvPr>
            <p:cNvSpPr/>
            <p:nvPr/>
          </p:nvSpPr>
          <p:spPr>
            <a:xfrm>
              <a:off x="4547877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4" name="충청남도">
              <a:extLst>
                <a:ext uri="{FF2B5EF4-FFF2-40B4-BE49-F238E27FC236}">
                  <a16:creationId xmlns:a16="http://schemas.microsoft.com/office/drawing/2014/main" id="{17BB05E3-CFB9-477D-4977-75DEC01E2F9E}"/>
                </a:ext>
              </a:extLst>
            </p:cNvPr>
            <p:cNvSpPr/>
            <p:nvPr/>
          </p:nvSpPr>
          <p:spPr>
            <a:xfrm>
              <a:off x="3928041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5" name="강원도">
              <a:extLst>
                <a:ext uri="{FF2B5EF4-FFF2-40B4-BE49-F238E27FC236}">
                  <a16:creationId xmlns:a16="http://schemas.microsoft.com/office/drawing/2014/main" id="{D64D99A2-403A-9B79-5B74-0DE880E715A8}"/>
                </a:ext>
              </a:extLst>
            </p:cNvPr>
            <p:cNvSpPr/>
            <p:nvPr/>
          </p:nvSpPr>
          <p:spPr>
            <a:xfrm>
              <a:off x="4407569" y="2548377"/>
              <a:ext cx="1358662" cy="1363484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6" name="경기도">
              <a:extLst>
                <a:ext uri="{FF2B5EF4-FFF2-40B4-BE49-F238E27FC236}">
                  <a16:creationId xmlns:a16="http://schemas.microsoft.com/office/drawing/2014/main" id="{5B893A46-227D-F295-7A42-96A8AC71B039}"/>
                </a:ext>
              </a:extLst>
            </p:cNvPr>
            <p:cNvSpPr/>
            <p:nvPr/>
          </p:nvSpPr>
          <p:spPr>
            <a:xfrm>
              <a:off x="4155965" y="2834869"/>
              <a:ext cx="705972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인천광역시">
              <a:extLst>
                <a:ext uri="{FF2B5EF4-FFF2-40B4-BE49-F238E27FC236}">
                  <a16:creationId xmlns:a16="http://schemas.microsoft.com/office/drawing/2014/main" id="{A5757FD5-EA52-863A-2E04-A538F9D2D88D}"/>
                </a:ext>
              </a:extLst>
            </p:cNvPr>
            <p:cNvSpPr/>
            <p:nvPr/>
          </p:nvSpPr>
          <p:spPr>
            <a:xfrm>
              <a:off x="3990862" y="3097781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8" name="서울특별시">
              <a:extLst>
                <a:ext uri="{FF2B5EF4-FFF2-40B4-BE49-F238E27FC236}">
                  <a16:creationId xmlns:a16="http://schemas.microsoft.com/office/drawing/2014/main" id="{1EE00B27-FC65-0534-EE04-F3FC3626FE42}"/>
                </a:ext>
              </a:extLst>
            </p:cNvPr>
            <p:cNvSpPr/>
            <p:nvPr/>
          </p:nvSpPr>
          <p:spPr>
            <a:xfrm>
              <a:off x="4308999" y="3197845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2AFEEF3-5FA7-D196-5D08-D79C6FE1E330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4" y="3959085"/>
              <a:ext cx="768544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7C7E0CF-46A6-6743-4189-759488D1E851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7" y="3438275"/>
              <a:ext cx="816383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A970F20-CC8A-0637-B663-441094FB4FE3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2" name="TextShape 1">
            <a:extLst>
              <a:ext uri="{FF2B5EF4-FFF2-40B4-BE49-F238E27FC236}">
                <a16:creationId xmlns:a16="http://schemas.microsoft.com/office/drawing/2014/main" id="{C77025ED-69BC-9DBF-F0B9-512CA2BE178A}"/>
              </a:ext>
            </a:extLst>
          </p:cNvPr>
          <p:cNvSpPr txBox="1"/>
          <p:nvPr/>
        </p:nvSpPr>
        <p:spPr>
          <a:xfrm>
            <a:off x="1313600" y="3446957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구매력 등급 별 매출 비율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4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B85235DF-416F-AE14-64DA-D527279CA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296980"/>
              </p:ext>
            </p:extLst>
          </p:nvPr>
        </p:nvGraphicFramePr>
        <p:xfrm>
          <a:off x="3244885" y="3704445"/>
          <a:ext cx="2328036" cy="203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068A1BD9-DDCA-9A14-2D7C-98A60FAFD525}"/>
              </a:ext>
            </a:extLst>
          </p:cNvPr>
          <p:cNvSpPr txBox="1"/>
          <p:nvPr/>
        </p:nvSpPr>
        <p:spPr>
          <a:xfrm>
            <a:off x="499158" y="5411271"/>
            <a:ext cx="5596842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개인정보를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분석을 한 결과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고객을 구매력을 기준으로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등급으로 세분화 함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상위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등급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(Diamond, Platinum)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매출이 전체 매출의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이상을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차지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aphicFrame>
        <p:nvGraphicFramePr>
          <p:cNvPr id="136" name="표 30">
            <a:extLst>
              <a:ext uri="{FF2B5EF4-FFF2-40B4-BE49-F238E27FC236}">
                <a16:creationId xmlns:a16="http://schemas.microsoft.com/office/drawing/2014/main" id="{87735384-4880-5C13-DE36-F59712240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0219"/>
              </p:ext>
            </p:extLst>
          </p:nvPr>
        </p:nvGraphicFramePr>
        <p:xfrm>
          <a:off x="6257467" y="3683627"/>
          <a:ext cx="1404965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FFA9D4C2-3E10-8039-3531-CC7E6D17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77637"/>
              </p:ext>
            </p:extLst>
          </p:nvPr>
        </p:nvGraphicFramePr>
        <p:xfrm>
          <a:off x="7662693" y="3934680"/>
          <a:ext cx="1404965" cy="15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143739024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3536020347"/>
                    </a:ext>
                  </a:extLst>
                </a:gridCol>
              </a:tblGrid>
              <a:tr h="26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6099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3419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81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97966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72091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730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1ED34F25-FD52-A2A7-87E1-1237D0273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92436"/>
              </p:ext>
            </p:extLst>
          </p:nvPr>
        </p:nvGraphicFramePr>
        <p:xfrm>
          <a:off x="7662693" y="3683627"/>
          <a:ext cx="1404965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56862069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45888655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186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1F5200F3-9884-DDF5-257D-9AA2E20A90E7}"/>
              </a:ext>
            </a:extLst>
          </p:cNvPr>
          <p:cNvSpPr txBox="1"/>
          <p:nvPr/>
        </p:nvSpPr>
        <p:spPr>
          <a:xfrm>
            <a:off x="6224332" y="5579542"/>
            <a:ext cx="4114648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순위는 경기도가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 그 다음은 충청도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순</a:t>
            </a:r>
            <a:endParaRPr lang="en-US" altLang="ko-KR" sz="12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Top3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지역에 대한 고객 맞춤 방안이 필요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0" name="TextShape 1">
            <a:extLst>
              <a:ext uri="{FF2B5EF4-FFF2-40B4-BE49-F238E27FC236}">
                <a16:creationId xmlns:a16="http://schemas.microsoft.com/office/drawing/2014/main" id="{53F1D6C1-8DD5-FE5A-3931-3ABC1B3CCC96}"/>
              </a:ext>
            </a:extLst>
          </p:cNvPr>
          <p:cNvSpPr txBox="1"/>
          <p:nvPr/>
        </p:nvSpPr>
        <p:spPr>
          <a:xfrm>
            <a:off x="6734321" y="3269190"/>
            <a:ext cx="1921046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매출액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4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099C11-8792-1D02-9C72-2A306014A91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86C4-5844-E86E-9C88-FE7EFEF89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80" y="3857810"/>
            <a:ext cx="1919430" cy="1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BA4195-E4CF-7022-D562-766119790970}"/>
              </a:ext>
            </a:extLst>
          </p:cNvPr>
          <p:cNvGrpSpPr/>
          <p:nvPr/>
        </p:nvGrpSpPr>
        <p:grpSpPr>
          <a:xfrm>
            <a:off x="411987" y="1151595"/>
            <a:ext cx="3983086" cy="1758246"/>
            <a:chOff x="838200" y="470357"/>
            <a:chExt cx="10972800" cy="484370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ACBBBEA-D330-80A5-8C99-934E770492B0}"/>
                </a:ext>
              </a:extLst>
            </p:cNvPr>
            <p:cNvGrpSpPr/>
            <p:nvPr/>
          </p:nvGrpSpPr>
          <p:grpSpPr>
            <a:xfrm>
              <a:off x="838200" y="470357"/>
              <a:ext cx="10972800" cy="4843702"/>
              <a:chOff x="0" y="470357"/>
              <a:chExt cx="13164062" cy="581098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389BFF8-E445-575A-800A-14A4EF49CFF9}"/>
                  </a:ext>
                </a:extLst>
              </p:cNvPr>
              <p:cNvGrpSpPr/>
              <p:nvPr/>
            </p:nvGrpSpPr>
            <p:grpSpPr>
              <a:xfrm>
                <a:off x="0" y="576656"/>
                <a:ext cx="12192000" cy="5704687"/>
                <a:chOff x="0" y="576656"/>
                <a:chExt cx="12192000" cy="5704687"/>
              </a:xfrm>
            </p:grpSpPr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6014459F-BCF3-0E48-C9D0-A07620E64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576656"/>
                  <a:ext cx="12192000" cy="5704687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CBA4B03F-3BCE-756A-839A-C839BEC3D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0703" t="4600" r="1667" b="14690"/>
                <a:stretch/>
              </p:blipFill>
              <p:spPr>
                <a:xfrm>
                  <a:off x="1330417" y="703581"/>
                  <a:ext cx="10683784" cy="5061712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7231895-B629-A50E-7AA1-837DDD718654}"/>
                  </a:ext>
                </a:extLst>
              </p:cNvPr>
              <p:cNvGrpSpPr/>
              <p:nvPr/>
            </p:nvGrpSpPr>
            <p:grpSpPr>
              <a:xfrm>
                <a:off x="12145794" y="470357"/>
                <a:ext cx="1018268" cy="5294936"/>
                <a:chOff x="12396807" y="470357"/>
                <a:chExt cx="1018268" cy="5294936"/>
              </a:xfrm>
            </p:grpSpPr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36E47A66-0588-660B-F8E7-AE4DCEE97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4179" r="91645" b="12459"/>
                <a:stretch/>
              </p:blipFill>
              <p:spPr>
                <a:xfrm>
                  <a:off x="12396807" y="470357"/>
                  <a:ext cx="509134" cy="5294936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4408E1CA-8391-75FD-B8DD-1A499B5D68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95824" b="12459"/>
                <a:stretch/>
              </p:blipFill>
              <p:spPr>
                <a:xfrm rot="10800000">
                  <a:off x="12905941" y="470357"/>
                  <a:ext cx="509134" cy="5294936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007146-EFF9-4B4A-2FB9-74FE2512B336}"/>
                </a:ext>
              </a:extLst>
            </p:cNvPr>
            <p:cNvSpPr/>
            <p:nvPr/>
          </p:nvSpPr>
          <p:spPr>
            <a:xfrm>
              <a:off x="11321415" y="4844811"/>
              <a:ext cx="87630" cy="77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2591F4D-2D8F-70E0-B65C-6EEF7C7E4ACB}"/>
                </a:ext>
              </a:extLst>
            </p:cNvPr>
            <p:cNvSpPr/>
            <p:nvPr/>
          </p:nvSpPr>
          <p:spPr>
            <a:xfrm>
              <a:off x="11300460" y="4860551"/>
              <a:ext cx="87630" cy="77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F7B28ADE-34C5-64AC-576D-B73019B18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470"/>
          <a:stretch/>
        </p:blipFill>
        <p:spPr>
          <a:xfrm>
            <a:off x="6626818" y="1256595"/>
            <a:ext cx="2385368" cy="166118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956D751-580C-4F4B-5EF8-AB290C340A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842"/>
          <a:stretch/>
        </p:blipFill>
        <p:spPr>
          <a:xfrm>
            <a:off x="7944917" y="4184533"/>
            <a:ext cx="3723082" cy="1880612"/>
          </a:xfrm>
          <a:prstGeom prst="rect">
            <a:avLst/>
          </a:prstGeom>
        </p:spPr>
      </p:pic>
      <p:sp>
        <p:nvSpPr>
          <p:cNvPr id="47" name="TextShape 1">
            <a:extLst>
              <a:ext uri="{FF2B5EF4-FFF2-40B4-BE49-F238E27FC236}">
                <a16:creationId xmlns:a16="http://schemas.microsoft.com/office/drawing/2014/main" id="{D3B8DF18-3E3C-48D8-6346-4B4242F4BF8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B889DEF2-4D9A-4C64-EA91-774548F51B8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1905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>
            <a:extLst>
              <a:ext uri="{FF2B5EF4-FFF2-40B4-BE49-F238E27FC236}">
                <a16:creationId xmlns:a16="http://schemas.microsoft.com/office/drawing/2014/main" id="{24EB179F-02DD-D611-7487-9800DB6EC78B}"/>
              </a:ext>
            </a:extLst>
          </p:cNvPr>
          <p:cNvSpPr/>
          <p:nvPr/>
        </p:nvSpPr>
        <p:spPr>
          <a:xfrm>
            <a:off x="251479" y="3316498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33F99-21DB-CF5A-440A-E81929D39927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EF047E-52A0-B891-64AA-C61616BE1DF0}"/>
              </a:ext>
            </a:extLst>
          </p:cNvPr>
          <p:cNvSpPr txBox="1"/>
          <p:nvPr/>
        </p:nvSpPr>
        <p:spPr>
          <a:xfrm>
            <a:off x="426176" y="3316498"/>
            <a:ext cx="1116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 데이터를 바탕으로 재구매 가능성 분류 모델 결과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f1 score = 0.649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잠재적 충성 고객 혹은 복귀 가능성이 높은 고객을 선별 하고 이탈 방지 전략을 제공할 수 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028B74-874E-E8FC-2328-BEADBF508BAC}"/>
              </a:ext>
            </a:extLst>
          </p:cNvPr>
          <p:cNvSpPr txBox="1"/>
          <p:nvPr/>
        </p:nvSpPr>
        <p:spPr>
          <a:xfrm>
            <a:off x="338760" y="485520"/>
            <a:ext cx="1137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유입 및 이탈 현황 분석 결과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지속적인 고객 유입에도 불구하고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평균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54.18%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이탈율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확인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 고객이 월 평균 구매금액이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이상 높아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가능성이 높은 고객을 특정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하여</a:t>
            </a:r>
            <a:r>
              <a:rPr lang="ko-KR" altLang="en-US" sz="1600" b="1" dirty="0">
                <a:solidFill>
                  <a:srgbClr val="FF7E5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재구매를 유도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개선안이 필요</a:t>
            </a:r>
            <a:r>
              <a:rPr lang="en-US" altLang="ko-KR" sz="1600" b="1" dirty="0">
                <a:solidFill>
                  <a:srgbClr val="FF7E5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b="1" dirty="0">
              <a:solidFill>
                <a:srgbClr val="FF7E5E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C25332-0CED-264D-949C-F960427FF3D9}"/>
              </a:ext>
            </a:extLst>
          </p:cNvPr>
          <p:cNvSpPr/>
          <p:nvPr/>
        </p:nvSpPr>
        <p:spPr>
          <a:xfrm>
            <a:off x="338761" y="1140323"/>
            <a:ext cx="11383920" cy="2047373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F2B77-A923-6893-3561-5B329E1E3426}"/>
              </a:ext>
            </a:extLst>
          </p:cNvPr>
          <p:cNvSpPr txBox="1"/>
          <p:nvPr/>
        </p:nvSpPr>
        <p:spPr>
          <a:xfrm>
            <a:off x="4318048" y="1531494"/>
            <a:ext cx="2274637" cy="111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고객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 이상 미 구매 고객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고객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 고객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후 복귀한 고객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이탈율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월 평균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54.18%</a:t>
            </a:r>
            <a:endParaRPr lang="ko-KR" altLang="en-US" sz="16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BC13DEB-22F7-F983-E45F-F90B7DF48BF3}"/>
              </a:ext>
            </a:extLst>
          </p:cNvPr>
          <p:cNvSpPr/>
          <p:nvPr/>
        </p:nvSpPr>
        <p:spPr>
          <a:xfrm>
            <a:off x="338761" y="3923205"/>
            <a:ext cx="11383920" cy="2514000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FD5E1A-53EC-6380-B36F-D6B30341CE99}"/>
              </a:ext>
            </a:extLst>
          </p:cNvPr>
          <p:cNvSpPr txBox="1"/>
          <p:nvPr/>
        </p:nvSpPr>
        <p:spPr>
          <a:xfrm>
            <a:off x="6929377" y="2917778"/>
            <a:ext cx="2230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평균 결제금액 비교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EF3036-94A4-58BB-05F6-BEF80D59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967" y="2572290"/>
            <a:ext cx="2385369" cy="457200"/>
          </a:xfrm>
          <a:prstGeom prst="rect">
            <a:avLst/>
          </a:prstGeom>
        </p:spPr>
      </p:pic>
      <p:sp>
        <p:nvSpPr>
          <p:cNvPr id="60" name="TextShape 1">
            <a:extLst>
              <a:ext uri="{FF2B5EF4-FFF2-40B4-BE49-F238E27FC236}">
                <a16:creationId xmlns:a16="http://schemas.microsoft.com/office/drawing/2014/main" id="{7751EE79-E0D6-AC6C-5DC6-30121FC131A5}"/>
              </a:ext>
            </a:extLst>
          </p:cNvPr>
          <p:cNvSpPr txBox="1"/>
          <p:nvPr/>
        </p:nvSpPr>
        <p:spPr>
          <a:xfrm rot="16200000">
            <a:off x="6984483" y="4904384"/>
            <a:ext cx="1723976" cy="4501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 분류 확률</a:t>
            </a:r>
            <a:endParaRPr lang="ko-KR" sz="1400" b="1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1" name="TextShape 1">
            <a:extLst>
              <a:ext uri="{FF2B5EF4-FFF2-40B4-BE49-F238E27FC236}">
                <a16:creationId xmlns:a16="http://schemas.microsoft.com/office/drawing/2014/main" id="{FEF2140B-5F53-7ECB-0B0C-CD0F6A0C80E9}"/>
              </a:ext>
            </a:extLst>
          </p:cNvPr>
          <p:cNvSpPr txBox="1"/>
          <p:nvPr/>
        </p:nvSpPr>
        <p:spPr>
          <a:xfrm>
            <a:off x="9321672" y="6088971"/>
            <a:ext cx="1039979" cy="25391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분류</a:t>
            </a:r>
            <a:endParaRPr lang="ko-KR" sz="14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DFE1D0-DE00-0769-980B-8B6678DC6EFE}"/>
              </a:ext>
            </a:extLst>
          </p:cNvPr>
          <p:cNvSpPr txBox="1"/>
          <p:nvPr/>
        </p:nvSpPr>
        <p:spPr>
          <a:xfrm>
            <a:off x="426176" y="5428234"/>
            <a:ext cx="9576564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가입한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89,130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데이터를 아래와 같이 분류하여 학습함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복귀자 선발을 위해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F1-score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핵심 지표로 사용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 Final Score (f1 score) = 0.649 (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Gradient Boosting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/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Neural Net, SVM, Decision Tree, Random Forest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)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63" name="표 17">
            <a:extLst>
              <a:ext uri="{FF2B5EF4-FFF2-40B4-BE49-F238E27FC236}">
                <a16:creationId xmlns:a16="http://schemas.microsoft.com/office/drawing/2014/main" id="{D9AD5D9B-606F-84E5-0C28-D59643147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5159"/>
              </p:ext>
            </p:extLst>
          </p:nvPr>
        </p:nvGraphicFramePr>
        <p:xfrm>
          <a:off x="505274" y="4155035"/>
          <a:ext cx="2268260" cy="105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932">
                  <a:extLst>
                    <a:ext uri="{9D8B030D-6E8A-4147-A177-3AD203B41FA5}">
                      <a16:colId xmlns:a16="http://schemas.microsoft.com/office/drawing/2014/main" val="3336516760"/>
                    </a:ext>
                  </a:extLst>
                </a:gridCol>
                <a:gridCol w="836328">
                  <a:extLst>
                    <a:ext uri="{9D8B030D-6E8A-4147-A177-3AD203B41FA5}">
                      <a16:colId xmlns:a16="http://schemas.microsoft.com/office/drawing/2014/main" val="1859944607"/>
                    </a:ext>
                  </a:extLst>
                </a:gridCol>
              </a:tblGrid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Value</a:t>
                      </a:r>
                      <a:endParaRPr lang="ko-KR" altLang="en-US" sz="14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20928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404296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</a:t>
                      </a:r>
                      <a:r>
                        <a:rPr lang="en-US" altLang="ko-KR" sz="14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복귀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398100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ED745F8-9407-A0CF-E6D6-7ED228034B1F}"/>
              </a:ext>
            </a:extLst>
          </p:cNvPr>
          <p:cNvSpPr/>
          <p:nvPr/>
        </p:nvSpPr>
        <p:spPr>
          <a:xfrm>
            <a:off x="2904142" y="4154537"/>
            <a:ext cx="4195823" cy="10514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802AF6-6835-4856-F692-98A9D45E4D8B}"/>
              </a:ext>
            </a:extLst>
          </p:cNvPr>
          <p:cNvSpPr txBox="1"/>
          <p:nvPr/>
        </p:nvSpPr>
        <p:spPr>
          <a:xfrm>
            <a:off x="3030038" y="4310924"/>
            <a:ext cx="3927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설명변수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(x) = [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거주지역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</a:p>
          <a:p>
            <a:pPr lvl="1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물품 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시기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</a:p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목표변수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(y) =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 구매율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(0, 1)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0B2EBE-89AB-1364-1055-34AF5298CA48}"/>
              </a:ext>
            </a:extLst>
          </p:cNvPr>
          <p:cNvSpPr txBox="1"/>
          <p:nvPr/>
        </p:nvSpPr>
        <p:spPr>
          <a:xfrm>
            <a:off x="1315443" y="2898685"/>
            <a:ext cx="2230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이탈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 고객 변화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AB358B-B808-E55D-88F6-80FAC13E617C}"/>
              </a:ext>
            </a:extLst>
          </p:cNvPr>
          <p:cNvSpPr txBox="1"/>
          <p:nvPr/>
        </p:nvSpPr>
        <p:spPr>
          <a:xfrm>
            <a:off x="524001" y="5233922"/>
            <a:ext cx="2230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이탈여부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AD54F-A96B-E191-D8EF-164F95EB35C0}"/>
              </a:ext>
            </a:extLst>
          </p:cNvPr>
          <p:cNvSpPr txBox="1"/>
          <p:nvPr/>
        </p:nvSpPr>
        <p:spPr>
          <a:xfrm>
            <a:off x="8965955" y="4011102"/>
            <a:ext cx="1681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&lt; </a:t>
            </a:r>
            <a:r>
              <a:rPr lang="ko-KR" altLang="en-US" sz="1000" dirty="0"/>
              <a:t>재 구매 분류 모델 검증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99BA6228-1118-BA82-7C08-68891E169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36856"/>
              </p:ext>
            </p:extLst>
          </p:nvPr>
        </p:nvGraphicFramePr>
        <p:xfrm>
          <a:off x="9168967" y="1316262"/>
          <a:ext cx="2352731" cy="105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731">
                  <a:extLst>
                    <a:ext uri="{9D8B030D-6E8A-4147-A177-3AD203B41FA5}">
                      <a16:colId xmlns:a16="http://schemas.microsoft.com/office/drawing/2014/main" val="3336516760"/>
                    </a:ext>
                  </a:extLst>
                </a:gridCol>
              </a:tblGrid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 비교 </a:t>
                      </a:r>
                      <a:r>
                        <a:rPr lang="en-US" altLang="ko-KR" sz="1100" b="1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(Wilcoxon test)</a:t>
                      </a:r>
                      <a:endParaRPr lang="ko-KR" altLang="en-US" sz="1100" b="1" dirty="0">
                        <a:highlight>
                          <a:srgbClr val="B4C6E7"/>
                        </a:highlight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68700" marR="68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20928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Ho : </a:t>
                      </a:r>
                      <a:r>
                        <a:rPr lang="ko-KR" altLang="en-US" sz="11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두 유형 고객의 매출 차이가 없다</a:t>
                      </a:r>
                    </a:p>
                  </a:txBody>
                  <a:tcPr marL="68700" marR="68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04296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ighlight>
                            <a:srgbClr val="B4C6E7"/>
                          </a:highlight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P-value = 2*10^-6 &lt; 0.05</a:t>
                      </a:r>
                      <a:endParaRPr lang="ko-KR" altLang="en-US" sz="1100" dirty="0">
                        <a:highlight>
                          <a:srgbClr val="B4C6E7"/>
                        </a:highlight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68700" marR="68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39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0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6044FE-B7AF-E3E3-9BF8-65D3FA8E70F0}"/>
              </a:ext>
            </a:extLst>
          </p:cNvPr>
          <p:cNvSpPr/>
          <p:nvPr/>
        </p:nvSpPr>
        <p:spPr>
          <a:xfrm>
            <a:off x="5937139" y="5538692"/>
            <a:ext cx="5507934" cy="724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기존고객의 군집화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1905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C6099D6-5809-63F9-2627-1BCC47707716}"/>
              </a:ext>
            </a:extLst>
          </p:cNvPr>
          <p:cNvSpPr/>
          <p:nvPr/>
        </p:nvSpPr>
        <p:spPr>
          <a:xfrm>
            <a:off x="5844175" y="1061814"/>
            <a:ext cx="5878506" cy="5338932"/>
          </a:xfrm>
          <a:prstGeom prst="roundRect">
            <a:avLst>
              <a:gd name="adj" fmla="val 3285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443D9ABE-7F49-3FFB-C5E6-E48654DE43D8}"/>
              </a:ext>
            </a:extLst>
          </p:cNvPr>
          <p:cNvSpPr txBox="1"/>
          <p:nvPr/>
        </p:nvSpPr>
        <p:spPr>
          <a:xfrm>
            <a:off x="1370178" y="1034919"/>
            <a:ext cx="3532488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RFM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분석을 이용한 고객의 구매력 군집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B0493D-CCC1-534E-959F-648A23E07626}"/>
              </a:ext>
            </a:extLst>
          </p:cNvPr>
          <p:cNvSpPr/>
          <p:nvPr/>
        </p:nvSpPr>
        <p:spPr>
          <a:xfrm>
            <a:off x="338760" y="1062175"/>
            <a:ext cx="5279879" cy="5338931"/>
          </a:xfrm>
          <a:prstGeom prst="roundRect">
            <a:avLst>
              <a:gd name="adj" fmla="val 44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4" name="TextShape 1">
            <a:extLst>
              <a:ext uri="{FF2B5EF4-FFF2-40B4-BE49-F238E27FC236}">
                <a16:creationId xmlns:a16="http://schemas.microsoft.com/office/drawing/2014/main" id="{A16F32EC-8296-7873-AC3A-4B3769873E46}"/>
              </a:ext>
            </a:extLst>
          </p:cNvPr>
          <p:cNvSpPr txBox="1"/>
          <p:nvPr/>
        </p:nvSpPr>
        <p:spPr>
          <a:xfrm>
            <a:off x="1123747" y="2841972"/>
            <a:ext cx="1554972" cy="3085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</a:t>
            </a:r>
            <a:r>
              <a:rPr lang="en-US" altLang="ko-KR" sz="10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sz="10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현황 </a:t>
            </a:r>
            <a:r>
              <a:rPr lang="en-US" altLang="ko-KR" sz="10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 </a:t>
            </a:r>
          </a:p>
        </p:txBody>
      </p:sp>
      <p:sp>
        <p:nvSpPr>
          <p:cNvPr id="75" name="TextShape 1">
            <a:extLst>
              <a:ext uri="{FF2B5EF4-FFF2-40B4-BE49-F238E27FC236}">
                <a16:creationId xmlns:a16="http://schemas.microsoft.com/office/drawing/2014/main" id="{003A46B9-E900-CD87-E44B-D81CDCE91355}"/>
              </a:ext>
            </a:extLst>
          </p:cNvPr>
          <p:cNvSpPr txBox="1"/>
          <p:nvPr/>
        </p:nvSpPr>
        <p:spPr>
          <a:xfrm>
            <a:off x="1169998" y="3085160"/>
            <a:ext cx="3924516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구매력 등급과 군집화를 이용한 주 소비 그룹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8251AB8-1A6F-2AD1-AEC9-F251F242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436" y="1503286"/>
            <a:ext cx="2632829" cy="139850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19AF77-C7A4-094B-90CA-B1A919945215}"/>
              </a:ext>
            </a:extLst>
          </p:cNvPr>
          <p:cNvSpPr txBox="1"/>
          <p:nvPr/>
        </p:nvSpPr>
        <p:spPr>
          <a:xfrm>
            <a:off x="338760" y="502691"/>
            <a:ext cx="11383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맞춤형 물품 추천을 위해 구매력 군집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(RFM)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비구매력 군집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(K - means)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이용한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층별화 진행</a:t>
            </a:r>
            <a:r>
              <a:rPr lang="en-US" altLang="ko-KR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연관분석을 통해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제품 추천 방안을 제시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하여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동일 군집 내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낮은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등급의 상승을 유도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1201175-FF60-AC77-E39F-9791A58152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" r="90"/>
          <a:stretch/>
        </p:blipFill>
        <p:spPr>
          <a:xfrm>
            <a:off x="6382726" y="1344373"/>
            <a:ext cx="5163744" cy="2727201"/>
          </a:xfrm>
          <a:prstGeom prst="rect">
            <a:avLst/>
          </a:prstGeom>
        </p:spPr>
      </p:pic>
      <p:sp>
        <p:nvSpPr>
          <p:cNvPr id="85" name="TextShape 1">
            <a:extLst>
              <a:ext uri="{FF2B5EF4-FFF2-40B4-BE49-F238E27FC236}">
                <a16:creationId xmlns:a16="http://schemas.microsoft.com/office/drawing/2014/main" id="{BE5AE1C9-9F82-EFC9-410E-8CC631C570A2}"/>
              </a:ext>
            </a:extLst>
          </p:cNvPr>
          <p:cNvSpPr txBox="1"/>
          <p:nvPr/>
        </p:nvSpPr>
        <p:spPr>
          <a:xfrm>
            <a:off x="7277405" y="1072008"/>
            <a:ext cx="3532488" cy="384401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군집에 따른 제품군 추천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EF9902F-E08C-38C1-C2D9-697BFDA96A6B}"/>
              </a:ext>
            </a:extLst>
          </p:cNvPr>
          <p:cNvGrpSpPr/>
          <p:nvPr/>
        </p:nvGrpSpPr>
        <p:grpSpPr>
          <a:xfrm>
            <a:off x="7880113" y="4100102"/>
            <a:ext cx="2327071" cy="496310"/>
            <a:chOff x="2860639" y="3177584"/>
            <a:chExt cx="2327071" cy="49631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1F1E9C0-A7F3-6C55-1F9D-7A599F36E623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40" y="3336557"/>
              <a:ext cx="338409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B4BEADC-BF69-C560-6938-46C489176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240" y="3520817"/>
              <a:ext cx="346029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D80E81A-42EB-2ECC-B67B-535104244BBF}"/>
                </a:ext>
              </a:extLst>
            </p:cNvPr>
            <p:cNvCxnSpPr>
              <a:cxnSpLocks/>
            </p:cNvCxnSpPr>
            <p:nvPr/>
          </p:nvCxnSpPr>
          <p:spPr>
            <a:xfrm>
              <a:off x="3642370" y="3338005"/>
              <a:ext cx="346029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FF0C582-27AF-A099-9F67-70D57E1E4C1A}"/>
                </a:ext>
              </a:extLst>
            </p:cNvPr>
            <p:cNvCxnSpPr>
              <a:cxnSpLocks/>
            </p:cNvCxnSpPr>
            <p:nvPr/>
          </p:nvCxnSpPr>
          <p:spPr>
            <a:xfrm>
              <a:off x="3642370" y="3522265"/>
              <a:ext cx="34602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E5AB685-DFE5-53D4-8E1B-0341F9D787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500" y="3339947"/>
              <a:ext cx="346029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CF88790-5B62-8242-C253-7265675DA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01500" y="3524207"/>
              <a:ext cx="34602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55617138-C2E9-26EB-194E-E99C00497F42}"/>
                </a:ext>
              </a:extLst>
            </p:cNvPr>
            <p:cNvSpPr/>
            <p:nvPr/>
          </p:nvSpPr>
          <p:spPr>
            <a:xfrm>
              <a:off x="2860639" y="3177584"/>
              <a:ext cx="2183802" cy="49631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A61823-2A88-6528-CEA2-9A8CA63EAD31}"/>
                </a:ext>
              </a:extLst>
            </p:cNvPr>
            <p:cNvSpPr txBox="1"/>
            <p:nvPr/>
          </p:nvSpPr>
          <p:spPr>
            <a:xfrm>
              <a:off x="3040140" y="3230655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A92AB6-45BC-638E-0863-769B0892EAEB}"/>
                </a:ext>
              </a:extLst>
            </p:cNvPr>
            <p:cNvSpPr txBox="1"/>
            <p:nvPr/>
          </p:nvSpPr>
          <p:spPr>
            <a:xfrm>
              <a:off x="3040140" y="3413165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8E1621-EEEE-CDA4-BA41-BA4F5C6A6BD7}"/>
                </a:ext>
              </a:extLst>
            </p:cNvPr>
            <p:cNvSpPr txBox="1"/>
            <p:nvPr/>
          </p:nvSpPr>
          <p:spPr>
            <a:xfrm>
              <a:off x="3699270" y="3226893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3B90561-40EB-F3AF-B8AA-07EA239F6CFD}"/>
                </a:ext>
              </a:extLst>
            </p:cNvPr>
            <p:cNvSpPr txBox="1"/>
            <p:nvPr/>
          </p:nvSpPr>
          <p:spPr>
            <a:xfrm>
              <a:off x="3699270" y="3414543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CAF6E7-FA86-E90D-5B07-DB9C478003DE}"/>
                </a:ext>
              </a:extLst>
            </p:cNvPr>
            <p:cNvSpPr txBox="1"/>
            <p:nvPr/>
          </p:nvSpPr>
          <p:spPr>
            <a:xfrm>
              <a:off x="4358400" y="3228835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0A60DC-8AA9-5D65-31A1-31C354589054}"/>
                </a:ext>
              </a:extLst>
            </p:cNvPr>
            <p:cNvSpPr txBox="1"/>
            <p:nvPr/>
          </p:nvSpPr>
          <p:spPr>
            <a:xfrm>
              <a:off x="4358400" y="3416485"/>
              <a:ext cx="829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0C1F21D-6157-E12F-A0DB-D76C65167DA4}"/>
              </a:ext>
            </a:extLst>
          </p:cNvPr>
          <p:cNvSpPr txBox="1"/>
          <p:nvPr/>
        </p:nvSpPr>
        <p:spPr>
          <a:xfrm>
            <a:off x="5962959" y="4658779"/>
            <a:ext cx="5743798" cy="156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새로 분류된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소비 그룹의 특성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확인하고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연관분석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(Association Rule)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통해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차별화된 제품 추천 방안을 제시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동일 군집 중 구매력이 높은 고객이 구입한 제품군을 구매력이 낮은 고객에게 추천하여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등급의 상승을 유도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596720-7FCF-AF03-BCCF-34D254AB0D16}"/>
              </a:ext>
            </a:extLst>
          </p:cNvPr>
          <p:cNvSpPr/>
          <p:nvPr/>
        </p:nvSpPr>
        <p:spPr>
          <a:xfrm>
            <a:off x="615168" y="5448596"/>
            <a:ext cx="4767306" cy="724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8DD6-C565-18FC-3EFE-3C34DD882297}"/>
              </a:ext>
            </a:extLst>
          </p:cNvPr>
          <p:cNvSpPr txBox="1"/>
          <p:nvPr/>
        </p:nvSpPr>
        <p:spPr>
          <a:xfrm>
            <a:off x="539436" y="5538692"/>
            <a:ext cx="494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설명변수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(x) = [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개인정보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물품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예상 재 구매율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</a:p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목표변수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(y) =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군집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 to F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03ACA8-951F-2D7C-1DF2-FB8664AF43FD}"/>
              </a:ext>
            </a:extLst>
          </p:cNvPr>
          <p:cNvGrpSpPr/>
          <p:nvPr/>
        </p:nvGrpSpPr>
        <p:grpSpPr>
          <a:xfrm>
            <a:off x="3397801" y="1345563"/>
            <a:ext cx="2255780" cy="1426819"/>
            <a:chOff x="2906084" y="1344373"/>
            <a:chExt cx="2927418" cy="1668045"/>
          </a:xfrm>
        </p:grpSpPr>
        <p:graphicFrame>
          <p:nvGraphicFramePr>
            <p:cNvPr id="11" name="다이어그램 10">
              <a:extLst>
                <a:ext uri="{FF2B5EF4-FFF2-40B4-BE49-F238E27FC236}">
                  <a16:creationId xmlns:a16="http://schemas.microsoft.com/office/drawing/2014/main" id="{2A66C7FA-FEE0-790F-2E20-61AECE5749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7385150"/>
                </p:ext>
              </p:extLst>
            </p:nvPr>
          </p:nvGraphicFramePr>
          <p:xfrm>
            <a:off x="3065281" y="1344373"/>
            <a:ext cx="2768221" cy="16680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5D6287E-6035-85E7-464E-BDD4E473FB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26" y="1919227"/>
              <a:ext cx="549874" cy="36920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2D91CE-60B1-59C3-FF09-450B93642FAF}"/>
                </a:ext>
              </a:extLst>
            </p:cNvPr>
            <p:cNvSpPr txBox="1"/>
            <p:nvPr/>
          </p:nvSpPr>
          <p:spPr>
            <a:xfrm>
              <a:off x="2906084" y="1582039"/>
              <a:ext cx="1168476" cy="468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b="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Highest Value Customer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17FE9-CB7B-55D9-1F1D-B0A676F6722E}"/>
              </a:ext>
            </a:extLst>
          </p:cNvPr>
          <p:cNvSpPr txBox="1"/>
          <p:nvPr/>
        </p:nvSpPr>
        <p:spPr>
          <a:xfrm>
            <a:off x="3509957" y="2575580"/>
            <a:ext cx="2473526" cy="62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 : </a:t>
            </a:r>
            <a:r>
              <a: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시점을 기준으로 마지막 구매</a:t>
            </a:r>
            <a:endParaRPr lang="en-US" altLang="ko-KR" sz="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 : </a:t>
            </a:r>
            <a:r>
              <a: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기간 중 구매한 수</a:t>
            </a:r>
            <a:endParaRPr lang="en-US" altLang="ko-KR" sz="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 : </a:t>
            </a:r>
            <a:r>
              <a: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기간 중 구매 금액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2C3FCB-540F-671B-A808-1C9D9FD5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36" y="3443709"/>
            <a:ext cx="4327793" cy="1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0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FC102E59-9D46-9435-6F2F-79A277BF6155}"/>
              </a:ext>
            </a:extLst>
          </p:cNvPr>
          <p:cNvSpPr txBox="1"/>
          <p:nvPr/>
        </p:nvSpPr>
        <p:spPr>
          <a:xfrm>
            <a:off x="7277746" y="4269709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기간내 유입자의 매출 추이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4889AB-4A2D-D038-1279-AE08127C13F7}"/>
              </a:ext>
            </a:extLst>
          </p:cNvPr>
          <p:cNvSpPr txBox="1"/>
          <p:nvPr/>
        </p:nvSpPr>
        <p:spPr>
          <a:xfrm>
            <a:off x="1426827" y="4232661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구매물품별 </a:t>
            </a:r>
            <a:r>
              <a:rPr lang="ko-KR" altLang="en-US" sz="12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B9525F-5AA9-4FC5-6CB4-59ADE7331009}"/>
              </a:ext>
            </a:extLst>
          </p:cNvPr>
          <p:cNvSpPr txBox="1"/>
          <p:nvPr/>
        </p:nvSpPr>
        <p:spPr>
          <a:xfrm>
            <a:off x="1085470" y="1176128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비율과 수</a:t>
            </a:r>
            <a:r>
              <a:rPr lang="en-US" altLang="ko-KR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9AA1E0-391F-ECC9-4DBC-1EEB287FA050}"/>
              </a:ext>
            </a:extLst>
          </p:cNvPr>
          <p:cNvSpPr txBox="1"/>
          <p:nvPr/>
        </p:nvSpPr>
        <p:spPr>
          <a:xfrm>
            <a:off x="11147418" y="6447080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31261672-E8EA-078E-09CA-605623964EB0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1905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2" name="TextShape 1">
            <a:extLst>
              <a:ext uri="{FF2B5EF4-FFF2-40B4-BE49-F238E27FC236}">
                <a16:creationId xmlns:a16="http://schemas.microsoft.com/office/drawing/2014/main" id="{8E66A8D6-2CD5-3E61-31ED-A1CC2C4007D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특성과 프로모션 설정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7710123-230F-D885-7C2A-DCD50E232CB4}"/>
              </a:ext>
            </a:extLst>
          </p:cNvPr>
          <p:cNvSpPr/>
          <p:nvPr/>
        </p:nvSpPr>
        <p:spPr>
          <a:xfrm>
            <a:off x="338760" y="1159961"/>
            <a:ext cx="11378900" cy="2509796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377F5-75E2-8A21-6655-EE024EB8D81E}"/>
              </a:ext>
            </a:extLst>
          </p:cNvPr>
          <p:cNvSpPr txBox="1"/>
          <p:nvPr/>
        </p:nvSpPr>
        <p:spPr>
          <a:xfrm>
            <a:off x="338760" y="518638"/>
            <a:ext cx="113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새로 유입된 신규고객을 분석한 결과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71.8%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 블로그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통해 유입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되고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진행 시 가입자 수가 급격하게 증가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SNS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인터넷 블로그에서 주기적인 프로모션을 통해 신규고객을 유치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472780-50D9-B56A-10D6-5F51D3EFAA4B}"/>
              </a:ext>
            </a:extLst>
          </p:cNvPr>
          <p:cNvSpPr txBox="1"/>
          <p:nvPr/>
        </p:nvSpPr>
        <p:spPr>
          <a:xfrm>
            <a:off x="330871" y="3702033"/>
            <a:ext cx="113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구매한</a:t>
            </a:r>
            <a:r>
              <a:rPr lang="ko-KR" altLang="en-US" sz="1400" dirty="0">
                <a:solidFill>
                  <a:srgbClr val="FF7E5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잔존율이 가장 높은 것을 확인할 수 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프로모션 기간 내 유입자의 매출 추이는 프로모션 이후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달이 지나면 점차 줄어듦을 확인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프로모션 품목으로 설정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주기는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달로 설정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B1AF5F0-33C7-CB8F-481F-094834F9D781}"/>
              </a:ext>
            </a:extLst>
          </p:cNvPr>
          <p:cNvSpPr/>
          <p:nvPr/>
        </p:nvSpPr>
        <p:spPr>
          <a:xfrm>
            <a:off x="427153" y="4237852"/>
            <a:ext cx="11378900" cy="2163254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8D945C6-C2D2-A508-BF69-D2ED5774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71" y="1159651"/>
            <a:ext cx="2216724" cy="2001797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D5F706D-1E31-B776-6F17-4A6C3294A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60" y="1502354"/>
            <a:ext cx="2698794" cy="1530639"/>
          </a:xfrm>
          <a:prstGeom prst="rect">
            <a:avLst/>
          </a:prstGeom>
        </p:spPr>
      </p:pic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BC478A8-842C-CD9A-9E7D-CBD2D85312A3}"/>
              </a:ext>
            </a:extLst>
          </p:cNvPr>
          <p:cNvCxnSpPr>
            <a:cxnSpLocks/>
          </p:cNvCxnSpPr>
          <p:nvPr/>
        </p:nvCxnSpPr>
        <p:spPr>
          <a:xfrm>
            <a:off x="5677744" y="1374098"/>
            <a:ext cx="0" cy="2137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A114FA1-C048-1752-A1D9-474D63FF11C5}"/>
              </a:ext>
            </a:extLst>
          </p:cNvPr>
          <p:cNvCxnSpPr>
            <a:cxnSpLocks/>
          </p:cNvCxnSpPr>
          <p:nvPr/>
        </p:nvCxnSpPr>
        <p:spPr>
          <a:xfrm>
            <a:off x="6075835" y="4359493"/>
            <a:ext cx="0" cy="1850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1" name="표 18">
            <a:extLst>
              <a:ext uri="{FF2B5EF4-FFF2-40B4-BE49-F238E27FC236}">
                <a16:creationId xmlns:a16="http://schemas.microsoft.com/office/drawing/2014/main" id="{A8DA57F1-124A-7E96-8CBC-EE511DDD5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7259"/>
              </p:ext>
            </p:extLst>
          </p:nvPr>
        </p:nvGraphicFramePr>
        <p:xfrm>
          <a:off x="2475324" y="1517984"/>
          <a:ext cx="2936536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346">
                  <a:extLst>
                    <a:ext uri="{9D8B030D-6E8A-4147-A177-3AD203B41FA5}">
                      <a16:colId xmlns:a16="http://schemas.microsoft.com/office/drawing/2014/main" val="51274272"/>
                    </a:ext>
                  </a:extLst>
                </a:gridCol>
                <a:gridCol w="1609493">
                  <a:extLst>
                    <a:ext uri="{9D8B030D-6E8A-4147-A177-3AD203B41FA5}">
                      <a16:colId xmlns:a16="http://schemas.microsoft.com/office/drawing/2014/main" val="1330363388"/>
                    </a:ext>
                  </a:extLst>
                </a:gridCol>
                <a:gridCol w="756697">
                  <a:extLst>
                    <a:ext uri="{9D8B030D-6E8A-4147-A177-3AD203B41FA5}">
                      <a16:colId xmlns:a16="http://schemas.microsoft.com/office/drawing/2014/main" val="4178930989"/>
                    </a:ext>
                  </a:extLst>
                </a:gridCol>
              </a:tblGrid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명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36665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인스타그램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11834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네이버 블로그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751955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지인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3517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기타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인터넷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06198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191B1B09-ED91-7FCD-B59C-9D3733691C35}"/>
              </a:ext>
            </a:extLst>
          </p:cNvPr>
          <p:cNvSpPr txBox="1"/>
          <p:nvPr/>
        </p:nvSpPr>
        <p:spPr>
          <a:xfrm>
            <a:off x="886852" y="3268227"/>
            <a:ext cx="433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가입자 중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90% 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이상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고객이 인터넷을 통해 유입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4926209-5F8C-C036-37CF-5F7C14B3259F}"/>
              </a:ext>
            </a:extLst>
          </p:cNvPr>
          <p:cNvSpPr txBox="1"/>
          <p:nvPr/>
        </p:nvSpPr>
        <p:spPr>
          <a:xfrm>
            <a:off x="6819052" y="1171941"/>
            <a:ext cx="375730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주별 가입자 수와 이벤트 기간 및 내용</a:t>
            </a:r>
            <a:r>
              <a:rPr lang="en-US" altLang="ko-KR" sz="1200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4" name="표 28">
            <a:extLst>
              <a:ext uri="{FF2B5EF4-FFF2-40B4-BE49-F238E27FC236}">
                <a16:creationId xmlns:a16="http://schemas.microsoft.com/office/drawing/2014/main" id="{2F19E079-032A-993F-8E2D-D4F8D2AB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16355"/>
              </p:ext>
            </p:extLst>
          </p:nvPr>
        </p:nvGraphicFramePr>
        <p:xfrm>
          <a:off x="8743820" y="1634200"/>
          <a:ext cx="2778840" cy="12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007">
                  <a:extLst>
                    <a:ext uri="{9D8B030D-6E8A-4147-A177-3AD203B41FA5}">
                      <a16:colId xmlns:a16="http://schemas.microsoft.com/office/drawing/2014/main" val="2093131446"/>
                    </a:ext>
                  </a:extLst>
                </a:gridCol>
                <a:gridCol w="1116460">
                  <a:extLst>
                    <a:ext uri="{9D8B030D-6E8A-4147-A177-3AD203B41FA5}">
                      <a16:colId xmlns:a16="http://schemas.microsoft.com/office/drawing/2014/main" val="3281060994"/>
                    </a:ext>
                  </a:extLst>
                </a:gridCol>
                <a:gridCol w="853373">
                  <a:extLst>
                    <a:ext uri="{9D8B030D-6E8A-4147-A177-3AD203B41FA5}">
                      <a16:colId xmlns:a16="http://schemas.microsoft.com/office/drawing/2014/main" val="2319226904"/>
                    </a:ext>
                  </a:extLst>
                </a:gridCol>
              </a:tblGrid>
              <a:tr h="454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이벤트</a:t>
                      </a:r>
                      <a:b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제공된 포인트 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점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가입자 수</a:t>
                      </a:r>
                      <a:b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14154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15,000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1,963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17639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1,424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49275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1,968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08466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05765FCB-49F0-D6C7-1665-78E375919F4B}"/>
              </a:ext>
            </a:extLst>
          </p:cNvPr>
          <p:cNvSpPr txBox="1"/>
          <p:nvPr/>
        </p:nvSpPr>
        <p:spPr>
          <a:xfrm>
            <a:off x="6442668" y="3265991"/>
            <a:ext cx="503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기간 중 신규 가입자 수의 폭발적인 증가를 확인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FAA197-468F-7B65-A3CE-C653A2905D93}"/>
              </a:ext>
            </a:extLst>
          </p:cNvPr>
          <p:cNvSpPr txBox="1"/>
          <p:nvPr/>
        </p:nvSpPr>
        <p:spPr>
          <a:xfrm>
            <a:off x="6295173" y="3009877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시간에 따른 가입자 수 변화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7" name="차트 106">
            <a:extLst>
              <a:ext uri="{FF2B5EF4-FFF2-40B4-BE49-F238E27FC236}">
                <a16:creationId xmlns:a16="http://schemas.microsoft.com/office/drawing/2014/main" id="{849555DE-8F26-5D08-D6AD-59C0EB9A2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36831"/>
              </p:ext>
            </p:extLst>
          </p:nvPr>
        </p:nvGraphicFramePr>
        <p:xfrm>
          <a:off x="818587" y="4396921"/>
          <a:ext cx="4912944" cy="155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5E6EA725-1611-4FDA-6BFC-6CCD7075E538}"/>
              </a:ext>
            </a:extLst>
          </p:cNvPr>
          <p:cNvSpPr txBox="1"/>
          <p:nvPr/>
        </p:nvSpPr>
        <p:spPr>
          <a:xfrm>
            <a:off x="392944" y="2938718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비율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79AE62A-A95B-3C8E-FD48-59D4831C0241}"/>
              </a:ext>
            </a:extLst>
          </p:cNvPr>
          <p:cNvSpPr txBox="1"/>
          <p:nvPr/>
        </p:nvSpPr>
        <p:spPr>
          <a:xfrm>
            <a:off x="2954051" y="2957065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수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BAFBC0-DA9C-BEE2-B632-7063FF506D78}"/>
              </a:ext>
            </a:extLst>
          </p:cNvPr>
          <p:cNvSpPr txBox="1"/>
          <p:nvPr/>
        </p:nvSpPr>
        <p:spPr>
          <a:xfrm>
            <a:off x="8759969" y="3019770"/>
            <a:ext cx="2786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기간과 내용에 따른 가입자 수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11" name="차트 110">
            <a:extLst>
              <a:ext uri="{FF2B5EF4-FFF2-40B4-BE49-F238E27FC236}">
                <a16:creationId xmlns:a16="http://schemas.microsoft.com/office/drawing/2014/main" id="{B76BE04D-4CDF-61A8-B54D-224298F19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807956"/>
              </p:ext>
            </p:extLst>
          </p:nvPr>
        </p:nvGraphicFramePr>
        <p:xfrm>
          <a:off x="6442668" y="4456489"/>
          <a:ext cx="5162193" cy="155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2" name="TextBox 16">
            <a:extLst>
              <a:ext uri="{FF2B5EF4-FFF2-40B4-BE49-F238E27FC236}">
                <a16:creationId xmlns:a16="http://schemas.microsoft.com/office/drawing/2014/main" id="{D3395389-8544-75E7-DAEC-F2CB4F42E30F}"/>
              </a:ext>
            </a:extLst>
          </p:cNvPr>
          <p:cNvSpPr txBox="1"/>
          <p:nvPr/>
        </p:nvSpPr>
        <p:spPr>
          <a:xfrm>
            <a:off x="6193052" y="4269709"/>
            <a:ext cx="9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월별 매출 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단위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3" name="TextBox 16">
            <a:extLst>
              <a:ext uri="{FF2B5EF4-FFF2-40B4-BE49-F238E27FC236}">
                <a16:creationId xmlns:a16="http://schemas.microsoft.com/office/drawing/2014/main" id="{F44AC2E1-B126-0C4D-31F2-BB8C1BDC4B73}"/>
              </a:ext>
            </a:extLst>
          </p:cNvPr>
          <p:cNvSpPr txBox="1"/>
          <p:nvPr/>
        </p:nvSpPr>
        <p:spPr>
          <a:xfrm>
            <a:off x="427153" y="4237852"/>
            <a:ext cx="9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단위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:%)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D6E2ABE-0F1E-11BA-616D-9116CF9C3281}"/>
              </a:ext>
            </a:extLst>
          </p:cNvPr>
          <p:cNvCxnSpPr>
            <a:cxnSpLocks/>
          </p:cNvCxnSpPr>
          <p:nvPr/>
        </p:nvCxnSpPr>
        <p:spPr>
          <a:xfrm>
            <a:off x="6839521" y="5141793"/>
            <a:ext cx="4533892" cy="1455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1A3185D3-0C32-942E-F165-04CE752F9D8C}"/>
              </a:ext>
            </a:extLst>
          </p:cNvPr>
          <p:cNvSpPr/>
          <p:nvPr/>
        </p:nvSpPr>
        <p:spPr>
          <a:xfrm>
            <a:off x="8389172" y="4658242"/>
            <a:ext cx="402990" cy="45341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15CC0B-FCB0-1353-15BB-6D5F13D5AE38}"/>
              </a:ext>
            </a:extLst>
          </p:cNvPr>
          <p:cNvSpPr txBox="1"/>
          <p:nvPr/>
        </p:nvSpPr>
        <p:spPr>
          <a:xfrm>
            <a:off x="482229" y="5995005"/>
            <a:ext cx="5469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첫 구매물품인 신규 고객의 잔존율이 가장 높음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665A88-CB7D-5BDB-6CF5-577A4E604349}"/>
              </a:ext>
            </a:extLst>
          </p:cNvPr>
          <p:cNvSpPr txBox="1"/>
          <p:nvPr/>
        </p:nvSpPr>
        <p:spPr>
          <a:xfrm>
            <a:off x="6132878" y="5951429"/>
            <a:ext cx="541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 기간 내 유입한 가입자들의 매출 추이는 </a:t>
            </a: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가입 후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 뒤에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 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아래로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떨어짐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978E904-7B06-CAA2-538E-FF4DF387106A}"/>
              </a:ext>
            </a:extLst>
          </p:cNvPr>
          <p:cNvSpPr/>
          <p:nvPr/>
        </p:nvSpPr>
        <p:spPr>
          <a:xfrm>
            <a:off x="6133176" y="1426921"/>
            <a:ext cx="570261" cy="52098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B534599-FA02-A877-306A-1250EEEAE101}"/>
              </a:ext>
            </a:extLst>
          </p:cNvPr>
          <p:cNvSpPr/>
          <p:nvPr/>
        </p:nvSpPr>
        <p:spPr>
          <a:xfrm>
            <a:off x="8325574" y="1799160"/>
            <a:ext cx="322117" cy="29712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4" name="화살표: 아래쪽 153">
            <a:extLst>
              <a:ext uri="{FF2B5EF4-FFF2-40B4-BE49-F238E27FC236}">
                <a16:creationId xmlns:a16="http://schemas.microsoft.com/office/drawing/2014/main" id="{2B21DEDB-1797-E693-9795-3CE84F031772}"/>
              </a:ext>
            </a:extLst>
          </p:cNvPr>
          <p:cNvSpPr/>
          <p:nvPr/>
        </p:nvSpPr>
        <p:spPr>
          <a:xfrm>
            <a:off x="1551724" y="4282705"/>
            <a:ext cx="402990" cy="302824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548259-4301-361D-8052-CBF507399920}"/>
              </a:ext>
            </a:extLst>
          </p:cNvPr>
          <p:cNvSpPr/>
          <p:nvPr/>
        </p:nvSpPr>
        <p:spPr>
          <a:xfrm>
            <a:off x="1511643" y="4653435"/>
            <a:ext cx="453766" cy="131269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C2651-B2DF-4C64-9674-635A6F9E0A9F}"/>
              </a:ext>
            </a:extLst>
          </p:cNvPr>
          <p:cNvSpPr/>
          <p:nvPr/>
        </p:nvSpPr>
        <p:spPr>
          <a:xfrm>
            <a:off x="8430567" y="5111653"/>
            <a:ext cx="334562" cy="81090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427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2278</Words>
  <Application>Microsoft Office PowerPoint</Application>
  <PresentationFormat>와이드스크린</PresentationFormat>
  <Paragraphs>392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나눔스퀘어 ExtraBold</vt:lpstr>
      <vt:lpstr>나눔스퀘어 네오 Regular</vt:lpstr>
      <vt:lpstr>맑은 고딕</vt:lpstr>
      <vt:lpstr>맑은 고딕</vt:lpstr>
      <vt:lpstr>Arial</vt:lpstr>
      <vt:lpstr>Calibri</vt:lpstr>
      <vt:lpstr>Calibri Light</vt:lpstr>
      <vt:lpstr>Wingdings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444</cp:revision>
  <dcterms:created xsi:type="dcterms:W3CDTF">2022-11-05T10:48:10Z</dcterms:created>
  <dcterms:modified xsi:type="dcterms:W3CDTF">2022-11-18T03:38:40Z</dcterms:modified>
</cp:coreProperties>
</file>