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"/>
  </p:notesMasterIdLst>
  <p:sldIdLst>
    <p:sldId id="308" r:id="rId2"/>
    <p:sldId id="314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5F0"/>
    <a:srgbClr val="8497B0"/>
    <a:srgbClr val="B4C7E7"/>
    <a:srgbClr val="FFFFFF"/>
    <a:srgbClr val="59BCDB"/>
    <a:srgbClr val="F7E7B1"/>
    <a:srgbClr val="BDD7EE"/>
    <a:srgbClr val="FF8315"/>
    <a:srgbClr val="58A15B"/>
    <a:srgbClr val="CCC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87C42-8FB3-4E17-A21D-60B4AF6B1017}" v="1" dt="2022-11-17T18:06:08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366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동언" userId="c7f2cada-d8cd-4f10-9fd9-180a892726ea" providerId="ADAL" clId="{E9187C42-8FB3-4E17-A21D-60B4AF6B1017}"/>
    <pc:docChg chg="addSld delSld modSld">
      <pc:chgData name="장동언" userId="c7f2cada-d8cd-4f10-9fd9-180a892726ea" providerId="ADAL" clId="{E9187C42-8FB3-4E17-A21D-60B4AF6B1017}" dt="2022-11-17T18:06:15.809" v="3" actId="47"/>
      <pc:docMkLst>
        <pc:docMk/>
      </pc:docMkLst>
      <pc:sldChg chg="addSp modSp new del mod">
        <pc:chgData name="장동언" userId="c7f2cada-d8cd-4f10-9fd9-180a892726ea" providerId="ADAL" clId="{E9187C42-8FB3-4E17-A21D-60B4AF6B1017}" dt="2022-11-17T18:06:15.809" v="3" actId="47"/>
        <pc:sldMkLst>
          <pc:docMk/>
          <pc:sldMk cId="1854179683" sldId="315"/>
        </pc:sldMkLst>
        <pc:graphicFrameChg chg="add mod">
          <ac:chgData name="장동언" userId="c7f2cada-d8cd-4f10-9fd9-180a892726ea" providerId="ADAL" clId="{E9187C42-8FB3-4E17-A21D-60B4AF6B1017}" dt="2022-11-17T18:06:08.332" v="2" actId="1957"/>
          <ac:graphicFrameMkLst>
            <pc:docMk/>
            <pc:sldMk cId="1854179683" sldId="315"/>
            <ac:graphicFrameMk id="5" creationId="{AB774B0D-EE27-D336-91A2-2B17B9C7384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2-4887-A1B3-84E6954264C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2-4887-A1B3-84E6954264C9}"/>
              </c:ext>
            </c:extLst>
          </c:dPt>
          <c:cat>
            <c:strRef>
              <c:f>Sheet1!$A$2:$A$3</c:f>
              <c:strCache>
                <c:ptCount val="2"/>
                <c:pt idx="0">
                  <c:v>불만족</c:v>
                </c:pt>
                <c:pt idx="1">
                  <c:v>만족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30.1</c:v>
                </c:pt>
                <c:pt idx="1">
                  <c:v>69.900000000000006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F2-4887-A1B3-84E69542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2-4639-A022-9FD7CF6406D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2-4639-A022-9FD7CF6406DC}"/>
              </c:ext>
            </c:extLst>
          </c:dPt>
          <c:cat>
            <c:strRef>
              <c:f>Sheet1!$A$2:$A$3</c:f>
              <c:strCache>
                <c:ptCount val="2"/>
                <c:pt idx="0">
                  <c:v>top3</c:v>
                </c:pt>
                <c:pt idx="1">
                  <c:v>그 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</c:v>
                </c:pt>
                <c:pt idx="1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82-4639-A022-9FD7CF640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97B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6F-4E67-BEE9-37CC75C5023C}"/>
              </c:ext>
            </c:extLst>
          </c:dPt>
          <c:dPt>
            <c:idx val="1"/>
            <c:invertIfNegative val="0"/>
            <c:bubble3D val="0"/>
            <c:spPr>
              <a:solidFill>
                <a:srgbClr val="F7E7B1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6F-4E67-BEE9-37CC75C5023C}"/>
              </c:ext>
            </c:extLst>
          </c:dPt>
          <c:dPt>
            <c:idx val="2"/>
            <c:invertIfNegative val="0"/>
            <c:bubble3D val="0"/>
            <c:spPr>
              <a:solidFill>
                <a:srgbClr val="BDD7EE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6F-4E67-BEE9-37CC75C502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3단계 기저귀</c:v>
                </c:pt>
                <c:pt idx="1">
                  <c:v>4단계 기저귀</c:v>
                </c:pt>
                <c:pt idx="2">
                  <c:v>수유용품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21.1</c:v>
                </c:pt>
                <c:pt idx="1">
                  <c:v>17.3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F-4E67-BEE9-37CC75C50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16030064"/>
        <c:axId val="1616027984"/>
      </c:barChart>
      <c:catAx>
        <c:axId val="16160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27984"/>
        <c:crosses val="autoZero"/>
        <c:auto val="1"/>
        <c:lblAlgn val="ctr"/>
        <c:lblOffset val="100"/>
        <c:noMultiLvlLbl val="0"/>
      </c:catAx>
      <c:valAx>
        <c:axId val="161602798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충청</a:t>
            </a:r>
            <a:r>
              <a:rPr lang="en-US" altLang="ko-KR" dirty="0"/>
              <a:t>,</a:t>
            </a:r>
            <a:r>
              <a:rPr lang="ko-KR" altLang="en-US" dirty="0"/>
              <a:t>서울의 불만족율이 높은 품목 중 매출이 많은 품목</a:t>
            </a:r>
            <a:r>
              <a:rPr lang="en-US" altLang="ko-KR" dirty="0"/>
              <a:t> (</a:t>
            </a:r>
            <a:r>
              <a:rPr lang="ko-KR" altLang="en-US" dirty="0"/>
              <a:t>비싼데 불만족율이 높으면 최악이니까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8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BAAA3B-48D8-4AF0-BF19-6DE941617EAB}"/>
              </a:ext>
            </a:extLst>
          </p:cNvPr>
          <p:cNvSpPr/>
          <p:nvPr/>
        </p:nvSpPr>
        <p:spPr>
          <a:xfrm>
            <a:off x="338760" y="1031012"/>
            <a:ext cx="5607087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서울이 전체 매출의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지역의 배송 불만족율은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내외이다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2274224" y="858024"/>
            <a:ext cx="20206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매출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/>
        </p:nvGraphicFramePr>
        <p:xfrm>
          <a:off x="1430661" y="1279050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4178138" y="2302819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904977" y="6042841"/>
            <a:ext cx="4593514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지역은 전체 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b="0" strike="noStrike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C9711C-0EEC-ACDB-6728-8E7A36EF73FA}"/>
              </a:ext>
            </a:extLst>
          </p:cNvPr>
          <p:cNvGrpSpPr/>
          <p:nvPr/>
        </p:nvGrpSpPr>
        <p:grpSpPr>
          <a:xfrm>
            <a:off x="2886432" y="2548377"/>
            <a:ext cx="2930944" cy="3486076"/>
            <a:chOff x="2886432" y="2548377"/>
            <a:chExt cx="2930944" cy="3486076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B74D2BC-FD80-825A-2E3A-D1CF990A98DB}"/>
                </a:ext>
              </a:extLst>
            </p:cNvPr>
            <p:cNvSpPr/>
            <p:nvPr/>
          </p:nvSpPr>
          <p:spPr>
            <a:xfrm>
              <a:off x="2933622" y="3828058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DAC5C3B-62FD-0EC9-1B12-B044AB7F8B51}"/>
                </a:ext>
              </a:extLst>
            </p:cNvPr>
            <p:cNvSpPr/>
            <p:nvPr/>
          </p:nvSpPr>
          <p:spPr>
            <a:xfrm>
              <a:off x="2886432" y="3300536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FA3940-E358-98B0-C7CE-AE9302502C82}"/>
                </a:ext>
              </a:extLst>
            </p:cNvPr>
            <p:cNvSpPr/>
            <p:nvPr/>
          </p:nvSpPr>
          <p:spPr>
            <a:xfrm>
              <a:off x="3049271" y="2733568"/>
              <a:ext cx="919400" cy="3149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제주도">
              <a:extLst>
                <a:ext uri="{FF2B5EF4-FFF2-40B4-BE49-F238E27FC236}">
                  <a16:creationId xmlns:a16="http://schemas.microsoft.com/office/drawing/2014/main" id="{F425976C-3548-179F-EB2B-A44ED5910BB3}"/>
                </a:ext>
              </a:extLst>
            </p:cNvPr>
            <p:cNvSpPr/>
            <p:nvPr/>
          </p:nvSpPr>
          <p:spPr>
            <a:xfrm>
              <a:off x="3953790" y="5792174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광주광역시">
              <a:extLst>
                <a:ext uri="{FF2B5EF4-FFF2-40B4-BE49-F238E27FC236}">
                  <a16:creationId xmlns:a16="http://schemas.microsoft.com/office/drawing/2014/main" id="{A2697E69-DFAF-CE59-B90E-B5DD8496898D}"/>
                </a:ext>
              </a:extLst>
            </p:cNvPr>
            <p:cNvSpPr/>
            <p:nvPr/>
          </p:nvSpPr>
          <p:spPr>
            <a:xfrm>
              <a:off x="4246539" y="4852089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전라북도">
              <a:extLst>
                <a:ext uri="{FF2B5EF4-FFF2-40B4-BE49-F238E27FC236}">
                  <a16:creationId xmlns:a16="http://schemas.microsoft.com/office/drawing/2014/main" id="{FCFF7095-C02B-7805-EEF7-44E283F36C81}"/>
                </a:ext>
              </a:extLst>
            </p:cNvPr>
            <p:cNvSpPr/>
            <p:nvPr/>
          </p:nvSpPr>
          <p:spPr>
            <a:xfrm>
              <a:off x="3995527" y="4250519"/>
              <a:ext cx="917318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전라남도">
              <a:extLst>
                <a:ext uri="{FF2B5EF4-FFF2-40B4-BE49-F238E27FC236}">
                  <a16:creationId xmlns:a16="http://schemas.microsoft.com/office/drawing/2014/main" id="{31E44997-497E-C5BF-85B7-2BEF8362F87E}"/>
                </a:ext>
              </a:extLst>
            </p:cNvPr>
            <p:cNvSpPr/>
            <p:nvPr/>
          </p:nvSpPr>
          <p:spPr>
            <a:xfrm>
              <a:off x="3753856" y="4700003"/>
              <a:ext cx="1090020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부산광역시">
              <a:extLst>
                <a:ext uri="{FF2B5EF4-FFF2-40B4-BE49-F238E27FC236}">
                  <a16:creationId xmlns:a16="http://schemas.microsoft.com/office/drawing/2014/main" id="{DD274855-B813-28B3-80E5-F1474790A320}"/>
                </a:ext>
              </a:extLst>
            </p:cNvPr>
            <p:cNvSpPr/>
            <p:nvPr/>
          </p:nvSpPr>
          <p:spPr>
            <a:xfrm>
              <a:off x="5423009" y="4774425"/>
              <a:ext cx="228663" cy="20116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9" name="울산광역시">
              <a:extLst>
                <a:ext uri="{FF2B5EF4-FFF2-40B4-BE49-F238E27FC236}">
                  <a16:creationId xmlns:a16="http://schemas.microsoft.com/office/drawing/2014/main" id="{C963D95B-569F-461A-294A-D5E12EC9E656}"/>
                </a:ext>
              </a:extLst>
            </p:cNvPr>
            <p:cNvSpPr/>
            <p:nvPr/>
          </p:nvSpPr>
          <p:spPr>
            <a:xfrm>
              <a:off x="5498491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0" name="대구광역시">
              <a:extLst>
                <a:ext uri="{FF2B5EF4-FFF2-40B4-BE49-F238E27FC236}">
                  <a16:creationId xmlns:a16="http://schemas.microsoft.com/office/drawing/2014/main" id="{F0A51C74-6E38-7FF3-5EC8-DA0CEA5765CC}"/>
                </a:ext>
              </a:extLst>
            </p:cNvPr>
            <p:cNvSpPr/>
            <p:nvPr/>
          </p:nvSpPr>
          <p:spPr>
            <a:xfrm>
              <a:off x="5159713" y="4328773"/>
              <a:ext cx="210903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1" name="경상북도">
              <a:extLst>
                <a:ext uri="{FF2B5EF4-FFF2-40B4-BE49-F238E27FC236}">
                  <a16:creationId xmlns:a16="http://schemas.microsoft.com/office/drawing/2014/main" id="{BD475779-5401-B372-5C12-1606771E9728}"/>
                </a:ext>
              </a:extLst>
            </p:cNvPr>
            <p:cNvSpPr/>
            <p:nvPr/>
          </p:nvSpPr>
          <p:spPr>
            <a:xfrm>
              <a:off x="4839850" y="3596012"/>
              <a:ext cx="977526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7" name="경상남도">
              <a:extLst>
                <a:ext uri="{FF2B5EF4-FFF2-40B4-BE49-F238E27FC236}">
                  <a16:creationId xmlns:a16="http://schemas.microsoft.com/office/drawing/2014/main" id="{B3B099DC-39AB-0861-57A3-06B9D3874C59}"/>
                </a:ext>
              </a:extLst>
            </p:cNvPr>
            <p:cNvSpPr/>
            <p:nvPr/>
          </p:nvSpPr>
          <p:spPr>
            <a:xfrm>
              <a:off x="4751720" y="4420389"/>
              <a:ext cx="854466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8" name="세종특별자치시">
              <a:extLst>
                <a:ext uri="{FF2B5EF4-FFF2-40B4-BE49-F238E27FC236}">
                  <a16:creationId xmlns:a16="http://schemas.microsoft.com/office/drawing/2014/main" id="{946812C2-F786-01DF-9A91-F4FF092128B2}"/>
                </a:ext>
              </a:extLst>
            </p:cNvPr>
            <p:cNvSpPr/>
            <p:nvPr/>
          </p:nvSpPr>
          <p:spPr>
            <a:xfrm>
              <a:off x="4471502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대전광역시">
              <a:extLst>
                <a:ext uri="{FF2B5EF4-FFF2-40B4-BE49-F238E27FC236}">
                  <a16:creationId xmlns:a16="http://schemas.microsoft.com/office/drawing/2014/main" id="{03407A08-7627-B48E-57C7-60186122C9B2}"/>
                </a:ext>
              </a:extLst>
            </p:cNvPr>
            <p:cNvSpPr/>
            <p:nvPr/>
          </p:nvSpPr>
          <p:spPr>
            <a:xfrm>
              <a:off x="4575843" y="4024156"/>
              <a:ext cx="108782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충청북도">
              <a:extLst>
                <a:ext uri="{FF2B5EF4-FFF2-40B4-BE49-F238E27FC236}">
                  <a16:creationId xmlns:a16="http://schemas.microsoft.com/office/drawing/2014/main" id="{1BADFB8B-CA71-AB63-EC28-DF0125EDFE19}"/>
                </a:ext>
              </a:extLst>
            </p:cNvPr>
            <p:cNvSpPr/>
            <p:nvPr/>
          </p:nvSpPr>
          <p:spPr>
            <a:xfrm>
              <a:off x="4547872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1" name="충청남도">
              <a:extLst>
                <a:ext uri="{FF2B5EF4-FFF2-40B4-BE49-F238E27FC236}">
                  <a16:creationId xmlns:a16="http://schemas.microsoft.com/office/drawing/2014/main" id="{B04A7DAB-2E40-25AB-CD1E-4ED5CC1640DD}"/>
                </a:ext>
              </a:extLst>
            </p:cNvPr>
            <p:cNvSpPr/>
            <p:nvPr/>
          </p:nvSpPr>
          <p:spPr>
            <a:xfrm>
              <a:off x="3928037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1AADEDED-15EC-9510-4389-734DED852E8B}"/>
                </a:ext>
              </a:extLst>
            </p:cNvPr>
            <p:cNvSpPr/>
            <p:nvPr/>
          </p:nvSpPr>
          <p:spPr>
            <a:xfrm>
              <a:off x="4407565" y="2548377"/>
              <a:ext cx="1358661" cy="1363483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4" name="경기도">
              <a:extLst>
                <a:ext uri="{FF2B5EF4-FFF2-40B4-BE49-F238E27FC236}">
                  <a16:creationId xmlns:a16="http://schemas.microsoft.com/office/drawing/2014/main" id="{66462D13-5E5C-34EF-1207-12BBBB6B7512}"/>
                </a:ext>
              </a:extLst>
            </p:cNvPr>
            <p:cNvSpPr/>
            <p:nvPr/>
          </p:nvSpPr>
          <p:spPr>
            <a:xfrm>
              <a:off x="4155961" y="2834868"/>
              <a:ext cx="705971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5" name="인천광역시">
              <a:extLst>
                <a:ext uri="{FF2B5EF4-FFF2-40B4-BE49-F238E27FC236}">
                  <a16:creationId xmlns:a16="http://schemas.microsoft.com/office/drawing/2014/main" id="{BA81DC37-161A-2E90-DDA9-7EDB002EFB4F}"/>
                </a:ext>
              </a:extLst>
            </p:cNvPr>
            <p:cNvSpPr/>
            <p:nvPr/>
          </p:nvSpPr>
          <p:spPr>
            <a:xfrm>
              <a:off x="3990858" y="3097779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6" name="서울특별시">
              <a:extLst>
                <a:ext uri="{FF2B5EF4-FFF2-40B4-BE49-F238E27FC236}">
                  <a16:creationId xmlns:a16="http://schemas.microsoft.com/office/drawing/2014/main" id="{EC919AC0-029B-6C45-B64D-ED3B9BE075B4}"/>
                </a:ext>
              </a:extLst>
            </p:cNvPr>
            <p:cNvSpPr/>
            <p:nvPr/>
          </p:nvSpPr>
          <p:spPr>
            <a:xfrm>
              <a:off x="4308996" y="3197844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7450A6-169B-5F4F-C9E1-CA0876CFDEDC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2" y="3959085"/>
              <a:ext cx="768543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E39141F-9B26-83B7-505B-129CAD558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6" y="3438276"/>
              <a:ext cx="816382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80066C-DC04-29EA-30ED-58281C7E4FAC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Line 5">
            <a:extLst>
              <a:ext uri="{FF2B5EF4-FFF2-40B4-BE49-F238E27FC236}">
                <a16:creationId xmlns:a16="http://schemas.microsoft.com/office/drawing/2014/main" id="{8BA6D3C9-ED01-17FA-0728-7B2299CCAA54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F9D7F8-5BBD-9142-4EB9-B43B0E9BC0FD}"/>
              </a:ext>
            </a:extLst>
          </p:cNvPr>
          <p:cNvSpPr/>
          <p:nvPr/>
        </p:nvSpPr>
        <p:spPr>
          <a:xfrm>
            <a:off x="6073486" y="1031012"/>
            <a:ext cx="5645992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F650-AF4B-D7E0-B41F-CF853F540672}"/>
              </a:ext>
            </a:extLst>
          </p:cNvPr>
          <p:cNvSpPr txBox="1"/>
          <p:nvPr/>
        </p:nvSpPr>
        <p:spPr>
          <a:xfrm>
            <a:off x="7938186" y="835408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배송 불만율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5F8C4C9-7D75-B952-5F26-3093EB5B6922}"/>
              </a:ext>
            </a:extLst>
          </p:cNvPr>
          <p:cNvGrpSpPr/>
          <p:nvPr/>
        </p:nvGrpSpPr>
        <p:grpSpPr>
          <a:xfrm>
            <a:off x="6494631" y="1287417"/>
            <a:ext cx="1592482" cy="1845050"/>
            <a:chOff x="9549403" y="4563725"/>
            <a:chExt cx="1592482" cy="1845050"/>
          </a:xfrm>
        </p:grpSpPr>
        <p:graphicFrame>
          <p:nvGraphicFramePr>
            <p:cNvPr id="94" name="차트 93">
              <a:extLst>
                <a:ext uri="{FF2B5EF4-FFF2-40B4-BE49-F238E27FC236}">
                  <a16:creationId xmlns:a16="http://schemas.microsoft.com/office/drawing/2014/main" id="{205586A4-7387-9C59-00AF-F11E0AD1475A}"/>
                </a:ext>
              </a:extLst>
            </p:cNvPr>
            <p:cNvGraphicFramePr/>
            <p:nvPr/>
          </p:nvGraphicFramePr>
          <p:xfrm>
            <a:off x="9549403" y="4811823"/>
            <a:ext cx="1592482" cy="15969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9C3680-DE68-CD2C-FBC8-AFF3982BED0B}"/>
                </a:ext>
              </a:extLst>
            </p:cNvPr>
            <p:cNvSpPr txBox="1"/>
            <p:nvPr/>
          </p:nvSpPr>
          <p:spPr>
            <a:xfrm>
              <a:off x="9656411" y="4563725"/>
              <a:ext cx="13786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</a:t>
              </a:r>
              <a:r>
                <a:rPr lang="ko-KR" altLang="en-US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배송 불만율 </a:t>
              </a:r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B97D47-F853-2B10-530D-BC8ACFAFB4D5}"/>
                </a:ext>
              </a:extLst>
            </p:cNvPr>
            <p:cNvSpPr txBox="1"/>
            <p:nvPr/>
          </p:nvSpPr>
          <p:spPr>
            <a:xfrm>
              <a:off x="10371103" y="5404506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30.1%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744547-CF19-E0E3-251E-E0C247223749}"/>
                </a:ext>
              </a:extLst>
            </p:cNvPr>
            <p:cNvSpPr txBox="1"/>
            <p:nvPr/>
          </p:nvSpPr>
          <p:spPr>
            <a:xfrm>
              <a:off x="9759080" y="5625127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69.9%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6F4DF-EAD4-0BFB-5173-7F1330D52ADD}"/>
                </a:ext>
              </a:extLst>
            </p:cNvPr>
            <p:cNvSpPr txBox="1"/>
            <p:nvPr/>
          </p:nvSpPr>
          <p:spPr>
            <a:xfrm>
              <a:off x="9772555" y="5470256"/>
              <a:ext cx="5730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trike="noStrike" spc="-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86AC05-1484-70A9-305F-AC19FFCB99CD}"/>
                </a:ext>
              </a:extLst>
            </p:cNvPr>
            <p:cNvSpPr txBox="1"/>
            <p:nvPr/>
          </p:nvSpPr>
          <p:spPr>
            <a:xfrm>
              <a:off x="10338602" y="5236703"/>
              <a:ext cx="7638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불만율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6AA2758-BC84-FC8E-253D-D23BEABDCB2D}"/>
              </a:ext>
            </a:extLst>
          </p:cNvPr>
          <p:cNvGrpSpPr/>
          <p:nvPr/>
        </p:nvGrpSpPr>
        <p:grpSpPr>
          <a:xfrm>
            <a:off x="8343924" y="2834893"/>
            <a:ext cx="3163384" cy="3439206"/>
            <a:chOff x="7111187" y="336357"/>
            <a:chExt cx="4860698" cy="5539063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E5DFE91-D5B7-56AD-4932-A22ADD74BB2D}"/>
                </a:ext>
              </a:extLst>
            </p:cNvPr>
            <p:cNvSpPr/>
            <p:nvPr/>
          </p:nvSpPr>
          <p:spPr>
            <a:xfrm>
              <a:off x="7296999" y="2369654"/>
              <a:ext cx="1432131" cy="539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FC8AFC4-1112-AD4F-9FC6-F05D79A106F7}"/>
                </a:ext>
              </a:extLst>
            </p:cNvPr>
            <p:cNvSpPr/>
            <p:nvPr/>
          </p:nvSpPr>
          <p:spPr>
            <a:xfrm>
              <a:off x="7222490" y="1531470"/>
              <a:ext cx="1432131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F4783BD-42B0-B165-E9FD-8B852FD579E4}"/>
                </a:ext>
              </a:extLst>
            </p:cNvPr>
            <p:cNvSpPr/>
            <p:nvPr/>
          </p:nvSpPr>
          <p:spPr>
            <a:xfrm>
              <a:off x="7620793" y="630607"/>
              <a:ext cx="1432132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(29.6%)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4" name="제주도">
              <a:extLst>
                <a:ext uri="{FF2B5EF4-FFF2-40B4-BE49-F238E27FC236}">
                  <a16:creationId xmlns:a16="http://schemas.microsoft.com/office/drawing/2014/main" id="{E8725243-F0AF-4C3B-6CBC-B062CA42FBC1}"/>
                </a:ext>
              </a:extLst>
            </p:cNvPr>
            <p:cNvSpPr/>
            <p:nvPr/>
          </p:nvSpPr>
          <p:spPr>
            <a:xfrm>
              <a:off x="9029432" y="5490460"/>
              <a:ext cx="680721" cy="38496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5" name="광주광역시">
              <a:extLst>
                <a:ext uri="{FF2B5EF4-FFF2-40B4-BE49-F238E27FC236}">
                  <a16:creationId xmlns:a16="http://schemas.microsoft.com/office/drawing/2014/main" id="{347A7881-3901-74DA-F159-64770A061D9B}"/>
                </a:ext>
              </a:extLst>
            </p:cNvPr>
            <p:cNvSpPr/>
            <p:nvPr/>
          </p:nvSpPr>
          <p:spPr>
            <a:xfrm>
              <a:off x="9491659" y="3996750"/>
              <a:ext cx="272943" cy="186392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6" name="전라북도">
              <a:extLst>
                <a:ext uri="{FF2B5EF4-FFF2-40B4-BE49-F238E27FC236}">
                  <a16:creationId xmlns:a16="http://schemas.microsoft.com/office/drawing/2014/main" id="{77965296-5EB2-048E-6B47-4E0843DFD8BD}"/>
                </a:ext>
              </a:extLst>
            </p:cNvPr>
            <p:cNvSpPr/>
            <p:nvPr/>
          </p:nvSpPr>
          <p:spPr>
            <a:xfrm>
              <a:off x="9095331" y="3040908"/>
              <a:ext cx="1448372" cy="889341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7" name="전라남도">
              <a:extLst>
                <a:ext uri="{FF2B5EF4-FFF2-40B4-BE49-F238E27FC236}">
                  <a16:creationId xmlns:a16="http://schemas.microsoft.com/office/drawing/2014/main" id="{15BA28CB-7166-57EE-55B9-93F76A7335D6}"/>
                </a:ext>
              </a:extLst>
            </p:cNvPr>
            <p:cNvSpPr/>
            <p:nvPr/>
          </p:nvSpPr>
          <p:spPr>
            <a:xfrm>
              <a:off x="8713751" y="3755098"/>
              <a:ext cx="1721055" cy="1436808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8" name="부산광역시">
              <a:extLst>
                <a:ext uri="{FF2B5EF4-FFF2-40B4-BE49-F238E27FC236}">
                  <a16:creationId xmlns:a16="http://schemas.microsoft.com/office/drawing/2014/main" id="{537CCF22-DC59-AD18-8D34-1CA6EE630A18}"/>
                </a:ext>
              </a:extLst>
            </p:cNvPr>
            <p:cNvSpPr/>
            <p:nvPr/>
          </p:nvSpPr>
          <p:spPr>
            <a:xfrm>
              <a:off x="11349211" y="3873348"/>
              <a:ext cx="361041" cy="319629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울산광역시">
              <a:extLst>
                <a:ext uri="{FF2B5EF4-FFF2-40B4-BE49-F238E27FC236}">
                  <a16:creationId xmlns:a16="http://schemas.microsoft.com/office/drawing/2014/main" id="{78757EA9-8E4F-FF0B-97CD-A1D5E43767A3}"/>
                </a:ext>
              </a:extLst>
            </p:cNvPr>
            <p:cNvSpPr/>
            <p:nvPr/>
          </p:nvSpPr>
          <p:spPr>
            <a:xfrm>
              <a:off x="11468391" y="3520001"/>
              <a:ext cx="416425" cy="389174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대구광역시">
              <a:extLst>
                <a:ext uri="{FF2B5EF4-FFF2-40B4-BE49-F238E27FC236}">
                  <a16:creationId xmlns:a16="http://schemas.microsoft.com/office/drawing/2014/main" id="{860CA5D3-41FC-991E-05FA-A00665CFD903}"/>
                </a:ext>
              </a:extLst>
            </p:cNvPr>
            <p:cNvSpPr/>
            <p:nvPr/>
          </p:nvSpPr>
          <p:spPr>
            <a:xfrm>
              <a:off x="10933488" y="3165248"/>
              <a:ext cx="332999" cy="439753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경상북도">
              <a:extLst>
                <a:ext uri="{FF2B5EF4-FFF2-40B4-BE49-F238E27FC236}">
                  <a16:creationId xmlns:a16="http://schemas.microsoft.com/office/drawing/2014/main" id="{071D37DE-0A0D-18C4-D1AD-05CAB1E53605}"/>
                </a:ext>
              </a:extLst>
            </p:cNvPr>
            <p:cNvSpPr/>
            <p:nvPr/>
          </p:nvSpPr>
          <p:spPr>
            <a:xfrm>
              <a:off x="10428450" y="2000956"/>
              <a:ext cx="1543435" cy="166572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2" name="경상남도">
              <a:extLst>
                <a:ext uri="{FF2B5EF4-FFF2-40B4-BE49-F238E27FC236}">
                  <a16:creationId xmlns:a16="http://schemas.microsoft.com/office/drawing/2014/main" id="{CF92276F-9933-B2ED-C692-97CE42C0BC0E}"/>
                </a:ext>
              </a:extLst>
            </p:cNvPr>
            <p:cNvSpPr/>
            <p:nvPr/>
          </p:nvSpPr>
          <p:spPr>
            <a:xfrm>
              <a:off x="10289300" y="3310817"/>
              <a:ext cx="1349134" cy="1275082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세종특별자치시">
              <a:extLst>
                <a:ext uri="{FF2B5EF4-FFF2-40B4-BE49-F238E27FC236}">
                  <a16:creationId xmlns:a16="http://schemas.microsoft.com/office/drawing/2014/main" id="{2A1868EB-DB34-DFD8-75BE-2465C0DC9D63}"/>
                </a:ext>
              </a:extLst>
            </p:cNvPr>
            <p:cNvSpPr/>
            <p:nvPr/>
          </p:nvSpPr>
          <p:spPr>
            <a:xfrm>
              <a:off x="9846858" y="2398842"/>
              <a:ext cx="193490" cy="379340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rgbClr val="BDD7EE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대전광역시">
              <a:extLst>
                <a:ext uri="{FF2B5EF4-FFF2-40B4-BE49-F238E27FC236}">
                  <a16:creationId xmlns:a16="http://schemas.microsoft.com/office/drawing/2014/main" id="{F432C606-1C44-411A-F77A-B4E572583B0B}"/>
                </a:ext>
              </a:extLst>
            </p:cNvPr>
            <p:cNvSpPr/>
            <p:nvPr/>
          </p:nvSpPr>
          <p:spPr>
            <a:xfrm>
              <a:off x="10011605" y="2681238"/>
              <a:ext cx="171758" cy="273265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충청북도">
              <a:extLst>
                <a:ext uri="{FF2B5EF4-FFF2-40B4-BE49-F238E27FC236}">
                  <a16:creationId xmlns:a16="http://schemas.microsoft.com/office/drawing/2014/main" id="{C19D4BDE-60D7-BC81-1989-B8B33AAFFB73}"/>
                </a:ext>
              </a:extLst>
            </p:cNvPr>
            <p:cNvSpPr/>
            <p:nvPr/>
          </p:nvSpPr>
          <p:spPr>
            <a:xfrm>
              <a:off x="9967439" y="1870576"/>
              <a:ext cx="1198331" cy="1305678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충청남도">
              <a:extLst>
                <a:ext uri="{FF2B5EF4-FFF2-40B4-BE49-F238E27FC236}">
                  <a16:creationId xmlns:a16="http://schemas.microsoft.com/office/drawing/2014/main" id="{DAE31388-0F92-54A3-5358-37682B4ADC61}"/>
                </a:ext>
              </a:extLst>
            </p:cNvPr>
            <p:cNvSpPr/>
            <p:nvPr/>
          </p:nvSpPr>
          <p:spPr>
            <a:xfrm>
              <a:off x="8988771" y="2033552"/>
              <a:ext cx="1278718" cy="1145044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강원도">
              <a:extLst>
                <a:ext uri="{FF2B5EF4-FFF2-40B4-BE49-F238E27FC236}">
                  <a16:creationId xmlns:a16="http://schemas.microsoft.com/office/drawing/2014/main" id="{5A33B7CC-AF4C-20F9-6523-044DCC498D51}"/>
                </a:ext>
              </a:extLst>
            </p:cNvPr>
            <p:cNvSpPr/>
            <p:nvPr/>
          </p:nvSpPr>
          <p:spPr>
            <a:xfrm>
              <a:off x="9745907" y="336357"/>
              <a:ext cx="2145217" cy="2166452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경기도">
              <a:extLst>
                <a:ext uri="{FF2B5EF4-FFF2-40B4-BE49-F238E27FC236}">
                  <a16:creationId xmlns:a16="http://schemas.microsoft.com/office/drawing/2014/main" id="{9436B0B1-381E-2A11-5C29-D48C7CA45E0F}"/>
                </a:ext>
              </a:extLst>
            </p:cNvPr>
            <p:cNvSpPr/>
            <p:nvPr/>
          </p:nvSpPr>
          <p:spPr>
            <a:xfrm>
              <a:off x="9348644" y="791565"/>
              <a:ext cx="1114672" cy="1419948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인천광역시">
              <a:extLst>
                <a:ext uri="{FF2B5EF4-FFF2-40B4-BE49-F238E27FC236}">
                  <a16:creationId xmlns:a16="http://schemas.microsoft.com/office/drawing/2014/main" id="{39EA26AB-C5DA-A79D-9B31-DC98C0FCB66E}"/>
                </a:ext>
              </a:extLst>
            </p:cNvPr>
            <p:cNvSpPr/>
            <p:nvPr/>
          </p:nvSpPr>
          <p:spPr>
            <a:xfrm>
              <a:off x="9087959" y="1209307"/>
              <a:ext cx="476609" cy="475578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서울특별시">
              <a:extLst>
                <a:ext uri="{FF2B5EF4-FFF2-40B4-BE49-F238E27FC236}">
                  <a16:creationId xmlns:a16="http://schemas.microsoft.com/office/drawing/2014/main" id="{9745BA3F-5225-C128-0B8B-BC8CCBCE3862}"/>
                </a:ext>
              </a:extLst>
            </p:cNvPr>
            <p:cNvSpPr/>
            <p:nvPr/>
          </p:nvSpPr>
          <p:spPr>
            <a:xfrm>
              <a:off x="9590274" y="1368302"/>
              <a:ext cx="321082" cy="2500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7337DE5-2981-ABD1-FE3E-BED55BF208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136" y="2577845"/>
              <a:ext cx="1213468" cy="4105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414033A-6B1F-719B-3A1A-5620C60C865C}"/>
                </a:ext>
              </a:extLst>
            </p:cNvPr>
            <p:cNvCxnSpPr>
              <a:cxnSpLocks/>
            </p:cNvCxnSpPr>
            <p:nvPr/>
          </p:nvCxnSpPr>
          <p:spPr>
            <a:xfrm>
              <a:off x="8646190" y="1750327"/>
              <a:ext cx="1289001" cy="11300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096ABFB-A2D7-DFEC-893D-A0F9596057C6}"/>
                </a:ext>
              </a:extLst>
            </p:cNvPr>
            <p:cNvCxnSpPr>
              <a:cxnSpLocks/>
            </p:cNvCxnSpPr>
            <p:nvPr/>
          </p:nvCxnSpPr>
          <p:spPr>
            <a:xfrm>
              <a:off x="9038313" y="941687"/>
              <a:ext cx="718922" cy="57593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405BFB-8DDE-883F-2F9F-EED7349F293B}"/>
                </a:ext>
              </a:extLst>
            </p:cNvPr>
            <p:cNvSpPr txBox="1"/>
            <p:nvPr/>
          </p:nvSpPr>
          <p:spPr>
            <a:xfrm>
              <a:off x="10668493" y="1278191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30.0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0E96EC-B8DB-6F93-0438-C08D659C1898}"/>
                </a:ext>
              </a:extLst>
            </p:cNvPr>
            <p:cNvSpPr txBox="1"/>
            <p:nvPr/>
          </p:nvSpPr>
          <p:spPr>
            <a:xfrm>
              <a:off x="10927532" y="2635253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30.1</a:t>
              </a:r>
              <a:endPara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C0DA85-E07A-224C-BA5D-69738629792E}"/>
                </a:ext>
              </a:extLst>
            </p:cNvPr>
            <p:cNvSpPr txBox="1"/>
            <p:nvPr/>
          </p:nvSpPr>
          <p:spPr>
            <a:xfrm>
              <a:off x="11266487" y="3801242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30.3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63268F-59D2-5E1E-7E9E-009E96B2C0D5}"/>
                </a:ext>
              </a:extLst>
            </p:cNvPr>
            <p:cNvSpPr txBox="1"/>
            <p:nvPr/>
          </p:nvSpPr>
          <p:spPr>
            <a:xfrm>
              <a:off x="8993490" y="5493571"/>
              <a:ext cx="808565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30.4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FAFF00-560B-EAB4-539F-48A0CFB5C2A1}"/>
                </a:ext>
              </a:extLst>
            </p:cNvPr>
            <p:cNvSpPr txBox="1"/>
            <p:nvPr/>
          </p:nvSpPr>
          <p:spPr>
            <a:xfrm>
              <a:off x="9546121" y="3384444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29.7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8B392A-414D-1CE3-D4EE-61BE0FC52E9E}"/>
                </a:ext>
              </a:extLst>
            </p:cNvPr>
            <p:cNvSpPr txBox="1"/>
            <p:nvPr/>
          </p:nvSpPr>
          <p:spPr>
            <a:xfrm>
              <a:off x="9220718" y="3867663"/>
              <a:ext cx="755408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29.6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97ABFB-DCD9-61F3-E5DC-1B38F31A47B7}"/>
                </a:ext>
              </a:extLst>
            </p:cNvPr>
            <p:cNvSpPr txBox="1"/>
            <p:nvPr/>
          </p:nvSpPr>
          <p:spPr>
            <a:xfrm>
              <a:off x="10797030" y="3182788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30.5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08EBE3D9-A963-CD57-4D50-E9AE6375C636}"/>
                </a:ext>
              </a:extLst>
            </p:cNvPr>
            <p:cNvSpPr/>
            <p:nvPr/>
          </p:nvSpPr>
          <p:spPr>
            <a:xfrm>
              <a:off x="7111187" y="3207840"/>
              <a:ext cx="1432131" cy="5472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대전광역시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(30.7%)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0FC57CA-78AB-0E8C-DA27-3AD90BCC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18" y="2844683"/>
              <a:ext cx="1512842" cy="57753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59ADDC02-1189-5C9C-AE21-E85541D0749F}"/>
              </a:ext>
            </a:extLst>
          </p:cNvPr>
          <p:cNvGraphicFramePr/>
          <p:nvPr/>
        </p:nvGraphicFramePr>
        <p:xfrm>
          <a:off x="2122592" y="4540928"/>
          <a:ext cx="1592482" cy="15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C635F037-9EA5-D195-4E92-476CBA8F3116}"/>
              </a:ext>
            </a:extLst>
          </p:cNvPr>
          <p:cNvSpPr txBox="1"/>
          <p:nvPr/>
        </p:nvSpPr>
        <p:spPr>
          <a:xfrm>
            <a:off x="2089964" y="4397733"/>
            <a:ext cx="1584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기여도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59CD4DF-6A51-0A8E-4F8D-B72EF4422A7F}"/>
              </a:ext>
            </a:extLst>
          </p:cNvPr>
          <p:cNvSpPr txBox="1"/>
          <p:nvPr/>
        </p:nvSpPr>
        <p:spPr>
          <a:xfrm>
            <a:off x="2956933" y="5312761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54.2%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8580C-5490-3782-9D42-5A17B2F67788}"/>
              </a:ext>
            </a:extLst>
          </p:cNvPr>
          <p:cNvSpPr txBox="1"/>
          <p:nvPr/>
        </p:nvSpPr>
        <p:spPr>
          <a:xfrm>
            <a:off x="2994229" y="5157726"/>
            <a:ext cx="544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D2FB9C-52A7-8799-394C-024CA1FDA91E}"/>
              </a:ext>
            </a:extLst>
          </p:cNvPr>
          <p:cNvSpPr txBox="1"/>
          <p:nvPr/>
        </p:nvSpPr>
        <p:spPr>
          <a:xfrm>
            <a:off x="2203398" y="5268707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45.8%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3CE960-2ED8-763F-9E48-29ED6612110A}"/>
              </a:ext>
            </a:extLst>
          </p:cNvPr>
          <p:cNvSpPr txBox="1"/>
          <p:nvPr/>
        </p:nvSpPr>
        <p:spPr>
          <a:xfrm>
            <a:off x="2198103" y="5107675"/>
            <a:ext cx="83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지역</a:t>
            </a:r>
            <a:endParaRPr lang="en-US" altLang="ko-KR" sz="11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1" name="표 30">
            <a:extLst>
              <a:ext uri="{FF2B5EF4-FFF2-40B4-BE49-F238E27FC236}">
                <a16:creationId xmlns:a16="http://schemas.microsoft.com/office/drawing/2014/main" id="{DD02555A-8114-3085-9A0F-9409CCB5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13995"/>
              </p:ext>
            </p:extLst>
          </p:nvPr>
        </p:nvGraphicFramePr>
        <p:xfrm>
          <a:off x="9528002" y="1358952"/>
          <a:ext cx="15180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74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6922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불만율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(%)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29.6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</a:tbl>
          </a:graphicData>
        </a:graphic>
      </p:graphicFrame>
      <p:graphicFrame>
        <p:nvGraphicFramePr>
          <p:cNvPr id="142" name="표 30">
            <a:extLst>
              <a:ext uri="{FF2B5EF4-FFF2-40B4-BE49-F238E27FC236}">
                <a16:creationId xmlns:a16="http://schemas.microsoft.com/office/drawing/2014/main" id="{055781FE-C024-B45A-E549-915AA8FF0F52}"/>
              </a:ext>
            </a:extLst>
          </p:cNvPr>
          <p:cNvGraphicFramePr>
            <a:graphicFrameLocks noGrp="1"/>
          </p:cNvGraphicFramePr>
          <p:nvPr/>
        </p:nvGraphicFramePr>
        <p:xfrm>
          <a:off x="446547" y="2454395"/>
          <a:ext cx="151284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9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3403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5925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59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5460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27111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912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8301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00FEFD3-424B-FA22-94EC-DE24E77A3DEA}"/>
              </a:ext>
            </a:extLst>
          </p:cNvPr>
          <p:cNvCxnSpPr>
            <a:cxnSpLocks/>
          </p:cNvCxnSpPr>
          <p:nvPr/>
        </p:nvCxnSpPr>
        <p:spPr>
          <a:xfrm flipV="1">
            <a:off x="7316331" y="1359335"/>
            <a:ext cx="2222895" cy="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A1E5E4C-3D68-719E-EAF6-19CEF815B1D3}"/>
              </a:ext>
            </a:extLst>
          </p:cNvPr>
          <p:cNvCxnSpPr>
            <a:cxnSpLocks/>
          </p:cNvCxnSpPr>
          <p:nvPr/>
        </p:nvCxnSpPr>
        <p:spPr>
          <a:xfrm>
            <a:off x="7929944" y="2515840"/>
            <a:ext cx="1598058" cy="11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A7365-293E-54FD-03DB-02FE2A87E0A3}"/>
              </a:ext>
            </a:extLst>
          </p:cNvPr>
          <p:cNvSpPr txBox="1"/>
          <p:nvPr/>
        </p:nvSpPr>
        <p:spPr>
          <a:xfrm>
            <a:off x="6258976" y="3041633"/>
            <a:ext cx="1819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물품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TOP3 ]</a:t>
            </a:r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8C11A5C2-290C-99E9-A857-497B66E4B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44341"/>
              </p:ext>
            </p:extLst>
          </p:nvPr>
        </p:nvGraphicFramePr>
        <p:xfrm>
          <a:off x="6344674" y="3339754"/>
          <a:ext cx="16798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80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125287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수유용품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F63363-4EF5-BA1D-42A5-3EE1318982AF}"/>
              </a:ext>
            </a:extLst>
          </p:cNvPr>
          <p:cNvSpPr txBox="1"/>
          <p:nvPr/>
        </p:nvSpPr>
        <p:spPr>
          <a:xfrm>
            <a:off x="6816107" y="5622148"/>
            <a:ext cx="2416868" cy="6197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매출이 높은 지역의 불만족 물품은 주기적으로 사용하는 </a:t>
            </a:r>
            <a:r>
              <a:rPr lang="ko-KR" altLang="en-US" sz="1200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CFA44D0-65EA-D015-C667-A08B0B69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9543"/>
              </p:ext>
            </p:extLst>
          </p:nvPr>
        </p:nvGraphicFramePr>
        <p:xfrm>
          <a:off x="6116536" y="4277169"/>
          <a:ext cx="2198301" cy="13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5C124-DE1F-211C-FABC-13CA0A0DFED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402600" y="1754083"/>
            <a:ext cx="173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-3.3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비용 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074366" y="1713303"/>
            <a:ext cx="2006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-2,500</a:t>
            </a:r>
            <a:r>
              <a:rPr lang="ko-KR" altLang="en-US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</a:t>
            </a: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73164" y="2603981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귀찮은 주문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저희가 대신해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드릴게요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136928" y="2284038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624116" y="25988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배송으로 시킬 때보다 저렴해요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D80E59-DD89-C0E8-ECD5-B7BC3BABEDF4}"/>
              </a:ext>
            </a:extLst>
          </p:cNvPr>
          <p:cNvSpPr/>
          <p:nvPr/>
        </p:nvSpPr>
        <p:spPr>
          <a:xfrm>
            <a:off x="1117130" y="4455591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7E9D7F-94F1-580F-D82D-5A7C0EA3C813}"/>
              </a:ext>
            </a:extLst>
          </p:cNvPr>
          <p:cNvSpPr/>
          <p:nvPr/>
        </p:nvSpPr>
        <p:spPr>
          <a:xfrm>
            <a:off x="2993770" y="4455590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2EF68-8713-577E-F570-027DBCD10AFE}"/>
              </a:ext>
            </a:extLst>
          </p:cNvPr>
          <p:cNvSpPr/>
          <p:nvPr/>
        </p:nvSpPr>
        <p:spPr>
          <a:xfrm>
            <a:off x="4870408" y="4455589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14CD-C7BE-6E55-3383-12BC9AFEDDD6}"/>
              </a:ext>
            </a:extLst>
          </p:cNvPr>
          <p:cNvCxnSpPr/>
          <p:nvPr/>
        </p:nvCxnSpPr>
        <p:spPr>
          <a:xfrm>
            <a:off x="1301125" y="4645160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D6071-212F-CA55-8639-CF536169E8E0}"/>
              </a:ext>
            </a:extLst>
          </p:cNvPr>
          <p:cNvSpPr txBox="1"/>
          <p:nvPr/>
        </p:nvSpPr>
        <p:spPr>
          <a:xfrm>
            <a:off x="1018036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36A35-6BC8-643E-7E29-2A5942E7F02C}"/>
              </a:ext>
            </a:extLst>
          </p:cNvPr>
          <p:cNvSpPr txBox="1"/>
          <p:nvPr/>
        </p:nvSpPr>
        <p:spPr>
          <a:xfrm>
            <a:off x="2915423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6DA6-8BA0-7179-B624-8F09B2FE772E}"/>
              </a:ext>
            </a:extLst>
          </p:cNvPr>
          <p:cNvSpPr txBox="1"/>
          <p:nvPr/>
        </p:nvSpPr>
        <p:spPr>
          <a:xfrm>
            <a:off x="4781404" y="418757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84C98-176E-B6EE-68FB-6694E15C33C9}"/>
              </a:ext>
            </a:extLst>
          </p:cNvPr>
          <p:cNvSpPr txBox="1"/>
          <p:nvPr/>
        </p:nvSpPr>
        <p:spPr>
          <a:xfrm>
            <a:off x="1095328" y="44979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86617-7121-4F15-799C-E6CF893C67F1}"/>
              </a:ext>
            </a:extLst>
          </p:cNvPr>
          <p:cNvSpPr txBox="1"/>
          <p:nvPr/>
        </p:nvSpPr>
        <p:spPr>
          <a:xfrm>
            <a:off x="2956171" y="44979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1CB1-5399-6014-65FE-EED2E8980486}"/>
              </a:ext>
            </a:extLst>
          </p:cNvPr>
          <p:cNvSpPr txBox="1"/>
          <p:nvPr/>
        </p:nvSpPr>
        <p:spPr>
          <a:xfrm>
            <a:off x="4837837" y="44912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517119-8CE8-1C09-7538-D43ABEDB7399}"/>
              </a:ext>
            </a:extLst>
          </p:cNvPr>
          <p:cNvSpPr/>
          <p:nvPr/>
        </p:nvSpPr>
        <p:spPr>
          <a:xfrm>
            <a:off x="560291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7C665D-A28F-6B74-38B4-4CEE32F1B554}"/>
              </a:ext>
            </a:extLst>
          </p:cNvPr>
          <p:cNvSpPr/>
          <p:nvPr/>
        </p:nvSpPr>
        <p:spPr>
          <a:xfrm>
            <a:off x="2457679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CACE79-5100-865C-C9C4-8B1ED7185D32}"/>
              </a:ext>
            </a:extLst>
          </p:cNvPr>
          <p:cNvSpPr/>
          <p:nvPr/>
        </p:nvSpPr>
        <p:spPr>
          <a:xfrm>
            <a:off x="4313569" y="5107122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0B07FA1-70B5-5898-ABF5-CAB1FF71BA0B}"/>
              </a:ext>
            </a:extLst>
          </p:cNvPr>
          <p:cNvSpPr/>
          <p:nvPr/>
        </p:nvSpPr>
        <p:spPr>
          <a:xfrm>
            <a:off x="2146290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0A9663-626E-1B31-F899-8B39AF639685}"/>
              </a:ext>
            </a:extLst>
          </p:cNvPr>
          <p:cNvSpPr/>
          <p:nvPr/>
        </p:nvSpPr>
        <p:spPr>
          <a:xfrm>
            <a:off x="4022929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오른쪽을 가리키는 검지  윤곽선">
            <a:extLst>
              <a:ext uri="{FF2B5EF4-FFF2-40B4-BE49-F238E27FC236}">
                <a16:creationId xmlns:a16="http://schemas.microsoft.com/office/drawing/2014/main" id="{7D03A8FC-3868-5ABE-FDD3-C25EBE93B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62183" y="5285412"/>
            <a:ext cx="650831" cy="650831"/>
          </a:xfrm>
          <a:prstGeom prst="rect">
            <a:avLst/>
          </a:prstGeom>
        </p:spPr>
      </p:pic>
      <p:sp>
        <p:nvSpPr>
          <p:cNvPr id="49" name="막힌 원호 48">
            <a:extLst>
              <a:ext uri="{FF2B5EF4-FFF2-40B4-BE49-F238E27FC236}">
                <a16:creationId xmlns:a16="http://schemas.microsoft.com/office/drawing/2014/main" id="{2EC53F5E-737F-72A0-E946-3582BB42231E}"/>
              </a:ext>
            </a:extLst>
          </p:cNvPr>
          <p:cNvSpPr/>
          <p:nvPr/>
        </p:nvSpPr>
        <p:spPr>
          <a:xfrm>
            <a:off x="1095328" y="5220384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6CBA2D-EBD7-EA02-324C-75C70F01C247}"/>
              </a:ext>
            </a:extLst>
          </p:cNvPr>
          <p:cNvSpPr txBox="1"/>
          <p:nvPr/>
        </p:nvSpPr>
        <p:spPr>
          <a:xfrm>
            <a:off x="488768" y="591163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53" name="그래픽 52" descr="신용 카드 윤곽선">
            <a:extLst>
              <a:ext uri="{FF2B5EF4-FFF2-40B4-BE49-F238E27FC236}">
                <a16:creationId xmlns:a16="http://schemas.microsoft.com/office/drawing/2014/main" id="{915F3553-6410-DFCE-99EE-FD0C1EE8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5537" y="515362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3FDE5D-C0EB-1B3F-A51C-56AE07CF8456}"/>
              </a:ext>
            </a:extLst>
          </p:cNvPr>
          <p:cNvSpPr txBox="1"/>
          <p:nvPr/>
        </p:nvSpPr>
        <p:spPr>
          <a:xfrm>
            <a:off x="2436929" y="589577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65" name="그래픽 64" descr="트럭 윤곽선">
            <a:extLst>
              <a:ext uri="{FF2B5EF4-FFF2-40B4-BE49-F238E27FC236}">
                <a16:creationId xmlns:a16="http://schemas.microsoft.com/office/drawing/2014/main" id="{C884CC76-810A-E7F0-38B3-2E04CF1A4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4208" y="5096348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59DE162-F989-18EA-BEF5-D05685B0EEC3}"/>
              </a:ext>
            </a:extLst>
          </p:cNvPr>
          <p:cNvSpPr txBox="1"/>
          <p:nvPr/>
        </p:nvSpPr>
        <p:spPr>
          <a:xfrm>
            <a:off x="4440885" y="589289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021CC-2032-455A-F691-55F678DC9D95}"/>
              </a:ext>
            </a:extLst>
          </p:cNvPr>
          <p:cNvSpPr txBox="1"/>
          <p:nvPr/>
        </p:nvSpPr>
        <p:spPr>
          <a:xfrm>
            <a:off x="395421" y="3344589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94507-4635-A968-93E0-852B6E03BC0C}"/>
              </a:ext>
            </a:extLst>
          </p:cNvPr>
          <p:cNvCxnSpPr>
            <a:cxnSpLocks/>
          </p:cNvCxnSpPr>
          <p:nvPr/>
        </p:nvCxnSpPr>
        <p:spPr>
          <a:xfrm>
            <a:off x="6096000" y="3459536"/>
            <a:ext cx="0" cy="2731886"/>
          </a:xfrm>
          <a:prstGeom prst="line">
            <a:avLst/>
          </a:prstGeom>
          <a:ln w="28575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11CD-BE20-4868-F469-20A79901658D}"/>
              </a:ext>
            </a:extLst>
          </p:cNvPr>
          <p:cNvSpPr txBox="1"/>
          <p:nvPr/>
        </p:nvSpPr>
        <p:spPr>
          <a:xfrm>
            <a:off x="6184500" y="3343160"/>
            <a:ext cx="146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57C8295-A505-7248-BD19-9EA9963FCB08}"/>
              </a:ext>
            </a:extLst>
          </p:cNvPr>
          <p:cNvCxnSpPr>
            <a:cxnSpLocks/>
          </p:cNvCxnSpPr>
          <p:nvPr/>
        </p:nvCxnSpPr>
        <p:spPr>
          <a:xfrm>
            <a:off x="4022929" y="671865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8D2CD3C-F60A-637E-02D3-BB9A9ECE75E4}"/>
              </a:ext>
            </a:extLst>
          </p:cNvPr>
          <p:cNvCxnSpPr>
            <a:cxnSpLocks/>
          </p:cNvCxnSpPr>
          <p:nvPr/>
        </p:nvCxnSpPr>
        <p:spPr>
          <a:xfrm>
            <a:off x="8169813" y="645893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5BC986-81F0-7CE2-DE55-A17CC25C2290}"/>
              </a:ext>
            </a:extLst>
          </p:cNvPr>
          <p:cNvSpPr txBox="1"/>
          <p:nvPr/>
        </p:nvSpPr>
        <p:spPr>
          <a:xfrm>
            <a:off x="6493024" y="3793725"/>
            <a:ext cx="5076705" cy="11648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순위인 기저귀의 배송 불만율을 줄인다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최다 유입 상품인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기저귀의 정기 구매를 통해 지속적인 구매를 유도한다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522684-8691-80E3-D045-62659B91C87F}"/>
              </a:ext>
            </a:extLst>
          </p:cNvPr>
          <p:cNvCxnSpPr>
            <a:cxnSpLocks/>
          </p:cNvCxnSpPr>
          <p:nvPr/>
        </p:nvCxnSpPr>
        <p:spPr>
          <a:xfrm>
            <a:off x="6385098" y="5153628"/>
            <a:ext cx="51846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961FEF-828D-0DCB-E0D7-E31DA9FFEB3F}"/>
              </a:ext>
            </a:extLst>
          </p:cNvPr>
          <p:cNvSpPr txBox="1"/>
          <p:nvPr/>
        </p:nvSpPr>
        <p:spPr>
          <a:xfrm>
            <a:off x="6780663" y="5442968"/>
            <a:ext cx="4587405" cy="509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20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이탈율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감소 및 재구매율 증대 기대</a:t>
            </a: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430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356</Words>
  <Application>Microsoft Office PowerPoint</Application>
  <PresentationFormat>와이드스크린</PresentationFormat>
  <Paragraphs>127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나눔스퀘어 ExtraBold</vt:lpstr>
      <vt:lpstr>나눔스퀘어 네오 Regular</vt:lpstr>
      <vt:lpstr>Malgun Gothic</vt:lpstr>
      <vt:lpstr>Arial</vt:lpstr>
      <vt:lpstr>Calibri</vt:lpstr>
      <vt:lpstr>Wingdings</vt:lpstr>
      <vt:lpstr>디자인 사용자 지정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장동언</cp:lastModifiedBy>
  <cp:revision>486</cp:revision>
  <dcterms:created xsi:type="dcterms:W3CDTF">2022-11-05T10:48:10Z</dcterms:created>
  <dcterms:modified xsi:type="dcterms:W3CDTF">2022-11-17T18:06:19Z</dcterms:modified>
</cp:coreProperties>
</file>