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9" r:id="rId2"/>
  </p:sldMasterIdLst>
  <p:notesMasterIdLst>
    <p:notesMasterId r:id="rId26"/>
  </p:notesMasterIdLst>
  <p:sldIdLst>
    <p:sldId id="334" r:id="rId3"/>
    <p:sldId id="339" r:id="rId4"/>
    <p:sldId id="305" r:id="rId5"/>
    <p:sldId id="295" r:id="rId6"/>
    <p:sldId id="296" r:id="rId7"/>
    <p:sldId id="310" r:id="rId8"/>
    <p:sldId id="304" r:id="rId9"/>
    <p:sldId id="314" r:id="rId10"/>
    <p:sldId id="302" r:id="rId11"/>
    <p:sldId id="303" r:id="rId12"/>
    <p:sldId id="271" r:id="rId13"/>
    <p:sldId id="312" r:id="rId14"/>
    <p:sldId id="309" r:id="rId15"/>
    <p:sldId id="267" r:id="rId16"/>
    <p:sldId id="268" r:id="rId17"/>
    <p:sldId id="272" r:id="rId18"/>
    <p:sldId id="285" r:id="rId19"/>
    <p:sldId id="286" r:id="rId20"/>
    <p:sldId id="276" r:id="rId21"/>
    <p:sldId id="277" r:id="rId22"/>
    <p:sldId id="283" r:id="rId23"/>
    <p:sldId id="311" r:id="rId24"/>
    <p:sldId id="261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E0C54A-9DEB-44EB-BA8F-890E2E074A27}">
          <p14:sldIdLst>
            <p14:sldId id="334"/>
            <p14:sldId id="339"/>
          </p14:sldIdLst>
        </p14:section>
        <p14:section name="제목 없는 구역" id="{E8E9464D-C637-4CB1-8602-C2DD0DB3F602}">
          <p14:sldIdLst>
            <p14:sldId id="305"/>
            <p14:sldId id="295"/>
            <p14:sldId id="296"/>
            <p14:sldId id="310"/>
            <p14:sldId id="304"/>
            <p14:sldId id="314"/>
            <p14:sldId id="302"/>
            <p14:sldId id="303"/>
            <p14:sldId id="271"/>
            <p14:sldId id="312"/>
            <p14:sldId id="309"/>
            <p14:sldId id="267"/>
            <p14:sldId id="268"/>
            <p14:sldId id="272"/>
            <p14:sldId id="285"/>
            <p14:sldId id="286"/>
            <p14:sldId id="276"/>
            <p14:sldId id="277"/>
            <p14:sldId id="283"/>
            <p14:sldId id="31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CAC4FD"/>
    <a:srgbClr val="8FAADC"/>
    <a:srgbClr val="00B0F0"/>
    <a:srgbClr val="FF6038"/>
    <a:srgbClr val="FF3300"/>
    <a:srgbClr val="A9A0FC"/>
    <a:srgbClr val="0000FF"/>
    <a:srgbClr val="F7E7B1"/>
    <a:srgbClr val="FF8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9452D-5A98-482E-B970-ECF9F45C01FD}" v="315" dt="2022-11-17T20:05:26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3470" autoAdjust="0"/>
  </p:normalViewPr>
  <p:slideViewPr>
    <p:cSldViewPr snapToGrid="0">
      <p:cViewPr>
        <p:scale>
          <a:sx n="100" d="100"/>
          <a:sy n="100" d="100"/>
        </p:scale>
        <p:origin x="51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352;&#4455;&#4540;&#4357;&#4457;_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690969813618883E-2"/>
          <c:y val="0.13593904055373915"/>
          <c:w val="0.94045707427597192"/>
          <c:h val="0.8011513029103406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Sheet1!$A$17:$A$27</c:f>
              <c:strCache>
                <c:ptCount val="11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맘큐</c:v>
                </c:pt>
                <c:pt idx="8">
                  <c:v>음식</c:v>
                </c:pt>
                <c:pt idx="9">
                  <c:v>티슈</c:v>
                </c:pt>
                <c:pt idx="10">
                  <c:v>마스크</c:v>
                </c:pt>
              </c:strCache>
            </c:strRef>
          </c:cat>
          <c:val>
            <c:numRef>
              <c:f>Sheet1!$B$17:$B$27</c:f>
              <c:numCache>
                <c:formatCode>General</c:formatCode>
                <c:ptCount val="11"/>
                <c:pt idx="0">
                  <c:v>0.42085099999999998</c:v>
                </c:pt>
                <c:pt idx="1">
                  <c:v>0.45380999999999999</c:v>
                </c:pt>
                <c:pt idx="2">
                  <c:v>0.42626199999999997</c:v>
                </c:pt>
                <c:pt idx="3">
                  <c:v>0.35045100000000001</c:v>
                </c:pt>
                <c:pt idx="4">
                  <c:v>0.32818900000000001</c:v>
                </c:pt>
                <c:pt idx="5">
                  <c:v>0.31389400000000001</c:v>
                </c:pt>
                <c:pt idx="6">
                  <c:v>0.36363600000000001</c:v>
                </c:pt>
                <c:pt idx="7">
                  <c:v>0.11951199999999999</c:v>
                </c:pt>
                <c:pt idx="8">
                  <c:v>0.18442600000000001</c:v>
                </c:pt>
                <c:pt idx="9">
                  <c:v>0.28021499999999999</c:v>
                </c:pt>
                <c:pt idx="10">
                  <c:v>0.30005199999999999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3-4295-AB3B-690BEB456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633999"/>
        <c:axId val="940621103"/>
      </c:barChart>
      <c:catAx>
        <c:axId val="93063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0621103"/>
        <c:crosses val="autoZero"/>
        <c:auto val="1"/>
        <c:lblAlgn val="ctr"/>
        <c:lblOffset val="100"/>
        <c:noMultiLvlLbl val="0"/>
      </c:catAx>
      <c:valAx>
        <c:axId val="94062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0633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Sheet1!$F$112:$F$123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Sheet1!$H$88:$H$99</c:f>
              <c:numCache>
                <c:formatCode>General</c:formatCode>
                <c:ptCount val="12"/>
                <c:pt idx="0">
                  <c:v>2245</c:v>
                </c:pt>
                <c:pt idx="1">
                  <c:v>2183</c:v>
                </c:pt>
                <c:pt idx="2">
                  <c:v>1887</c:v>
                </c:pt>
                <c:pt idx="3">
                  <c:v>1563.5</c:v>
                </c:pt>
                <c:pt idx="4">
                  <c:v>1243</c:v>
                </c:pt>
                <c:pt idx="5">
                  <c:v>959.1</c:v>
                </c:pt>
                <c:pt idx="6">
                  <c:v>1235</c:v>
                </c:pt>
                <c:pt idx="7">
                  <c:v>818.4</c:v>
                </c:pt>
                <c:pt idx="8">
                  <c:v>823.6</c:v>
                </c:pt>
                <c:pt idx="9">
                  <c:v>1276.5999999999999</c:v>
                </c:pt>
                <c:pt idx="10">
                  <c:v>676.3</c:v>
                </c:pt>
                <c:pt idx="11">
                  <c:v>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F-4979-8B50-03D6A5340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28984"/>
        <c:axId val="103430584"/>
      </c:barChart>
      <c:catAx>
        <c:axId val="103428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430584"/>
        <c:crosses val="autoZero"/>
        <c:auto val="1"/>
        <c:lblAlgn val="ctr"/>
        <c:lblOffset val="100"/>
        <c:noMultiLvlLbl val="0"/>
      </c:catAx>
      <c:valAx>
        <c:axId val="103430584"/>
        <c:scaling>
          <c:orientation val="minMax"/>
          <c:max val="27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42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13648293963255"/>
          <c:y val="0.20004629629629631"/>
          <c:w val="0.86486351706036746"/>
          <c:h val="0.6667443132108485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Sheet1!$F$112:$F$123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Sheet1!$G$112:$G$123</c:f>
              <c:numCache>
                <c:formatCode>General</c:formatCode>
                <c:ptCount val="12"/>
                <c:pt idx="0">
                  <c:v>10809</c:v>
                </c:pt>
                <c:pt idx="1">
                  <c:v>9463</c:v>
                </c:pt>
                <c:pt idx="2">
                  <c:v>9719</c:v>
                </c:pt>
                <c:pt idx="3">
                  <c:v>8643</c:v>
                </c:pt>
                <c:pt idx="4">
                  <c:v>7668</c:v>
                </c:pt>
                <c:pt idx="5">
                  <c:v>6271</c:v>
                </c:pt>
                <c:pt idx="6">
                  <c:v>9847</c:v>
                </c:pt>
                <c:pt idx="7">
                  <c:v>7786</c:v>
                </c:pt>
                <c:pt idx="8">
                  <c:v>9898</c:v>
                </c:pt>
                <c:pt idx="9">
                  <c:v>7705</c:v>
                </c:pt>
                <c:pt idx="10">
                  <c:v>9556</c:v>
                </c:pt>
                <c:pt idx="11">
                  <c:v>6630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89-47D3-A0A6-6C4CF921D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109808"/>
        <c:axId val="569383824"/>
      </c:lineChart>
      <c:catAx>
        <c:axId val="3271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383824"/>
        <c:crosses val="autoZero"/>
        <c:auto val="1"/>
        <c:lblAlgn val="ctr"/>
        <c:lblOffset val="100"/>
        <c:noMultiLvlLbl val="0"/>
      </c:catAx>
      <c:valAx>
        <c:axId val="5693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710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EC4-AA45-51367198426F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F0-4EC4-AA45-5136719842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F0-4EC4-AA45-51367198426F}"/>
              </c:ext>
            </c:extLst>
          </c:dPt>
          <c:cat>
            <c:strRef>
              <c:f>Sheet1!$A$2:$A$5</c:f>
              <c:strCache>
                <c:ptCount val="3"/>
                <c:pt idx="0">
                  <c:v>재구매O</c:v>
                </c:pt>
                <c:pt idx="1">
                  <c:v>재구매X</c:v>
                </c:pt>
                <c:pt idx="2">
                  <c:v>집계불가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50.7</c:v>
                </c:pt>
                <c:pt idx="1">
                  <c:v>38.9</c:v>
                </c:pt>
                <c:pt idx="2">
                  <c:v>10.4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F5-4D66-99AA-8E8FA463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4-4AD3-BD0D-B7E1472A007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4-4AD3-BD0D-B7E1472A00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54-4AD3-BD0D-B7E1472A00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DD-4C0D-AAD9-A8CC609F5AD7}"/>
              </c:ext>
            </c:extLst>
          </c:dPt>
          <c:cat>
            <c:strRef>
              <c:f>Sheet1!$A$2:$A$5</c:f>
              <c:strCache>
                <c:ptCount val="3"/>
                <c:pt idx="0">
                  <c:v>재구매O</c:v>
                </c:pt>
                <c:pt idx="1">
                  <c:v>재구매X</c:v>
                </c:pt>
                <c:pt idx="2">
                  <c:v>집계불가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38.6</c:v>
                </c:pt>
                <c:pt idx="2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54-4AD3-BD0D-B7E1472A0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새로 유입되는 고객의 추이를 분석한 결과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지속적인 고객 유입이 증가하고 있으나 이벤트의 영향을 많이 받는 것을 확인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120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맘큐의</a:t>
            </a:r>
            <a:r>
              <a:rPr lang="ko-KR" altLang="en-US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영향에 대한 비교 분석 </a:t>
            </a: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추가자료로</a:t>
            </a: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고객은 인구통계학적 자료를 포함한 현황을 추가해보면 어떨까</a:t>
            </a: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ko-KR" altLang="en-US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 네이버로 들어온 사람 중 구매로 이어진 비율과 금액은 어떨까</a:t>
            </a: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 </a:t>
            </a:r>
            <a:r>
              <a:rPr lang="en-US" altLang="ko-KR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2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특징 분석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781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자료수와</a:t>
            </a:r>
            <a:r>
              <a:rPr lang="ko-KR" altLang="en-US" dirty="0"/>
              <a:t>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22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 수와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776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FBA73-EED8-4D81-8591-6E349B8CA1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년에 </a:t>
            </a:r>
            <a:r>
              <a:rPr lang="en-US" altLang="ko-KR" dirty="0"/>
              <a:t>1300</a:t>
            </a:r>
            <a:r>
              <a:rPr lang="ko-KR" altLang="en-US" dirty="0"/>
              <a:t>시간 감소 </a:t>
            </a:r>
            <a:r>
              <a:rPr lang="en-US" altLang="ko-KR" dirty="0"/>
              <a:t>(</a:t>
            </a:r>
            <a:r>
              <a:rPr lang="ko-KR" altLang="en-US" dirty="0" err="1"/>
              <a:t>뇌피셜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배송 </a:t>
            </a:r>
            <a:r>
              <a:rPr lang="ko-KR" altLang="en-US" dirty="0" err="1"/>
              <a:t>만족률</a:t>
            </a:r>
            <a:r>
              <a:rPr lang="ko-KR" altLang="en-US" dirty="0"/>
              <a:t> </a:t>
            </a:r>
            <a:r>
              <a:rPr lang="en-US" altLang="ko-KR" dirty="0"/>
              <a:t>15% </a:t>
            </a:r>
            <a:r>
              <a:rPr lang="ko-KR" altLang="en-US" dirty="0"/>
              <a:t>증가 </a:t>
            </a:r>
            <a:r>
              <a:rPr lang="en-US" altLang="ko-KR" dirty="0"/>
              <a:t>(</a:t>
            </a:r>
            <a:r>
              <a:rPr lang="ko-KR" altLang="en-US" dirty="0" err="1"/>
              <a:t>뇌피셜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91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배송기간이 짧든 길든 재구매율 변화 없다고 언급할 것</a:t>
            </a:r>
            <a:endParaRPr lang="en-US" altLang="ko-KR" dirty="0"/>
          </a:p>
          <a:p>
            <a:r>
              <a:rPr lang="ko-KR" altLang="en-US" dirty="0"/>
              <a:t>왼쪽 아래에 시계열 두개 비교한 그래프 넣기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지역별 구매금액 </a:t>
            </a:r>
            <a:r>
              <a:rPr lang="en-US" altLang="ko-KR" dirty="0"/>
              <a:t>TOP3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점유율 추가할 것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329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</a:t>
            </a:r>
            <a:r>
              <a:rPr lang="en-US" altLang="ko-KR" dirty="0"/>
              <a:t>, </a:t>
            </a:r>
            <a:r>
              <a:rPr lang="ko-KR" altLang="en-US" dirty="0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아랫줄 문구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343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숨긴 슬라이드는 최종발표 때 필요한 거</a:t>
            </a:r>
            <a:r>
              <a:rPr lang="en-US" altLang="ko-KR" dirty="0"/>
              <a:t>, </a:t>
            </a:r>
            <a:r>
              <a:rPr lang="ko-KR" altLang="en-US" dirty="0"/>
              <a:t>화요일에 쓸 거는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019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애초 목표 </a:t>
            </a:r>
            <a:r>
              <a:rPr lang="en-US" altLang="ko-KR" dirty="0"/>
              <a:t>3</a:t>
            </a:r>
            <a:r>
              <a:rPr lang="ko-KR" altLang="en-US" dirty="0"/>
              <a:t>개로 인사이트 종합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0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최종발표 때 쓸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29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최종발표 때 쓸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51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D0DA-B7F5-BF25-6DC8-032E7DF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5E36-27AD-427D-7C90-898B6FA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04C3A-8004-403C-8E52-4EE2CB6F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98527-514E-5DA9-4917-52E5CF47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DD9-67CB-68D0-D796-36E43B6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6EA2-B0D6-57CD-5531-22525F02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2C94-0F97-CE6C-DF88-E18BC300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258DB-3FA2-F526-2522-A88CE6D1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9E98-18BE-8111-F21A-B8B5603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AEEF-1689-5616-D516-47FD68C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6DFD4-A220-2F0A-9C17-EFDF876B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C2F7-9922-0F6C-4FD1-BDA146BE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ADA-DF8E-3A0F-D023-66D21CB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EF3CA-9A70-5244-1320-3D505623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3F367-BCF3-E0D6-614E-FC4A0A5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BC42-39A0-6D04-1D4E-BDAECD7A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D6C66-2D92-3DCC-45C3-99F03D3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FB79-949F-CA31-36A1-AA622C0C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5282-26B8-937A-D281-D35C2435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CFC0-94BF-0EC1-4954-C9D25094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F662-932E-1814-8208-DB5F79CE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2566-74C2-B9C8-1971-138674A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CF86-0773-3B81-6E21-3388DD1E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6F10-C0AA-D8CF-C853-8E1D7DCF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6B4-B4ED-8556-877E-C24CAF18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B5888-BAC2-0678-BA74-060333B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17CB-DFE9-76A9-05EA-CA56D31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6C8A-36D7-5009-E60D-9C64523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1FD0-54B0-24EA-F247-A4ECBA2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E748-DF46-7352-3178-1BEBEC2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124C-936A-A6CD-7A75-A4F3068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48345-F84F-B524-608B-2FBB329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780A-7F6C-8F0F-0DE2-32BE03B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296E-D79D-ABB8-C946-4E483FED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0983-F2B3-618F-91F9-14AF8A3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3955-25CD-201B-A1C5-8F242163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3481B-AE67-095E-A458-6C52329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D5E0-1033-8758-37C2-DB2CD60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3CF4-76AD-160C-7B79-0119E7A4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75F4A-5F02-97D9-1C8B-3409C784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E9E4-A174-1A53-3594-1206B0E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C9CCA-2A55-B0B9-BC64-D9FA9DB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08015-087F-6BFA-C30A-DFD7ADC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3F70-EFCF-5C9B-4E27-9D872D8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13007-21A3-A656-F991-E1E2A588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F635B-75DB-F15B-4FF4-641069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CD74E-7B68-DE7E-A6E3-B818B6A1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8D4B7-D872-38DE-67D6-61FFCB8D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25A54-82A3-1A08-739F-A90A175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B5864-CE53-8D3C-7D5E-81FDB55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89178-0E9E-2B19-8FF4-BB6F27E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623C-91A2-E462-5C38-BB685CC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3C990-A55E-9AAC-C642-FE5B571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58A12-4331-F918-BA5A-4DA82C0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DAFCA-B1D5-4FC4-11AF-61634D8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F33D8-759A-5D10-EB76-01B4E99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2B64-DC98-ABC6-3F32-E986FD8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4D33-3E62-5022-D9BE-82BBF300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BF03B-1D73-CE78-BDC5-1A6297F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8F79-A62B-9A6A-8716-A2954E62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hart" Target="../charts/char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BBB47FF-23E6-7BCA-A710-2F38A3BEA0AB}"/>
              </a:ext>
            </a:extLst>
          </p:cNvPr>
          <p:cNvSpPr txBox="1"/>
          <p:nvPr/>
        </p:nvSpPr>
        <p:spPr>
          <a:xfrm>
            <a:off x="7277746" y="4269709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기간내 유입자의 매출 추이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B5347C-7595-CB79-8F82-4C32D5F29AD5}"/>
              </a:ext>
            </a:extLst>
          </p:cNvPr>
          <p:cNvSpPr txBox="1"/>
          <p:nvPr/>
        </p:nvSpPr>
        <p:spPr>
          <a:xfrm>
            <a:off x="1426827" y="4232661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구매물품별 </a:t>
            </a:r>
            <a:r>
              <a:rPr lang="ko-KR" altLang="en-US" sz="12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C319E-F268-540F-8BA9-00BEC16D7941}"/>
              </a:ext>
            </a:extLst>
          </p:cNvPr>
          <p:cNvSpPr txBox="1"/>
          <p:nvPr/>
        </p:nvSpPr>
        <p:spPr>
          <a:xfrm>
            <a:off x="1148182" y="1262671"/>
            <a:ext cx="33009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비율과 수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147418" y="6447080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1905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A9BD044B-DC4F-170C-812F-DC50658189E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FB66F3-59C9-BD0C-5881-293CD9427B11}"/>
              </a:ext>
            </a:extLst>
          </p:cNvPr>
          <p:cNvSpPr/>
          <p:nvPr/>
        </p:nvSpPr>
        <p:spPr>
          <a:xfrm>
            <a:off x="338760" y="1159961"/>
            <a:ext cx="11378900" cy="2509796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E800E-F775-81F8-A002-A3FC47174A41}"/>
              </a:ext>
            </a:extLst>
          </p:cNvPr>
          <p:cNvSpPr txBox="1"/>
          <p:nvPr/>
        </p:nvSpPr>
        <p:spPr>
          <a:xfrm>
            <a:off x="338760" y="568584"/>
            <a:ext cx="113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새로 유입된 신규고객을 분석한 결과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71.8%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 블로그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통해 유입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되고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이벤트를 진행할 시 가입자 수가 급격하게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인터넷을 통한 이벤트를 주기적으로 진행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9FE33-C51E-2991-6B91-BD1BD64D4EC3}"/>
              </a:ext>
            </a:extLst>
          </p:cNvPr>
          <p:cNvSpPr txBox="1"/>
          <p:nvPr/>
        </p:nvSpPr>
        <p:spPr>
          <a:xfrm>
            <a:off x="330871" y="3702033"/>
            <a:ext cx="113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시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구매한 고객의 잔존율이 가장 높은 것을 확인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수 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 내 유입자의 매출 추이는 이벤트 후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달이 지나면 점차 줄어든다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따라서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이벤트 품목으로 설정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주기는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달로 설정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4F33DA-6ACB-4725-2783-744A5CDA30B3}"/>
              </a:ext>
            </a:extLst>
          </p:cNvPr>
          <p:cNvSpPr/>
          <p:nvPr/>
        </p:nvSpPr>
        <p:spPr>
          <a:xfrm>
            <a:off x="427153" y="4237852"/>
            <a:ext cx="11378900" cy="2163254"/>
          </a:xfrm>
          <a:prstGeom prst="roundRect">
            <a:avLst>
              <a:gd name="adj" fmla="val 90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B4C6E7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8FE736-0B89-F02F-28BF-6F1A95A1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71" y="1393669"/>
            <a:ext cx="2216724" cy="16922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725D55-F3FB-BFDC-78B2-DB845F14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60" y="1502354"/>
            <a:ext cx="2698794" cy="153063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21FF22-FCC1-1248-85A7-E80DE6E2B09F}"/>
              </a:ext>
            </a:extLst>
          </p:cNvPr>
          <p:cNvCxnSpPr>
            <a:cxnSpLocks/>
          </p:cNvCxnSpPr>
          <p:nvPr/>
        </p:nvCxnSpPr>
        <p:spPr>
          <a:xfrm>
            <a:off x="5677744" y="1374098"/>
            <a:ext cx="0" cy="213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0A7122-7AD8-D7F8-F015-A9C0EBCDF9FD}"/>
              </a:ext>
            </a:extLst>
          </p:cNvPr>
          <p:cNvCxnSpPr>
            <a:cxnSpLocks/>
          </p:cNvCxnSpPr>
          <p:nvPr/>
        </p:nvCxnSpPr>
        <p:spPr>
          <a:xfrm>
            <a:off x="6075835" y="4359493"/>
            <a:ext cx="0" cy="1850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1196D60F-0665-60DC-1CCF-09C918E82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52153"/>
              </p:ext>
            </p:extLst>
          </p:nvPr>
        </p:nvGraphicFramePr>
        <p:xfrm>
          <a:off x="2475324" y="1517984"/>
          <a:ext cx="2936536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346">
                  <a:extLst>
                    <a:ext uri="{9D8B030D-6E8A-4147-A177-3AD203B41FA5}">
                      <a16:colId xmlns:a16="http://schemas.microsoft.com/office/drawing/2014/main" val="51274272"/>
                    </a:ext>
                  </a:extLst>
                </a:gridCol>
                <a:gridCol w="1609493">
                  <a:extLst>
                    <a:ext uri="{9D8B030D-6E8A-4147-A177-3AD203B41FA5}">
                      <a16:colId xmlns:a16="http://schemas.microsoft.com/office/drawing/2014/main" val="1330363388"/>
                    </a:ext>
                  </a:extLst>
                </a:gridCol>
                <a:gridCol w="756697">
                  <a:extLst>
                    <a:ext uri="{9D8B030D-6E8A-4147-A177-3AD203B41FA5}">
                      <a16:colId xmlns:a16="http://schemas.microsoft.com/office/drawing/2014/main" val="4178930989"/>
                    </a:ext>
                  </a:extLst>
                </a:gridCol>
              </a:tblGrid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명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36665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인스타그램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11834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네이버 블로그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751955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지인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3517"/>
                  </a:ext>
                </a:extLst>
              </a:tr>
              <a:tr h="2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기타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인터넷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0619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1422EEA-DBC5-CA41-653F-B2A90B0BDFED}"/>
              </a:ext>
            </a:extLst>
          </p:cNvPr>
          <p:cNvSpPr txBox="1"/>
          <p:nvPr/>
        </p:nvSpPr>
        <p:spPr>
          <a:xfrm>
            <a:off x="474340" y="3304987"/>
            <a:ext cx="54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90%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해당하는 가입자들이 인터넷을 통해 유입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되고 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EEE7D0-5479-4A76-7DFF-B3DBA23CCE02}"/>
              </a:ext>
            </a:extLst>
          </p:cNvPr>
          <p:cNvSpPr txBox="1"/>
          <p:nvPr/>
        </p:nvSpPr>
        <p:spPr>
          <a:xfrm>
            <a:off x="6819052" y="1268097"/>
            <a:ext cx="375730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주별 가입자 수와 이벤트 기간 및 내용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2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6" name="표 28">
            <a:extLst>
              <a:ext uri="{FF2B5EF4-FFF2-40B4-BE49-F238E27FC236}">
                <a16:creationId xmlns:a16="http://schemas.microsoft.com/office/drawing/2014/main" id="{276F833E-F10E-5A53-C3C7-EF791419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6301"/>
              </p:ext>
            </p:extLst>
          </p:nvPr>
        </p:nvGraphicFramePr>
        <p:xfrm>
          <a:off x="8767133" y="1559692"/>
          <a:ext cx="2778840" cy="129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007">
                  <a:extLst>
                    <a:ext uri="{9D8B030D-6E8A-4147-A177-3AD203B41FA5}">
                      <a16:colId xmlns:a16="http://schemas.microsoft.com/office/drawing/2014/main" val="2093131446"/>
                    </a:ext>
                  </a:extLst>
                </a:gridCol>
                <a:gridCol w="1116460">
                  <a:extLst>
                    <a:ext uri="{9D8B030D-6E8A-4147-A177-3AD203B41FA5}">
                      <a16:colId xmlns:a16="http://schemas.microsoft.com/office/drawing/2014/main" val="3281060994"/>
                    </a:ext>
                  </a:extLst>
                </a:gridCol>
                <a:gridCol w="853373">
                  <a:extLst>
                    <a:ext uri="{9D8B030D-6E8A-4147-A177-3AD203B41FA5}">
                      <a16:colId xmlns:a16="http://schemas.microsoft.com/office/drawing/2014/main" val="2319226904"/>
                    </a:ext>
                  </a:extLst>
                </a:gridCol>
              </a:tblGrid>
              <a:tr h="454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이벤트</a:t>
                      </a:r>
                      <a:b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제공된 포인트 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점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가입자 수</a:t>
                      </a:r>
                      <a:b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</a:b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14154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15,000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1,963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17639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1,424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49275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5,000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1,968</a:t>
                      </a:r>
                      <a:endParaRPr lang="ko-KR" altLang="en-US" sz="10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0846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06763B2-9933-6387-D7E3-C8ABE044B91D}"/>
              </a:ext>
            </a:extLst>
          </p:cNvPr>
          <p:cNvSpPr txBox="1"/>
          <p:nvPr/>
        </p:nvSpPr>
        <p:spPr>
          <a:xfrm>
            <a:off x="5927515" y="3314201"/>
            <a:ext cx="5664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기간에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 수가 급격하게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514BC-F125-AE32-7D7C-1DA17BFC9A40}"/>
              </a:ext>
            </a:extLst>
          </p:cNvPr>
          <p:cNvSpPr txBox="1"/>
          <p:nvPr/>
        </p:nvSpPr>
        <p:spPr>
          <a:xfrm>
            <a:off x="6295173" y="3009877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시간에 따른 가입자 수 변화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F666E3F-1B19-7D84-2566-292352E52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63217"/>
              </p:ext>
            </p:extLst>
          </p:nvPr>
        </p:nvGraphicFramePr>
        <p:xfrm>
          <a:off x="818587" y="4396921"/>
          <a:ext cx="4912944" cy="155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7096F1-F3E4-73B7-F1D1-29A2CD48FD5E}"/>
              </a:ext>
            </a:extLst>
          </p:cNvPr>
          <p:cNvSpPr txBox="1"/>
          <p:nvPr/>
        </p:nvSpPr>
        <p:spPr>
          <a:xfrm>
            <a:off x="392944" y="2938718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비율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54CF3-8FB5-BC70-5ED7-839ADCF589BB}"/>
              </a:ext>
            </a:extLst>
          </p:cNvPr>
          <p:cNvSpPr txBox="1"/>
          <p:nvPr/>
        </p:nvSpPr>
        <p:spPr>
          <a:xfrm>
            <a:off x="2739310" y="2958277"/>
            <a:ext cx="2135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유입경로별 가입자 수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105C2-96E1-280E-34C7-297E5EFB4E1C}"/>
              </a:ext>
            </a:extLst>
          </p:cNvPr>
          <p:cNvSpPr txBox="1"/>
          <p:nvPr/>
        </p:nvSpPr>
        <p:spPr>
          <a:xfrm>
            <a:off x="8759969" y="3012448"/>
            <a:ext cx="2786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기간과 내용에 따른 가입자 수 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036D73D2-FD1A-C99D-B34F-60062E6E9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212424"/>
              </p:ext>
            </p:extLst>
          </p:nvPr>
        </p:nvGraphicFramePr>
        <p:xfrm>
          <a:off x="6442668" y="4456489"/>
          <a:ext cx="5162193" cy="155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16">
            <a:extLst>
              <a:ext uri="{FF2B5EF4-FFF2-40B4-BE49-F238E27FC236}">
                <a16:creationId xmlns:a16="http://schemas.microsoft.com/office/drawing/2014/main" id="{70481D9A-8B75-519C-8ECD-28ADB3F25F94}"/>
              </a:ext>
            </a:extLst>
          </p:cNvPr>
          <p:cNvSpPr txBox="1"/>
          <p:nvPr/>
        </p:nvSpPr>
        <p:spPr>
          <a:xfrm>
            <a:off x="6193052" y="4269709"/>
            <a:ext cx="9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월별 매출 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단위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473E480C-E578-A9C3-1FB4-7753DFA132AB}"/>
              </a:ext>
            </a:extLst>
          </p:cNvPr>
          <p:cNvSpPr txBox="1"/>
          <p:nvPr/>
        </p:nvSpPr>
        <p:spPr>
          <a:xfrm>
            <a:off x="427153" y="4237852"/>
            <a:ext cx="91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잔존율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단위</a:t>
            </a:r>
            <a:r>
              <a:rPr lang="en-US" altLang="ko-KR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:%)</a:t>
            </a:r>
            <a:endParaRPr lang="ko-KR" altLang="en-US" sz="9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70BDFC-7032-6B1D-507A-71CE0378BA7A}"/>
              </a:ext>
            </a:extLst>
          </p:cNvPr>
          <p:cNvCxnSpPr>
            <a:cxnSpLocks/>
          </p:cNvCxnSpPr>
          <p:nvPr/>
        </p:nvCxnSpPr>
        <p:spPr>
          <a:xfrm>
            <a:off x="6839521" y="5141793"/>
            <a:ext cx="4533892" cy="14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7EA01F58-23AD-8E1E-D1EA-F1D64E3A3966}"/>
              </a:ext>
            </a:extLst>
          </p:cNvPr>
          <p:cNvSpPr/>
          <p:nvPr/>
        </p:nvSpPr>
        <p:spPr>
          <a:xfrm>
            <a:off x="8510004" y="4975186"/>
            <a:ext cx="137687" cy="10185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7A6966F-0772-BBAF-AF1C-72AE8137B1F7}"/>
              </a:ext>
            </a:extLst>
          </p:cNvPr>
          <p:cNvSpPr/>
          <p:nvPr/>
        </p:nvSpPr>
        <p:spPr>
          <a:xfrm>
            <a:off x="1642892" y="4549527"/>
            <a:ext cx="137687" cy="10185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BC610-54FC-4721-3BD2-61736C03D999}"/>
              </a:ext>
            </a:extLst>
          </p:cNvPr>
          <p:cNvSpPr txBox="1"/>
          <p:nvPr/>
        </p:nvSpPr>
        <p:spPr>
          <a:xfrm>
            <a:off x="482229" y="5950890"/>
            <a:ext cx="54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기저귀를 첫 구매물품인 신규 고객의 잔존율이 가장 높다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C6DE3F-6D3C-A2DB-166D-FDF571B1780C}"/>
              </a:ext>
            </a:extLst>
          </p:cNvPr>
          <p:cNvSpPr txBox="1"/>
          <p:nvPr/>
        </p:nvSpPr>
        <p:spPr>
          <a:xfrm>
            <a:off x="6132878" y="5876834"/>
            <a:ext cx="541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 내 유입한 가입자들의 매출 추이가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가입 후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 뒤에 </a:t>
            </a:r>
            <a:r>
              <a:rPr lang="en-US" altLang="ko-KR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 </a:t>
            </a:r>
            <a:r>
              <a:rPr lang="ko-KR" altLang="en-US" sz="1400" b="1" dirty="0"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떨어진다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34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CD1D33D9-EA2A-B592-D345-E118789EEFFC}"/>
              </a:ext>
            </a:extLst>
          </p:cNvPr>
          <p:cNvSpPr txBox="1"/>
          <p:nvPr/>
        </p:nvSpPr>
        <p:spPr>
          <a:xfrm>
            <a:off x="5290635" y="3065408"/>
            <a:ext cx="2312241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케이스 별로 시연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예정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EEEF5-C9FD-4197-2307-E405F16E68E0}"/>
              </a:ext>
            </a:extLst>
          </p:cNvPr>
          <p:cNvGrpSpPr/>
          <p:nvPr/>
        </p:nvGrpSpPr>
        <p:grpSpPr>
          <a:xfrm>
            <a:off x="4083582" y="2745586"/>
            <a:ext cx="4024837" cy="1366828"/>
            <a:chOff x="2733412" y="2736562"/>
            <a:chExt cx="4024837" cy="13668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576C07-252E-42F9-E2A3-29D18B95CEE5}"/>
                </a:ext>
              </a:extLst>
            </p:cNvPr>
            <p:cNvSpPr/>
            <p:nvPr/>
          </p:nvSpPr>
          <p:spPr>
            <a:xfrm>
              <a:off x="2733412" y="2757164"/>
              <a:ext cx="4024837" cy="13462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5D452FB-B700-F518-BC6A-1A2FAA908EEF}"/>
                </a:ext>
              </a:extLst>
            </p:cNvPr>
            <p:cNvGrpSpPr/>
            <p:nvPr/>
          </p:nvGrpSpPr>
          <p:grpSpPr>
            <a:xfrm>
              <a:off x="2814263" y="2736562"/>
              <a:ext cx="3749675" cy="1173163"/>
              <a:chOff x="4194176" y="4149726"/>
              <a:chExt cx="3749675" cy="117316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061720-C15F-6481-A0C5-21DFA858D0A8}"/>
                  </a:ext>
                </a:extLst>
              </p:cNvPr>
              <p:cNvSpPr/>
              <p:nvPr/>
            </p:nvSpPr>
            <p:spPr>
              <a:xfrm>
                <a:off x="4194176" y="4149726"/>
                <a:ext cx="3749675" cy="117316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2B7F10-EF74-6384-6ABB-C1F716941F45}"/>
                  </a:ext>
                </a:extLst>
              </p:cNvPr>
              <p:cNvSpPr/>
              <p:nvPr/>
            </p:nvSpPr>
            <p:spPr>
              <a:xfrm>
                <a:off x="4910138" y="4500563"/>
                <a:ext cx="2316162" cy="469900"/>
              </a:xfrm>
              <a:prstGeom prst="rect">
                <a:avLst/>
              </a:prstGeom>
              <a:pattFill prst="pct50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5BB89-41BA-9434-964F-7EA720856343}"/>
                  </a:ext>
                </a:extLst>
              </p:cNvPr>
              <p:cNvSpPr txBox="1"/>
              <p:nvPr/>
            </p:nvSpPr>
            <p:spPr>
              <a:xfrm>
                <a:off x="5134714" y="4559739"/>
                <a:ext cx="18678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ko-KR" altLang="en-US" sz="2400" b="1" spc="225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Brush Script MT" panose="03060802040406070304" pitchFamily="66" charset="0"/>
                    <a:ea typeface="BusanBada"/>
                  </a:rPr>
                  <a:t>감사합니다</a:t>
                </a:r>
                <a:endParaRPr lang="ko-KR" altLang="en-US" sz="2400" b="1" spc="225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89C6B"/>
                  </a:solidFill>
                  <a:latin typeface="Brush Script MT" panose="03060802040406070304" pitchFamily="66" charset="0"/>
                  <a:ea typeface="BusanBada"/>
                </a:endParaRP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4BB52D3-EA0B-2BE0-A155-9956DE2E87DA}"/>
                </a:ext>
              </a:extLst>
            </p:cNvPr>
            <p:cNvCxnSpPr/>
            <p:nvPr/>
          </p:nvCxnSpPr>
          <p:spPr>
            <a:xfrm>
              <a:off x="3531019" y="3606511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D1E419-D5B7-E392-5736-CB92062A7685}"/>
                </a:ext>
              </a:extLst>
            </p:cNvPr>
            <p:cNvCxnSpPr/>
            <p:nvPr/>
          </p:nvCxnSpPr>
          <p:spPr>
            <a:xfrm>
              <a:off x="3531019" y="3038186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069F7-AD34-6983-60D2-C2119D3F4AB3}"/>
                </a:ext>
              </a:extLst>
            </p:cNvPr>
            <p:cNvSpPr/>
            <p:nvPr/>
          </p:nvSpPr>
          <p:spPr>
            <a:xfrm>
              <a:off x="4284288" y="2819112"/>
              <a:ext cx="92075" cy="9207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3B46D-DAA2-91C6-A63B-2F4B9754BC12}"/>
                </a:ext>
              </a:extLst>
            </p:cNvPr>
            <p:cNvSpPr/>
            <p:nvPr/>
          </p:nvSpPr>
          <p:spPr>
            <a:xfrm>
              <a:off x="44970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E1061F-F5FE-42AA-B41F-679A778137DF}"/>
                </a:ext>
              </a:extLst>
            </p:cNvPr>
            <p:cNvSpPr/>
            <p:nvPr/>
          </p:nvSpPr>
          <p:spPr>
            <a:xfrm>
              <a:off x="46748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F615C3-AD73-3CA1-5664-C4EF91E7B7EE}"/>
                </a:ext>
              </a:extLst>
            </p:cNvPr>
            <p:cNvSpPr/>
            <p:nvPr/>
          </p:nvSpPr>
          <p:spPr>
            <a:xfrm>
              <a:off x="48526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624621-FEA9-C398-F2AD-5526EB5D3496}"/>
                </a:ext>
              </a:extLst>
            </p:cNvPr>
            <p:cNvSpPr/>
            <p:nvPr/>
          </p:nvSpPr>
          <p:spPr>
            <a:xfrm>
              <a:off x="50304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3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338758" y="569532"/>
            <a:ext cx="5001068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4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4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CA69F5A8-9D5C-744D-E23E-EB477C246D1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 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4F06FBE-C67C-180E-F09C-43EFFAC0C9AF}"/>
              </a:ext>
            </a:extLst>
          </p:cNvPr>
          <p:cNvSpPr txBox="1"/>
          <p:nvPr/>
        </p:nvSpPr>
        <p:spPr>
          <a:xfrm>
            <a:off x="4876919" y="-38788"/>
            <a:ext cx="6942009" cy="86091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],  </a:t>
            </a:r>
            <a:r>
              <a:rPr lang="en-US" altLang="ko-KR" sz="11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1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ko-KR" sz="11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ko-KR" sz="11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7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828506" y="1168664"/>
            <a:ext cx="2436587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041870" y="1168664"/>
            <a:ext cx="2337626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60775" y="5081851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자사 제품 구매 시 얻을 수 있는 점수를 활용한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61460" y="5019440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일간 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회원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에게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천원을 지급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하는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61E65BF-138E-9C4A-33AD-C134B86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0" y="1704805"/>
            <a:ext cx="5131317" cy="30291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D9C0A1-DE33-7B68-68B6-0285D4F5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05" y="1673643"/>
            <a:ext cx="4799990" cy="3186637"/>
          </a:xfrm>
          <a:prstGeom prst="rect">
            <a:avLst/>
          </a:prstGeom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71EC0E60-6A99-203E-76DC-989D6826F654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월과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아래와 같은 이벤트가 있었다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093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>
            <a:extLst>
              <a:ext uri="{FF2B5EF4-FFF2-40B4-BE49-F238E27FC236}">
                <a16:creationId xmlns:a16="http://schemas.microsoft.com/office/drawing/2014/main" id="{33D7361A-75E3-4AF4-4CDA-88268D309197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2BF17F2-1F14-6EBF-D8CE-BEA681FCC94E}"/>
              </a:ext>
            </a:extLst>
          </p:cNvPr>
          <p:cNvSpPr txBox="1"/>
          <p:nvPr/>
        </p:nvSpPr>
        <p:spPr>
          <a:xfrm>
            <a:off x="622901" y="582852"/>
            <a:ext cx="1542783" cy="3832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FISH BONE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DCCFA395-B3BF-87FB-D88A-DD2EBF1EA986}"/>
              </a:ext>
            </a:extLst>
          </p:cNvPr>
          <p:cNvSpPr/>
          <p:nvPr/>
        </p:nvSpPr>
        <p:spPr>
          <a:xfrm>
            <a:off x="341280" y="967693"/>
            <a:ext cx="11381400" cy="5336966"/>
          </a:xfrm>
          <a:prstGeom prst="rect">
            <a:avLst/>
          </a:prstGeom>
          <a:noFill/>
          <a:ln w="28575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52">
            <a:extLst>
              <a:ext uri="{FF2B5EF4-FFF2-40B4-BE49-F238E27FC236}">
                <a16:creationId xmlns:a16="http://schemas.microsoft.com/office/drawing/2014/main" id="{07F32BA3-9450-1EE9-5AB3-67C3BF96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288" y="3621582"/>
            <a:ext cx="8855243" cy="13377"/>
          </a:xfrm>
          <a:prstGeom prst="line">
            <a:avLst/>
          </a:prstGeom>
          <a:ln w="7620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Line 58">
            <a:extLst>
              <a:ext uri="{FF2B5EF4-FFF2-40B4-BE49-F238E27FC236}">
                <a16:creationId xmlns:a16="http://schemas.microsoft.com/office/drawing/2014/main" id="{4393DBFD-875F-FC71-44E4-7CCEE311D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419" y="4233195"/>
            <a:ext cx="900578" cy="137891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Line 62">
            <a:extLst>
              <a:ext uri="{FF2B5EF4-FFF2-40B4-BE49-F238E27FC236}">
                <a16:creationId xmlns:a16="http://schemas.microsoft.com/office/drawing/2014/main" id="{37E7475B-69D9-560F-1159-6A7809E9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962" y="1806239"/>
            <a:ext cx="1354038" cy="1780186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Line 63">
            <a:extLst>
              <a:ext uri="{FF2B5EF4-FFF2-40B4-BE49-F238E27FC236}">
                <a16:creationId xmlns:a16="http://schemas.microsoft.com/office/drawing/2014/main" id="{C0ECCB59-B78B-E8B9-F108-DE25CDE9F8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60320" y="3631106"/>
            <a:ext cx="1363956" cy="2091918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Line 60">
            <a:extLst>
              <a:ext uri="{FF2B5EF4-FFF2-40B4-BE49-F238E27FC236}">
                <a16:creationId xmlns:a16="http://schemas.microsoft.com/office/drawing/2014/main" id="{0B4C0546-B887-989D-0B0C-A8238FD65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1410" y="4213318"/>
            <a:ext cx="2608960" cy="127269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F5F144A5-682A-2EC4-72FD-EFA7D82D2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708" t="33230" b="29036"/>
          <a:stretch/>
        </p:blipFill>
        <p:spPr bwMode="auto">
          <a:xfrm>
            <a:off x="9519339" y="2372765"/>
            <a:ext cx="2195207" cy="2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B146FE1E-6D31-E2FD-89C5-4263AA589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" t="36561" r="75022" b="33447"/>
          <a:stretch/>
        </p:blipFill>
        <p:spPr bwMode="auto">
          <a:xfrm>
            <a:off x="425800" y="2825730"/>
            <a:ext cx="1145866" cy="1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AECBB-52A8-8C84-9670-383AFEBAB0F8}"/>
              </a:ext>
            </a:extLst>
          </p:cNvPr>
          <p:cNvSpPr txBox="1"/>
          <p:nvPr/>
        </p:nvSpPr>
        <p:spPr>
          <a:xfrm>
            <a:off x="1095838" y="1251501"/>
            <a:ext cx="244352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81F37-A5C9-3F9E-4EC3-18782FE8588D}"/>
              </a:ext>
            </a:extLst>
          </p:cNvPr>
          <p:cNvSpPr txBox="1"/>
          <p:nvPr/>
        </p:nvSpPr>
        <p:spPr>
          <a:xfrm>
            <a:off x="9781277" y="3429000"/>
            <a:ext cx="135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감소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8B694-F2A9-DEA8-3243-41AB83D48977}"/>
              </a:ext>
            </a:extLst>
          </p:cNvPr>
          <p:cNvSpPr txBox="1"/>
          <p:nvPr/>
        </p:nvSpPr>
        <p:spPr>
          <a:xfrm>
            <a:off x="6230329" y="1146134"/>
            <a:ext cx="147198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595E-B37D-FB94-784B-2BBCA9B00E0A}"/>
              </a:ext>
            </a:extLst>
          </p:cNvPr>
          <p:cNvSpPr txBox="1"/>
          <p:nvPr/>
        </p:nvSpPr>
        <p:spPr>
          <a:xfrm>
            <a:off x="4423902" y="5774715"/>
            <a:ext cx="18195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1F4E476E-09C2-8739-12F5-89FE34E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76" y="5370369"/>
            <a:ext cx="11725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Line 60">
            <a:extLst>
              <a:ext uri="{FF2B5EF4-FFF2-40B4-BE49-F238E27FC236}">
                <a16:creationId xmlns:a16="http://schemas.microsoft.com/office/drawing/2014/main" id="{4066D0E9-F80C-66AD-CB9E-93FDAB274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798" y="4159727"/>
            <a:ext cx="2559251" cy="138091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FEFE3CA5-C70B-36F9-82E8-CCC56F2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09" y="3752398"/>
            <a:ext cx="136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특성 파악 미흡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A13CDBAC-7FA3-4DF8-50CF-730D3AA6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458" y="4158176"/>
            <a:ext cx="1819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구체적 데이터 수집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02657309-4000-F714-2B63-02E6E286D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1158" y="4927713"/>
            <a:ext cx="461821" cy="72678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A724DBAE-2FAA-2AF2-2A2D-548ADFC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10" y="5644844"/>
            <a:ext cx="141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 정보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A1C0BA40-76C2-EF5E-80BB-DD2E9B694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984" y="4202639"/>
            <a:ext cx="461820" cy="83496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8DF0A2F5-744E-E9E1-2FDF-A6D693B0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69" y="3687325"/>
            <a:ext cx="1419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Needs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파악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4440483-D6A8-3ED9-A657-F85B9F8D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3945" y="4455324"/>
            <a:ext cx="299231" cy="46363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7F0A8948-81AF-2FCB-13E2-0C04CACB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56" y="5587880"/>
            <a:ext cx="11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정보 카테고리화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Line 58">
            <a:extLst>
              <a:ext uri="{FF2B5EF4-FFF2-40B4-BE49-F238E27FC236}">
                <a16:creationId xmlns:a16="http://schemas.microsoft.com/office/drawing/2014/main" id="{E4A8407F-ACD4-47CE-8A60-55C405F06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7778" y="4697694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5" name="Rectangle 26">
            <a:extLst>
              <a:ext uri="{FF2B5EF4-FFF2-40B4-BE49-F238E27FC236}">
                <a16:creationId xmlns:a16="http://schemas.microsoft.com/office/drawing/2014/main" id="{64F436D6-A34C-25D9-EB4E-184F02532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520" y="4827992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성별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8" name="Line 58">
            <a:extLst>
              <a:ext uri="{FF2B5EF4-FFF2-40B4-BE49-F238E27FC236}">
                <a16:creationId xmlns:a16="http://schemas.microsoft.com/office/drawing/2014/main" id="{E00EA868-C9C4-B3D2-2338-A268190F3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9221" y="5157432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9" name="Rectangle 26">
            <a:extLst>
              <a:ext uri="{FF2B5EF4-FFF2-40B4-BE49-F238E27FC236}">
                <a16:creationId xmlns:a16="http://schemas.microsoft.com/office/drawing/2014/main" id="{11A999C9-2FDC-66A9-0220-BA9054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63" y="5287730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0" name="Line 58">
            <a:extLst>
              <a:ext uri="{FF2B5EF4-FFF2-40B4-BE49-F238E27FC236}">
                <a16:creationId xmlns:a16="http://schemas.microsoft.com/office/drawing/2014/main" id="{CB2F92C1-CA87-41DB-9BBB-43ACBD24C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641" y="524095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Rectangle 26">
            <a:extLst>
              <a:ext uri="{FF2B5EF4-FFF2-40B4-BE49-F238E27FC236}">
                <a16:creationId xmlns:a16="http://schemas.microsoft.com/office/drawing/2014/main" id="{CFCCD693-2851-3F0D-2C5A-2D5D895F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20" y="4986373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Line 58">
            <a:extLst>
              <a:ext uri="{FF2B5EF4-FFF2-40B4-BE49-F238E27FC236}">
                <a16:creationId xmlns:a16="http://schemas.microsoft.com/office/drawing/2014/main" id="{AE6D129B-BB6A-DCAB-6681-7A6F9EF4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772" y="4726416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3" name="Rectangle 26">
            <a:extLst>
              <a:ext uri="{FF2B5EF4-FFF2-40B4-BE49-F238E27FC236}">
                <a16:creationId xmlns:a16="http://schemas.microsoft.com/office/drawing/2014/main" id="{34714E25-12D5-277F-8F2A-0620AD7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51" y="4471835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4" name="Line 58">
            <a:extLst>
              <a:ext uri="{FF2B5EF4-FFF2-40B4-BE49-F238E27FC236}">
                <a16:creationId xmlns:a16="http://schemas.microsoft.com/office/drawing/2014/main" id="{AB106777-19B2-8C35-00B3-F656C5444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760" y="5306116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5" name="Rectangle 26">
            <a:extLst>
              <a:ext uri="{FF2B5EF4-FFF2-40B4-BE49-F238E27FC236}">
                <a16:creationId xmlns:a16="http://schemas.microsoft.com/office/drawing/2014/main" id="{29A643B4-6C64-F77E-6E01-5A5EDDFA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02" y="5436414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6" name="Line 58">
            <a:extLst>
              <a:ext uri="{FF2B5EF4-FFF2-40B4-BE49-F238E27FC236}">
                <a16:creationId xmlns:a16="http://schemas.microsoft.com/office/drawing/2014/main" id="{52F030BA-A98B-6E8A-35B0-289815EFA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089" y="5286697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Rectangle 26">
            <a:extLst>
              <a:ext uri="{FF2B5EF4-FFF2-40B4-BE49-F238E27FC236}">
                <a16:creationId xmlns:a16="http://schemas.microsoft.com/office/drawing/2014/main" id="{04755529-3153-53AC-9CA1-7DD5871E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864" y="5100248"/>
            <a:ext cx="13123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상품이용 방법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8" name="Line 58">
            <a:extLst>
              <a:ext uri="{FF2B5EF4-FFF2-40B4-BE49-F238E27FC236}">
                <a16:creationId xmlns:a16="http://schemas.microsoft.com/office/drawing/2014/main" id="{E8F0E39B-2F02-7E91-6BF5-8E5301B20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806" y="4654425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9" name="Rectangle 26">
            <a:extLst>
              <a:ext uri="{FF2B5EF4-FFF2-40B4-BE49-F238E27FC236}">
                <a16:creationId xmlns:a16="http://schemas.microsoft.com/office/drawing/2014/main" id="{4131B058-E30C-F5F3-3794-F69ED156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48" y="4784723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0" name="Line 58">
            <a:extLst>
              <a:ext uri="{FF2B5EF4-FFF2-40B4-BE49-F238E27FC236}">
                <a16:creationId xmlns:a16="http://schemas.microsoft.com/office/drawing/2014/main" id="{07BA26A9-FEE4-D71B-32B8-FBB0AFE4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106" y="433003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1" name="Rectangle 26">
            <a:extLst>
              <a:ext uri="{FF2B5EF4-FFF2-40B4-BE49-F238E27FC236}">
                <a16:creationId xmlns:a16="http://schemas.microsoft.com/office/drawing/2014/main" id="{6C0D8219-BBEF-827F-EFCD-979789DE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70" y="4127709"/>
            <a:ext cx="1029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4" name="Line 62">
            <a:extLst>
              <a:ext uri="{FF2B5EF4-FFF2-40B4-BE49-F238E27FC236}">
                <a16:creationId xmlns:a16="http://schemas.microsoft.com/office/drawing/2014/main" id="{59C8C91D-E138-FF44-0E25-A6DD9276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621" y="1598835"/>
            <a:ext cx="1535377" cy="2059510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5" name="Line 60">
            <a:extLst>
              <a:ext uri="{FF2B5EF4-FFF2-40B4-BE49-F238E27FC236}">
                <a16:creationId xmlns:a16="http://schemas.microsoft.com/office/drawing/2014/main" id="{1E74C6F9-3AE1-A484-9377-B8EE6632F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2852" y="2102657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6" name="Rectangle 26">
            <a:extLst>
              <a:ext uri="{FF2B5EF4-FFF2-40B4-BE49-F238E27FC236}">
                <a16:creationId xmlns:a16="http://schemas.microsoft.com/office/drawing/2014/main" id="{5D687B22-ABC6-0CCC-C934-88D4EF03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89" y="1706537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 정보활용 부족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7" name="Line 60">
            <a:extLst>
              <a:ext uri="{FF2B5EF4-FFF2-40B4-BE49-F238E27FC236}">
                <a16:creationId xmlns:a16="http://schemas.microsoft.com/office/drawing/2014/main" id="{33E61F87-0202-935B-BDCE-094313CEA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1600" y="270736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8" name="Rectangle 26">
            <a:extLst>
              <a:ext uri="{FF2B5EF4-FFF2-40B4-BE49-F238E27FC236}">
                <a16:creationId xmlns:a16="http://schemas.microsoft.com/office/drawing/2014/main" id="{6559131F-51E6-9727-5693-DCFEB74A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50" y="2436600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신뢰도 하락 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9" name="Line 58">
            <a:extLst>
              <a:ext uri="{FF2B5EF4-FFF2-40B4-BE49-F238E27FC236}">
                <a16:creationId xmlns:a16="http://schemas.microsoft.com/office/drawing/2014/main" id="{0FDCD13F-82B1-A2FE-AC6A-F90EED95D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6255" y="2841942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57E8EB9C-87EA-DA95-8A71-B19B6F92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34" y="3166006"/>
            <a:ext cx="593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1" name="Line 60">
            <a:extLst>
              <a:ext uri="{FF2B5EF4-FFF2-40B4-BE49-F238E27FC236}">
                <a16:creationId xmlns:a16="http://schemas.microsoft.com/office/drawing/2014/main" id="{968CAA57-AB05-4E04-690A-E490E1828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409" y="2007718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2" name="Rectangle 26">
            <a:extLst>
              <a:ext uri="{FF2B5EF4-FFF2-40B4-BE49-F238E27FC236}">
                <a16:creationId xmlns:a16="http://schemas.microsoft.com/office/drawing/2014/main" id="{33C42291-97D0-4877-F810-C2279DDF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74" y="2493564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 파악부족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3" name="Line 58">
            <a:extLst>
              <a:ext uri="{FF2B5EF4-FFF2-40B4-BE49-F238E27FC236}">
                <a16:creationId xmlns:a16="http://schemas.microsoft.com/office/drawing/2014/main" id="{EB612320-7718-AC82-A466-B73270E5F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7104" y="2304037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4" name="Rectangle 26">
            <a:extLst>
              <a:ext uri="{FF2B5EF4-FFF2-40B4-BE49-F238E27FC236}">
                <a16:creationId xmlns:a16="http://schemas.microsoft.com/office/drawing/2014/main" id="{959FE377-E206-E4FD-B9F7-FF5CA1A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613" y="2614677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5" name="Line 58">
            <a:extLst>
              <a:ext uri="{FF2B5EF4-FFF2-40B4-BE49-F238E27FC236}">
                <a16:creationId xmlns:a16="http://schemas.microsoft.com/office/drawing/2014/main" id="{92172E36-DCB5-91D3-AA5B-C1BA3C3F1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384" y="215065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6" name="Rectangle 26">
            <a:extLst>
              <a:ext uri="{FF2B5EF4-FFF2-40B4-BE49-F238E27FC236}">
                <a16:creationId xmlns:a16="http://schemas.microsoft.com/office/drawing/2014/main" id="{F374922E-9A98-337C-136A-13F63D1A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2" y="1855357"/>
            <a:ext cx="1145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맘카페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성장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7" name="Line 60">
            <a:extLst>
              <a:ext uri="{FF2B5EF4-FFF2-40B4-BE49-F238E27FC236}">
                <a16:creationId xmlns:a16="http://schemas.microsoft.com/office/drawing/2014/main" id="{C1AD3F18-344F-B007-6CD5-71715A47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511" y="188061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8" name="Rectangle 26">
            <a:extLst>
              <a:ext uri="{FF2B5EF4-FFF2-40B4-BE49-F238E27FC236}">
                <a16:creationId xmlns:a16="http://schemas.microsoft.com/office/drawing/2014/main" id="{D9743934-BDC4-16AC-1FF2-8BE83BCC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54" y="1631358"/>
            <a:ext cx="99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물류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9" name="Line 60">
            <a:extLst>
              <a:ext uri="{FF2B5EF4-FFF2-40B4-BE49-F238E27FC236}">
                <a16:creationId xmlns:a16="http://schemas.microsoft.com/office/drawing/2014/main" id="{88C6321D-7C0B-ECC2-78B3-7482DE4BA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6456" y="2371689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0" name="Rectangle 26">
            <a:extLst>
              <a:ext uri="{FF2B5EF4-FFF2-40B4-BE49-F238E27FC236}">
                <a16:creationId xmlns:a16="http://schemas.microsoft.com/office/drawing/2014/main" id="{ABE84D15-AD3B-39FB-221C-348DC26E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979" y="2072143"/>
            <a:ext cx="993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업체선정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1" name="Line 60">
            <a:extLst>
              <a:ext uri="{FF2B5EF4-FFF2-40B4-BE49-F238E27FC236}">
                <a16:creationId xmlns:a16="http://schemas.microsoft.com/office/drawing/2014/main" id="{CD9EFC20-B6A3-6068-0D23-CB6F1531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1869" y="2044845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2" name="Rectangle 26">
            <a:extLst>
              <a:ext uri="{FF2B5EF4-FFF2-40B4-BE49-F238E27FC236}">
                <a16:creationId xmlns:a16="http://schemas.microsoft.com/office/drawing/2014/main" id="{477B5539-2448-1795-8F1F-4053D76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57" y="2454510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수요예측 실패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3" name="Line 58">
            <a:extLst>
              <a:ext uri="{FF2B5EF4-FFF2-40B4-BE49-F238E27FC236}">
                <a16:creationId xmlns:a16="http://schemas.microsoft.com/office/drawing/2014/main" id="{3494B763-413C-1555-B119-B1CD656244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7308" y="232323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4" name="Rectangle 26">
            <a:extLst>
              <a:ext uri="{FF2B5EF4-FFF2-40B4-BE49-F238E27FC236}">
                <a16:creationId xmlns:a16="http://schemas.microsoft.com/office/drawing/2014/main" id="{C3485EE2-077F-2415-A554-DE8AC0A3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17" y="2741597"/>
            <a:ext cx="94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예측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5" name="Line 58">
            <a:extLst>
              <a:ext uri="{FF2B5EF4-FFF2-40B4-BE49-F238E27FC236}">
                <a16:creationId xmlns:a16="http://schemas.microsoft.com/office/drawing/2014/main" id="{E500BF7B-7ACB-76B9-FC41-0B11F75F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288" y="215679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6" name="Rectangle 26">
            <a:extLst>
              <a:ext uri="{FF2B5EF4-FFF2-40B4-BE49-F238E27FC236}">
                <a16:creationId xmlns:a16="http://schemas.microsoft.com/office/drawing/2014/main" id="{0C9F07CE-C134-7004-1006-0EC769D1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41" y="1894852"/>
            <a:ext cx="61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7" name="Line 58">
            <a:extLst>
              <a:ext uri="{FF2B5EF4-FFF2-40B4-BE49-F238E27FC236}">
                <a16:creationId xmlns:a16="http://schemas.microsoft.com/office/drawing/2014/main" id="{97041920-4EC2-ACB7-BAAD-A8B55EBFB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0859" y="258121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8" name="Rectangle 26">
            <a:extLst>
              <a:ext uri="{FF2B5EF4-FFF2-40B4-BE49-F238E27FC236}">
                <a16:creationId xmlns:a16="http://schemas.microsoft.com/office/drawing/2014/main" id="{A30F954D-57CE-B982-ED0E-F7D4B09C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68" y="2891856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1" name="Line 58">
            <a:extLst>
              <a:ext uri="{FF2B5EF4-FFF2-40B4-BE49-F238E27FC236}">
                <a16:creationId xmlns:a16="http://schemas.microsoft.com/office/drawing/2014/main" id="{10E0EB11-A323-7C18-45C2-AB23C1D7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420" y="1871254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2" name="Rectangle 26">
            <a:extLst>
              <a:ext uri="{FF2B5EF4-FFF2-40B4-BE49-F238E27FC236}">
                <a16:creationId xmlns:a16="http://schemas.microsoft.com/office/drawing/2014/main" id="{D65FD491-8207-C4AC-4819-43EDD69D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755" y="1616733"/>
            <a:ext cx="572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보관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3" name="Line 58">
            <a:extLst>
              <a:ext uri="{FF2B5EF4-FFF2-40B4-BE49-F238E27FC236}">
                <a16:creationId xmlns:a16="http://schemas.microsoft.com/office/drawing/2014/main" id="{8015C56F-9ACB-F51F-1940-8853D4A7B9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1886" y="2002857"/>
            <a:ext cx="132013" cy="19977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4" name="Rectangle 26">
            <a:extLst>
              <a:ext uri="{FF2B5EF4-FFF2-40B4-BE49-F238E27FC236}">
                <a16:creationId xmlns:a16="http://schemas.microsoft.com/office/drawing/2014/main" id="{2506DA2A-9970-A380-942A-08E0268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573" y="2179326"/>
            <a:ext cx="635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59D1E-C94F-E4EF-35C7-FE68FFB0F84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9E30ED6-0283-B406-827A-06117FACA601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Fish Bone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1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4C7E-A9A8-6B5C-B3A3-CB40A35296A3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5EAC5E1-CF9F-2A72-1F7A-1E9F874A496E}"/>
              </a:ext>
            </a:extLst>
          </p:cNvPr>
          <p:cNvSpPr txBox="1"/>
          <p:nvPr/>
        </p:nvSpPr>
        <p:spPr>
          <a:xfrm>
            <a:off x="622901" y="582853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12BAE50-E5C8-AA76-8719-94F468C77DE8}"/>
              </a:ext>
            </a:extLst>
          </p:cNvPr>
          <p:cNvGraphicFramePr>
            <a:graphicFrameLocks noGrp="1"/>
          </p:cNvGraphicFramePr>
          <p:nvPr/>
        </p:nvGraphicFramePr>
        <p:xfrm>
          <a:off x="338760" y="1022496"/>
          <a:ext cx="11383920" cy="474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57">
                  <a:extLst>
                    <a:ext uri="{9D8B030D-6E8A-4147-A177-3AD203B41FA5}">
                      <a16:colId xmlns:a16="http://schemas.microsoft.com/office/drawing/2014/main" val="3787106609"/>
                    </a:ext>
                  </a:extLst>
                </a:gridCol>
                <a:gridCol w="2008811">
                  <a:extLst>
                    <a:ext uri="{9D8B030D-6E8A-4147-A177-3AD203B41FA5}">
                      <a16:colId xmlns:a16="http://schemas.microsoft.com/office/drawing/2014/main" val="196662814"/>
                    </a:ext>
                  </a:extLst>
                </a:gridCol>
                <a:gridCol w="504363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95392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856785">
                  <a:extLst>
                    <a:ext uri="{9D8B030D-6E8A-4147-A177-3AD203B41FA5}">
                      <a16:colId xmlns:a16="http://schemas.microsoft.com/office/drawing/2014/main" val="4262138860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6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분석가능성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배송문제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시즌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2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지역별 수요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3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재구매율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고객의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수요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5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맞춤형 제품 추천 안 됨</a:t>
                      </a:r>
                      <a:endParaRPr lang="en-US" altLang="ko-KR" sz="1600" dirty="0">
                        <a:solidFill>
                          <a:srgbClr val="FF0000"/>
                        </a:solidFill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6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육아관련 컨텐츠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7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추천 서비스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509689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8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신규고객 유입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대형 </a:t>
                      </a:r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유통사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유입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9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고객 유입 경로 파악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10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고령 고객의 온라인 접근이 용이하지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2502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11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맘카페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등 커뮤니티 활성화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3385"/>
                  </a:ext>
                </a:extLst>
              </a:tr>
            </a:tbl>
          </a:graphicData>
        </a:graphic>
      </p:graphicFrame>
      <p:sp>
        <p:nvSpPr>
          <p:cNvPr id="3" name="TextShape 1">
            <a:extLst>
              <a:ext uri="{FF2B5EF4-FFF2-40B4-BE49-F238E27FC236}">
                <a16:creationId xmlns:a16="http://schemas.microsoft.com/office/drawing/2014/main" id="{5789D822-345E-F0C2-E53C-8EF1D6F615C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628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05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440982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307527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812060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발생주기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시즌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거주 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맞춤형 제품 추천 안 됨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추천 서비스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고령 고객의 온라인 접근이 용이하지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나이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육아관련 컨텐츠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 컨텐츠 수요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맘카페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등 커뮤니티 활성화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커뮤니티 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대형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유통사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유입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 시장 점유율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 경로 파악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2AAD4BB-1DEB-C9D3-B703-CC73C1F129D0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수집 계획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070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75365"/>
          <a:ext cx="11383920" cy="5199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19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338939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242686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100013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</a:tblGrid>
              <a:tr h="67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항목명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의미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속성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(ID)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도착 위치 구분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손익 계산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59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046379" cy="3278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FB7A0B2-4ADC-340E-CA98-332ADBC80FFE}"/>
              </a:ext>
            </a:extLst>
          </p:cNvPr>
          <p:cNvSpPr txBox="1"/>
          <p:nvPr/>
        </p:nvSpPr>
        <p:spPr>
          <a:xfrm>
            <a:off x="6332150" y="527084"/>
            <a:ext cx="4958284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0709B8A-7BEC-B860-4F02-EB513ED5DECE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841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7" y="1075365"/>
          <a:ext cx="11383919" cy="516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017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447572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77518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55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재고 관리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수송 시간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47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고유명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47309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9DD3045-8BAB-4AF9-A921-42F6FB32A24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22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263951" y="513342"/>
            <a:ext cx="627510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600" b="1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CA69F5A8-9D5C-744D-E23E-EB477C246D1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 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547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3">
            <a:extLst>
              <a:ext uri="{FF2B5EF4-FFF2-40B4-BE49-F238E27FC236}">
                <a16:creationId xmlns:a16="http://schemas.microsoft.com/office/drawing/2014/main" id="{F3F615C0-58D7-C758-B99B-CE65ADCC4ADB}"/>
              </a:ext>
            </a:extLst>
          </p:cNvPr>
          <p:cNvSpPr txBox="1"/>
          <p:nvPr/>
        </p:nvSpPr>
        <p:spPr>
          <a:xfrm>
            <a:off x="6650297" y="595207"/>
            <a:ext cx="540092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주기 별 이벤트 진행 시 월별 가입자 수 추이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3285F4-51CD-BC5D-CF10-BE136939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" y="647437"/>
            <a:ext cx="4124901" cy="5127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92199" y="69725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예시와 기대효과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D4EF7-493D-DD4F-0DC8-66A330D63C6A}"/>
              </a:ext>
            </a:extLst>
          </p:cNvPr>
          <p:cNvSpPr/>
          <p:nvPr/>
        </p:nvSpPr>
        <p:spPr>
          <a:xfrm>
            <a:off x="5158486" y="2064487"/>
            <a:ext cx="1709958" cy="78923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 잔존율이 가장 큰 기저귀를 이벤트 품목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선정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BA4331-36A9-5E47-6006-83A634B703D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696370" y="2459102"/>
            <a:ext cx="3462116" cy="2179646"/>
          </a:xfrm>
          <a:prstGeom prst="line">
            <a:avLst/>
          </a:prstGeom>
          <a:solidFill>
            <a:schemeClr val="bg1">
              <a:alpha val="41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FA5295-05A5-BBAC-C5E4-DF872014D74D}"/>
              </a:ext>
            </a:extLst>
          </p:cNvPr>
          <p:cNvSpPr/>
          <p:nvPr/>
        </p:nvSpPr>
        <p:spPr>
          <a:xfrm>
            <a:off x="5090964" y="2939854"/>
            <a:ext cx="1825953" cy="1121028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첫 구매 물품 평균 할인율은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18%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그보다 약간 높은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20%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할인율을 설정해 이벤트 비용 문제 해결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58E73F-DC2B-6BFD-E512-5FF8A5CD644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135368" y="3500368"/>
            <a:ext cx="2955596" cy="1514861"/>
          </a:xfrm>
          <a:prstGeom prst="line">
            <a:avLst/>
          </a:prstGeom>
          <a:solidFill>
            <a:schemeClr val="bg1">
              <a:alpha val="41000"/>
            </a:schemeClr>
          </a:solidFill>
          <a:ln w="9525">
            <a:solidFill>
              <a:schemeClr val="tx1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BC519F-1349-2A0B-9FFD-8122B687E2FD}"/>
              </a:ext>
            </a:extLst>
          </p:cNvPr>
          <p:cNvSpPr/>
          <p:nvPr/>
        </p:nvSpPr>
        <p:spPr>
          <a:xfrm>
            <a:off x="4998582" y="4231763"/>
            <a:ext cx="1825953" cy="82966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가입자의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유입경로가 대부분 인터넷인 점을 고려한 링크 활용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42E35A-3C01-4631-8CFA-F4E711CF4515}"/>
              </a:ext>
            </a:extLst>
          </p:cNvPr>
          <p:cNvCxnSpPr>
            <a:cxnSpLocks/>
          </p:cNvCxnSpPr>
          <p:nvPr/>
        </p:nvCxnSpPr>
        <p:spPr>
          <a:xfrm flipH="1">
            <a:off x="3457647" y="4683311"/>
            <a:ext cx="1478373" cy="331918"/>
          </a:xfrm>
          <a:prstGeom prst="line">
            <a:avLst/>
          </a:prstGeom>
          <a:solidFill>
            <a:schemeClr val="bg1">
              <a:alpha val="41000"/>
            </a:schemeClr>
          </a:solidFill>
          <a:ln w="9525">
            <a:solidFill>
              <a:schemeClr val="tx1"/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3B7A596-16F1-CAD8-76A7-0FED334B968E}"/>
              </a:ext>
            </a:extLst>
          </p:cNvPr>
          <p:cNvSpPr/>
          <p:nvPr/>
        </p:nvSpPr>
        <p:spPr>
          <a:xfrm>
            <a:off x="5090964" y="676494"/>
            <a:ext cx="1777480" cy="1021685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기간을 한 달 기준으로 진행하여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가입자들의 매출 추이가 낮아지는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3~4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 주기로 이벤트 진행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62D1162-C683-AAAF-99AC-F6EFE0C08A67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3457647" y="820762"/>
            <a:ext cx="1633317" cy="366575"/>
          </a:xfrm>
          <a:prstGeom prst="line">
            <a:avLst/>
          </a:prstGeom>
          <a:solidFill>
            <a:schemeClr val="bg1">
              <a:alpha val="41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ot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BD2F5E5-A8A6-6E09-1B52-A4AD1CBCFEC7}"/>
              </a:ext>
            </a:extLst>
          </p:cNvPr>
          <p:cNvSpPr/>
          <p:nvPr/>
        </p:nvSpPr>
        <p:spPr>
          <a:xfrm>
            <a:off x="338760" y="534186"/>
            <a:ext cx="6595440" cy="5866920"/>
          </a:xfrm>
          <a:prstGeom prst="roundRect">
            <a:avLst>
              <a:gd name="adj" fmla="val 44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29CB00F-583A-6B72-8D57-EC2972C43003}"/>
              </a:ext>
            </a:extLst>
          </p:cNvPr>
          <p:cNvSpPr/>
          <p:nvPr/>
        </p:nvSpPr>
        <p:spPr>
          <a:xfrm>
            <a:off x="6987639" y="554801"/>
            <a:ext cx="4735042" cy="5846305"/>
          </a:xfrm>
          <a:prstGeom prst="roundRect">
            <a:avLst>
              <a:gd name="adj" fmla="val 4429"/>
            </a:avLst>
          </a:prstGeom>
          <a:noFill/>
          <a:ln w="19050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1C96A8-1741-3B76-969B-03B79AE520E2}"/>
              </a:ext>
            </a:extLst>
          </p:cNvPr>
          <p:cNvSpPr txBox="1"/>
          <p:nvPr/>
        </p:nvSpPr>
        <p:spPr>
          <a:xfrm>
            <a:off x="1276916" y="587834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팜플렛 예시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C505CB-B293-B24F-BAD7-926531FECD4B}"/>
              </a:ext>
            </a:extLst>
          </p:cNvPr>
          <p:cNvSpPr txBox="1"/>
          <p:nvPr/>
        </p:nvSpPr>
        <p:spPr>
          <a:xfrm>
            <a:off x="4627294" y="5164057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수치 선정 이유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88" name="차트 87">
            <a:extLst>
              <a:ext uri="{FF2B5EF4-FFF2-40B4-BE49-F238E27FC236}">
                <a16:creationId xmlns:a16="http://schemas.microsoft.com/office/drawing/2014/main" id="{3740E415-0979-E52F-D448-49EFF07C8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057439"/>
              </p:ext>
            </p:extLst>
          </p:nvPr>
        </p:nvGraphicFramePr>
        <p:xfrm>
          <a:off x="7064759" y="622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BE2A650-F3E9-FFCB-175C-B345453E91C8}"/>
              </a:ext>
            </a:extLst>
          </p:cNvPr>
          <p:cNvCxnSpPr>
            <a:cxnSpLocks/>
          </p:cNvCxnSpPr>
          <p:nvPr/>
        </p:nvCxnSpPr>
        <p:spPr>
          <a:xfrm flipH="1">
            <a:off x="6987639" y="3971925"/>
            <a:ext cx="4735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A7CD2F9-56C5-4062-460D-173D4F2DAFDF}"/>
              </a:ext>
            </a:extLst>
          </p:cNvPr>
          <p:cNvSpPr txBox="1"/>
          <p:nvPr/>
        </p:nvSpPr>
        <p:spPr>
          <a:xfrm>
            <a:off x="7064759" y="33653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이벤트 진행한 달과 진행하지 않은 달의 평균 가입자 수의 차이는 </a:t>
            </a:r>
            <a:r>
              <a:rPr lang="en-US" altLang="ko-KR" sz="1200" b="1" dirty="0">
                <a:solidFill>
                  <a:schemeClr val="accent1"/>
                </a:solidFill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</a:rPr>
              <a:t>천</a:t>
            </a:r>
            <a:r>
              <a:rPr lang="en-US" altLang="ko-KR" sz="1200" b="1" dirty="0">
                <a:solidFill>
                  <a:schemeClr val="accent1"/>
                </a:solidFill>
              </a:rPr>
              <a:t>5</a:t>
            </a:r>
            <a:r>
              <a:rPr lang="ko-KR" altLang="en-US" sz="1200" b="1" dirty="0">
                <a:solidFill>
                  <a:schemeClr val="accent1"/>
                </a:solidFill>
              </a:rPr>
              <a:t>백명</a:t>
            </a:r>
            <a:r>
              <a:rPr lang="ko-KR" altLang="en-US" sz="1200" dirty="0"/>
              <a:t>으로 이벤트를 주기별로 진행했을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위와 같은 가입자 수 추이를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906188-C44A-CA38-0BC0-C8B674CA47BA}"/>
              </a:ext>
            </a:extLst>
          </p:cNvPr>
          <p:cNvSpPr txBox="1"/>
          <p:nvPr/>
        </p:nvSpPr>
        <p:spPr>
          <a:xfrm>
            <a:off x="8161251" y="4017940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6DB5C4-6749-A310-5419-E7BE19108900}"/>
              </a:ext>
            </a:extLst>
          </p:cNvPr>
          <p:cNvSpPr txBox="1"/>
          <p:nvPr/>
        </p:nvSpPr>
        <p:spPr>
          <a:xfrm>
            <a:off x="7193317" y="4440090"/>
            <a:ext cx="4146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신규 가입자 수 평균 구매 비용</a:t>
            </a:r>
            <a:r>
              <a:rPr lang="en-US" altLang="ko-KR" sz="1200" dirty="0"/>
              <a:t>: </a:t>
            </a:r>
            <a:r>
              <a:rPr lang="en-US" altLang="ko-KR" sz="2800" dirty="0"/>
              <a:t>2</a:t>
            </a:r>
            <a:r>
              <a:rPr lang="ko-KR" altLang="en-US" sz="2800" dirty="0"/>
              <a:t>만</a:t>
            </a:r>
            <a:r>
              <a:rPr lang="en-US" altLang="ko-KR" sz="2800" dirty="0"/>
              <a:t>8</a:t>
            </a:r>
            <a:r>
              <a:rPr lang="ko-KR" altLang="en-US" sz="2800" dirty="0"/>
              <a:t>천원</a:t>
            </a:r>
            <a:endParaRPr lang="en-US" altLang="ko-KR" sz="2800" dirty="0"/>
          </a:p>
          <a:p>
            <a:r>
              <a:rPr lang="ko-KR" altLang="en-US" sz="1400" dirty="0"/>
              <a:t>예상되는 신규 가입자 증가 수</a:t>
            </a:r>
            <a:r>
              <a:rPr lang="en-US" altLang="ko-KR" sz="1400" dirty="0"/>
              <a:t>: </a:t>
            </a:r>
            <a:r>
              <a:rPr lang="en-US" altLang="ko-KR" sz="2800" dirty="0"/>
              <a:t>1</a:t>
            </a:r>
            <a:r>
              <a:rPr lang="ko-KR" altLang="en-US" sz="2800" dirty="0"/>
              <a:t>만</a:t>
            </a:r>
            <a:r>
              <a:rPr lang="en-US" altLang="ko-KR" sz="2800" dirty="0"/>
              <a:t>2</a:t>
            </a:r>
            <a:r>
              <a:rPr lang="ko-KR" altLang="en-US" sz="2800" dirty="0"/>
              <a:t>천명</a:t>
            </a:r>
            <a:endParaRPr lang="en-US" altLang="ko-KR" sz="2800" dirty="0"/>
          </a:p>
          <a:p>
            <a:r>
              <a:rPr lang="ko-KR" altLang="en-US" sz="1400" dirty="0"/>
              <a:t>현재 매출 대비 증가율</a:t>
            </a:r>
            <a:r>
              <a:rPr lang="en-US" altLang="ko-KR" sz="1400" dirty="0"/>
              <a:t>: </a:t>
            </a:r>
            <a:r>
              <a:rPr lang="en-US" altLang="ko-KR" sz="2800" dirty="0"/>
              <a:t>9%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701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5462"/>
              </p:ext>
            </p:extLst>
          </p:nvPr>
        </p:nvGraphicFramePr>
        <p:xfrm>
          <a:off x="338759" y="719340"/>
          <a:ext cx="11383920" cy="5668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2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28349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621470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438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87180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지역별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세일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8718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유입경로별 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87180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도착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물품별 출고 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물품명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출고속도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B7AB282-812C-D815-1DE2-7736894279B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구축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7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91958"/>
              </p:ext>
            </p:extLst>
          </p:nvPr>
        </p:nvGraphicFramePr>
        <p:xfrm>
          <a:off x="338758" y="719340"/>
          <a:ext cx="11383919" cy="5681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79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87681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4186959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772348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</a:tblGrid>
              <a:tr h="43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할인률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할인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출고속도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출고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배송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빈도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주문내역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구매 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(Frequency)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기반으로 고객 등급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Product_data.csv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파생변수 생성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0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5DC5A-B8F8-BB17-FB43-5B03A71A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D75755E-1397-212A-2227-ACD1F2B3A2F7}"/>
              </a:ext>
            </a:extLst>
          </p:cNvPr>
          <p:cNvSpPr txBox="1"/>
          <p:nvPr/>
        </p:nvSpPr>
        <p:spPr>
          <a:xfrm>
            <a:off x="4745508" y="3098715"/>
            <a:ext cx="3025056" cy="6605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 err="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이페이지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뒤는 삭제 페이지</a:t>
            </a:r>
            <a:endParaRPr lang="en-US" altLang="ko-KR" b="1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앞은 첨부자료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7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288A7F02-A3E6-C357-F30C-D8E6464B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01" r="31454" b="69277"/>
          <a:stretch/>
        </p:blipFill>
        <p:spPr>
          <a:xfrm>
            <a:off x="1161246" y="3731186"/>
            <a:ext cx="3896656" cy="105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225B5-2F5E-1613-445A-A38ED07AF8E6}"/>
              </a:ext>
            </a:extLst>
          </p:cNvPr>
          <p:cNvSpPr txBox="1"/>
          <p:nvPr/>
        </p:nvSpPr>
        <p:spPr>
          <a:xfrm>
            <a:off x="438595" y="5254741"/>
            <a:ext cx="1131481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브랜드는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건강함</a:t>
            </a:r>
            <a:r>
              <a:rPr lang="en-US" altLang="ko-KR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이미지 등 정성적 가치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더 신경 쓰며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긴 육아기간 동안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충성고객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될 확률이 높다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6E75B9-3D43-8856-F1B7-001AEF8B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98" y="1516111"/>
            <a:ext cx="3420152" cy="1786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2D9CFAB9-66B5-822C-1D19-83276F674B3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추후 쓸 수 있음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7A8E56C-CA26-0D6B-8D5C-26D2E8A36158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3402D-2131-BEB3-F44A-4EB7F7671C89}"/>
              </a:ext>
            </a:extLst>
          </p:cNvPr>
          <p:cNvSpPr/>
          <p:nvPr/>
        </p:nvSpPr>
        <p:spPr>
          <a:xfrm>
            <a:off x="1486027" y="718801"/>
            <a:ext cx="3247094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건강 요소에 대한 홍보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01F3B-C7FD-4D05-69B7-4F60C7CEF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AF0C46-2AAD-423A-C954-EAEF23748FE1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D2F3AD-CCB5-DF0C-C976-D14D5E40E4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99" b="60457"/>
          <a:stretch/>
        </p:blipFill>
        <p:spPr>
          <a:xfrm>
            <a:off x="6385773" y="1351884"/>
            <a:ext cx="5220247" cy="27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54DF89-5729-F5E6-BDA2-D89F5734D1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29"/>
          <a:stretch/>
        </p:blipFill>
        <p:spPr>
          <a:xfrm>
            <a:off x="7588407" y="1742726"/>
            <a:ext cx="2814978" cy="209433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4C0DD2-20EF-8BC6-5977-6A742E1782CD}"/>
              </a:ext>
            </a:extLst>
          </p:cNvPr>
          <p:cNvSpPr txBox="1">
            <a:spLocks/>
          </p:cNvSpPr>
          <p:nvPr/>
        </p:nvSpPr>
        <p:spPr>
          <a:xfrm>
            <a:off x="7219018" y="3913263"/>
            <a:ext cx="3553756" cy="9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따른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 발생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유아용품의 특성상 브랜드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신뢰도 중요성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다수의 경쟁사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유아용품 시장에 참여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7B488C-062D-398C-BB6C-76FD99B1D064}"/>
              </a:ext>
            </a:extLst>
          </p:cNvPr>
          <p:cNvSpPr/>
          <p:nvPr/>
        </p:nvSpPr>
        <p:spPr>
          <a:xfrm>
            <a:off x="7285822" y="718801"/>
            <a:ext cx="342015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 및 배송 관련 고객 신뢰도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880B54-8133-6A5F-38CE-8BE70D573F36}"/>
              </a:ext>
            </a:extLst>
          </p:cNvPr>
          <p:cNvCxnSpPr/>
          <p:nvPr/>
        </p:nvCxnSpPr>
        <p:spPr>
          <a:xfrm>
            <a:off x="6096000" y="718801"/>
            <a:ext cx="0" cy="4388812"/>
          </a:xfrm>
          <a:prstGeom prst="line">
            <a:avLst/>
          </a:prstGeom>
          <a:ln w="9525" cap="flat" cmpd="sng" algn="ctr">
            <a:solidFill>
              <a:srgbClr val="ADC1E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464F1-321B-8398-3A08-03A2EA004C50}"/>
              </a:ext>
            </a:extLst>
          </p:cNvPr>
          <p:cNvSpPr/>
          <p:nvPr/>
        </p:nvSpPr>
        <p:spPr>
          <a:xfrm>
            <a:off x="1413164" y="2196193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00C99-8859-1DEF-CAF4-C30CE64E9B0C}"/>
              </a:ext>
            </a:extLst>
          </p:cNvPr>
          <p:cNvSpPr/>
          <p:nvPr/>
        </p:nvSpPr>
        <p:spPr>
          <a:xfrm>
            <a:off x="1413164" y="2963690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1010647"/>
            <a:ext cx="5579444" cy="5398169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AA1BC-A6E0-429E-24F8-957363EBDC25}"/>
              </a:ext>
            </a:extLst>
          </p:cNvPr>
          <p:cNvSpPr txBox="1"/>
          <p:nvPr/>
        </p:nvSpPr>
        <p:spPr>
          <a:xfrm>
            <a:off x="513924" y="5623291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배송기간의 추이는 큰 변화가 없다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2019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27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일에 배송기간이 튀었지만 해당 일자에 배송 건수는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회였다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37E3-866B-9498-68C6-3B68F29D3D80}"/>
              </a:ext>
            </a:extLst>
          </p:cNvPr>
          <p:cNvSpPr txBox="1"/>
          <p:nvPr/>
        </p:nvSpPr>
        <p:spPr>
          <a:xfrm>
            <a:off x="1715666" y="3711466"/>
            <a:ext cx="30336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물품대분류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배송기간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 수요예측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9131-8CE6-10E6-A871-413EFBDEAD99}"/>
              </a:ext>
            </a:extLst>
          </p:cNvPr>
          <p:cNvSpPr txBox="1"/>
          <p:nvPr/>
        </p:nvSpPr>
        <p:spPr>
          <a:xfrm>
            <a:off x="2124317" y="810130"/>
            <a:ext cx="232606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주문수량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BB100-DC7B-8C00-B091-65F318EDA1A8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 주문이 많은 지역은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경기와 서울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그 다음은 충북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 순이다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기간별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물품별 배송 기간과 재구매율을 확인한 결과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이탈 및 주문량 감소는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배송과 연관이 없다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220380-F524-1FE6-40BC-F82DA895C7D6}"/>
              </a:ext>
            </a:extLst>
          </p:cNvPr>
          <p:cNvGrpSpPr/>
          <p:nvPr/>
        </p:nvGrpSpPr>
        <p:grpSpPr>
          <a:xfrm>
            <a:off x="8597385" y="2594284"/>
            <a:ext cx="3070165" cy="3667294"/>
            <a:chOff x="2588125" y="1231865"/>
            <a:chExt cx="3813878" cy="4555655"/>
          </a:xfrm>
        </p:grpSpPr>
        <p:sp>
          <p:nvSpPr>
            <p:cNvPr id="13" name="제주도">
              <a:extLst>
                <a:ext uri="{FF2B5EF4-FFF2-40B4-BE49-F238E27FC236}">
                  <a16:creationId xmlns:a16="http://schemas.microsoft.com/office/drawing/2014/main" id="{EA1B11F4-AB1E-39B6-E11A-CEE5DF80BE9D}"/>
                </a:ext>
              </a:extLst>
            </p:cNvPr>
            <p:cNvSpPr/>
            <p:nvPr/>
          </p:nvSpPr>
          <p:spPr>
            <a:xfrm>
              <a:off x="3977020" y="5470906"/>
              <a:ext cx="561007" cy="316614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광주광역시">
              <a:extLst>
                <a:ext uri="{FF2B5EF4-FFF2-40B4-BE49-F238E27FC236}">
                  <a16:creationId xmlns:a16="http://schemas.microsoft.com/office/drawing/2014/main" id="{179C6060-9452-B09B-E19C-1C079B8F71F2}"/>
                </a:ext>
              </a:extLst>
            </p:cNvPr>
            <p:cNvSpPr/>
            <p:nvPr/>
          </p:nvSpPr>
          <p:spPr>
            <a:xfrm>
              <a:off x="4357958" y="4242390"/>
              <a:ext cx="224942" cy="153300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전라북도">
              <a:extLst>
                <a:ext uri="{FF2B5EF4-FFF2-40B4-BE49-F238E27FC236}">
                  <a16:creationId xmlns:a16="http://schemas.microsoft.com/office/drawing/2014/main" id="{70F29E90-EB06-2AA2-6233-1DFA83DB7571}"/>
                </a:ext>
              </a:extLst>
            </p:cNvPr>
            <p:cNvSpPr/>
            <p:nvPr/>
          </p:nvSpPr>
          <p:spPr>
            <a:xfrm>
              <a:off x="4031330" y="3456249"/>
              <a:ext cx="1193656" cy="73144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전라남도">
              <a:extLst>
                <a:ext uri="{FF2B5EF4-FFF2-40B4-BE49-F238E27FC236}">
                  <a16:creationId xmlns:a16="http://schemas.microsoft.com/office/drawing/2014/main" id="{45725AFE-2ED1-6703-647E-4C2BF32911E1}"/>
                </a:ext>
              </a:extLst>
            </p:cNvPr>
            <p:cNvSpPr/>
            <p:nvPr/>
          </p:nvSpPr>
          <p:spPr>
            <a:xfrm>
              <a:off x="3716856" y="4043641"/>
              <a:ext cx="1418384" cy="1181716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부산광역시">
              <a:extLst>
                <a:ext uri="{FF2B5EF4-FFF2-40B4-BE49-F238E27FC236}">
                  <a16:creationId xmlns:a16="http://schemas.microsoft.com/office/drawing/2014/main" id="{9970A14F-1276-CF01-245D-4B3298573D21}"/>
                </a:ext>
              </a:extLst>
            </p:cNvPr>
            <p:cNvSpPr/>
            <p:nvPr/>
          </p:nvSpPr>
          <p:spPr>
            <a:xfrm>
              <a:off x="5888835" y="4140897"/>
              <a:ext cx="297547" cy="26288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" name="울산광역시">
              <a:extLst>
                <a:ext uri="{FF2B5EF4-FFF2-40B4-BE49-F238E27FC236}">
                  <a16:creationId xmlns:a16="http://schemas.microsoft.com/office/drawing/2014/main" id="{A7C0C32A-B017-1185-D519-7C72708DC536}"/>
                </a:ext>
              </a:extLst>
            </p:cNvPr>
            <p:cNvSpPr/>
            <p:nvPr/>
          </p:nvSpPr>
          <p:spPr>
            <a:xfrm>
              <a:off x="5987055" y="3850283"/>
              <a:ext cx="343191" cy="320080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9" name="대구광역시">
              <a:extLst>
                <a:ext uri="{FF2B5EF4-FFF2-40B4-BE49-F238E27FC236}">
                  <a16:creationId xmlns:a16="http://schemas.microsoft.com/office/drawing/2014/main" id="{F8AEA6DC-E0D7-6CE9-5D20-74B5D7F30575}"/>
                </a:ext>
              </a:extLst>
            </p:cNvPr>
            <p:cNvSpPr/>
            <p:nvPr/>
          </p:nvSpPr>
          <p:spPr>
            <a:xfrm>
              <a:off x="5546222" y="3558513"/>
              <a:ext cx="274437" cy="361679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0" name="경상북도">
              <a:extLst>
                <a:ext uri="{FF2B5EF4-FFF2-40B4-BE49-F238E27FC236}">
                  <a16:creationId xmlns:a16="http://schemas.microsoft.com/office/drawing/2014/main" id="{3DC4BE08-B8D0-D8E5-002C-609CC1DAB734}"/>
                </a:ext>
              </a:extLst>
            </p:cNvPr>
            <p:cNvSpPr/>
            <p:nvPr/>
          </p:nvSpPr>
          <p:spPr>
            <a:xfrm>
              <a:off x="5130002" y="2600930"/>
              <a:ext cx="1272001" cy="1369990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경상남도">
              <a:extLst>
                <a:ext uri="{FF2B5EF4-FFF2-40B4-BE49-F238E27FC236}">
                  <a16:creationId xmlns:a16="http://schemas.microsoft.com/office/drawing/2014/main" id="{0F4DA26B-A7FE-9DDF-21AB-D30A77ADA950}"/>
                </a:ext>
              </a:extLst>
            </p:cNvPr>
            <p:cNvSpPr/>
            <p:nvPr/>
          </p:nvSpPr>
          <p:spPr>
            <a:xfrm>
              <a:off x="5015323" y="3678238"/>
              <a:ext cx="1111871" cy="1048703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세종특별자치시">
              <a:extLst>
                <a:ext uri="{FF2B5EF4-FFF2-40B4-BE49-F238E27FC236}">
                  <a16:creationId xmlns:a16="http://schemas.microsoft.com/office/drawing/2014/main" id="{F0B1BAD7-C6A2-2248-1E4B-905F69BAB10D}"/>
                </a:ext>
              </a:extLst>
            </p:cNvPr>
            <p:cNvSpPr/>
            <p:nvPr/>
          </p:nvSpPr>
          <p:spPr>
            <a:xfrm>
              <a:off x="4650691" y="2928175"/>
              <a:ext cx="159462" cy="31199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대전광역시">
              <a:extLst>
                <a:ext uri="{FF2B5EF4-FFF2-40B4-BE49-F238E27FC236}">
                  <a16:creationId xmlns:a16="http://schemas.microsoft.com/office/drawing/2014/main" id="{27244E27-5E93-13D5-B733-BA60301DC684}"/>
                </a:ext>
              </a:extLst>
            </p:cNvPr>
            <p:cNvSpPr/>
            <p:nvPr/>
          </p:nvSpPr>
          <p:spPr>
            <a:xfrm>
              <a:off x="4786465" y="3160435"/>
              <a:ext cx="141552" cy="224749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7" name="충청북도">
              <a:extLst>
                <a:ext uri="{FF2B5EF4-FFF2-40B4-BE49-F238E27FC236}">
                  <a16:creationId xmlns:a16="http://schemas.microsoft.com/office/drawing/2014/main" id="{BCAEA77B-58B1-8ED8-EDE3-D1E27FF8A96F}"/>
                </a:ext>
              </a:extLst>
            </p:cNvPr>
            <p:cNvSpPr/>
            <p:nvPr/>
          </p:nvSpPr>
          <p:spPr>
            <a:xfrm>
              <a:off x="4750066" y="2493698"/>
              <a:ext cx="987588" cy="1073867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충청남도">
              <a:extLst>
                <a:ext uri="{FF2B5EF4-FFF2-40B4-BE49-F238E27FC236}">
                  <a16:creationId xmlns:a16="http://schemas.microsoft.com/office/drawing/2014/main" id="{2CC6FC2C-14FD-7FB7-757B-CB8DF733E79F}"/>
                </a:ext>
              </a:extLst>
            </p:cNvPr>
            <p:cNvSpPr/>
            <p:nvPr/>
          </p:nvSpPr>
          <p:spPr>
            <a:xfrm>
              <a:off x="3943510" y="2627739"/>
              <a:ext cx="1053838" cy="941752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강원도">
              <a:extLst>
                <a:ext uri="{FF2B5EF4-FFF2-40B4-BE49-F238E27FC236}">
                  <a16:creationId xmlns:a16="http://schemas.microsoft.com/office/drawing/2014/main" id="{2871157F-FC74-BA0B-904D-B129EBB5B46E}"/>
                </a:ext>
              </a:extLst>
            </p:cNvPr>
            <p:cNvSpPr/>
            <p:nvPr/>
          </p:nvSpPr>
          <p:spPr>
            <a:xfrm>
              <a:off x="4567493" y="1231865"/>
              <a:ext cx="1767952" cy="1781819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1" name="경기도">
              <a:extLst>
                <a:ext uri="{FF2B5EF4-FFF2-40B4-BE49-F238E27FC236}">
                  <a16:creationId xmlns:a16="http://schemas.microsoft.com/office/drawing/2014/main" id="{95DDAC3F-C792-C9E6-1802-035DBAFE5DF0}"/>
                </a:ext>
              </a:extLst>
            </p:cNvPr>
            <p:cNvSpPr/>
            <p:nvPr/>
          </p:nvSpPr>
          <p:spPr>
            <a:xfrm>
              <a:off x="4240094" y="1606255"/>
              <a:ext cx="918642" cy="1167850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인천광역시">
              <a:extLst>
                <a:ext uri="{FF2B5EF4-FFF2-40B4-BE49-F238E27FC236}">
                  <a16:creationId xmlns:a16="http://schemas.microsoft.com/office/drawing/2014/main" id="{C3B0C0D4-F763-1707-D8E5-F8BAD3FB46C1}"/>
                </a:ext>
              </a:extLst>
            </p:cNvPr>
            <p:cNvSpPr/>
            <p:nvPr/>
          </p:nvSpPr>
          <p:spPr>
            <a:xfrm>
              <a:off x="4025254" y="1949831"/>
              <a:ext cx="392791" cy="391144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4" name="서울특별시">
              <a:extLst>
                <a:ext uri="{FF2B5EF4-FFF2-40B4-BE49-F238E27FC236}">
                  <a16:creationId xmlns:a16="http://schemas.microsoft.com/office/drawing/2014/main" id="{CF288551-D9C6-4533-9224-39390E926AB0}"/>
                </a:ext>
              </a:extLst>
            </p:cNvPr>
            <p:cNvSpPr/>
            <p:nvPr/>
          </p:nvSpPr>
          <p:spPr>
            <a:xfrm>
              <a:off x="4439230" y="2080598"/>
              <a:ext cx="264615" cy="2056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3C242A4-1F00-1675-C2FD-6572839613DD}"/>
                </a:ext>
              </a:extLst>
            </p:cNvPr>
            <p:cNvSpPr/>
            <p:nvPr/>
          </p:nvSpPr>
          <p:spPr>
            <a:xfrm>
              <a:off x="2649530" y="2904171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9CE8358-F9DD-8EE9-78ED-23A3CD31F63C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59" y="3075398"/>
              <a:ext cx="1000063" cy="33768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3A6DB1-37B7-5C5D-2088-D87B19904BA3}"/>
                </a:ext>
              </a:extLst>
            </p:cNvPr>
            <p:cNvSpPr/>
            <p:nvPr/>
          </p:nvSpPr>
          <p:spPr>
            <a:xfrm>
              <a:off x="2588125" y="2214798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006949-3C03-8FB7-E4B1-C520FF259F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176" y="2394798"/>
              <a:ext cx="1062313" cy="92942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41888A9-C4A3-5F5B-4BAD-56F900EE3EF2}"/>
                </a:ext>
              </a:extLst>
            </p:cNvPr>
            <p:cNvSpPr/>
            <p:nvPr/>
          </p:nvSpPr>
          <p:spPr>
            <a:xfrm>
              <a:off x="2709933" y="1473875"/>
              <a:ext cx="1286449" cy="3600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F27E35-260B-0613-AFB7-95FF470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3984339" y="1729724"/>
              <a:ext cx="592490" cy="47368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7726260" y="840157"/>
            <a:ext cx="24062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구매금액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669"/>
              </p:ext>
            </p:extLst>
          </p:nvPr>
        </p:nvGraphicFramePr>
        <p:xfrm>
          <a:off x="6316172" y="1188187"/>
          <a:ext cx="5102985" cy="1322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468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57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38106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1180869300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13241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36013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1103902050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3818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33621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1022070930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9657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10221880" y="2308461"/>
            <a:ext cx="1272001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9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8B7F0D-3299-B981-AB74-05169FBF4770}"/>
              </a:ext>
            </a:extLst>
          </p:cNvPr>
          <p:cNvGrpSpPr/>
          <p:nvPr/>
        </p:nvGrpSpPr>
        <p:grpSpPr>
          <a:xfrm>
            <a:off x="6456196" y="2573331"/>
            <a:ext cx="1573211" cy="1561827"/>
            <a:chOff x="6300207" y="2732129"/>
            <a:chExt cx="2191691" cy="2126809"/>
          </a:xfrm>
        </p:grpSpPr>
        <p:graphicFrame>
          <p:nvGraphicFramePr>
            <p:cNvPr id="47" name="차트 46">
              <a:extLst>
                <a:ext uri="{FF2B5EF4-FFF2-40B4-BE49-F238E27FC236}">
                  <a16:creationId xmlns:a16="http://schemas.microsoft.com/office/drawing/2014/main" id="{79E7EB99-D2FF-425A-70DE-C6DDC7E4DA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8709508"/>
                </p:ext>
              </p:extLst>
            </p:nvPr>
          </p:nvGraphicFramePr>
          <p:xfrm>
            <a:off x="6300207" y="2732129"/>
            <a:ext cx="2191691" cy="21268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67BFC0-ECCC-7601-7A95-8B8BDE59D9B1}"/>
                </a:ext>
              </a:extLst>
            </p:cNvPr>
            <p:cNvSpPr txBox="1"/>
            <p:nvPr/>
          </p:nvSpPr>
          <p:spPr>
            <a:xfrm>
              <a:off x="7350438" y="3674524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50.7%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47FF0-8AE8-29ED-5FB7-DEACBBD3F8E5}"/>
                </a:ext>
              </a:extLst>
            </p:cNvPr>
            <p:cNvSpPr txBox="1"/>
            <p:nvPr/>
          </p:nvSpPr>
          <p:spPr>
            <a:xfrm>
              <a:off x="7324878" y="3431743"/>
              <a:ext cx="1064081" cy="35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재구매 </a:t>
              </a:r>
              <a:r>
                <a:rPr lang="en-US" altLang="ko-KR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C00545-4842-F635-8795-C5429B322297}"/>
                </a:ext>
              </a:extLst>
            </p:cNvPr>
            <p:cNvSpPr txBox="1"/>
            <p:nvPr/>
          </p:nvSpPr>
          <p:spPr>
            <a:xfrm>
              <a:off x="6417180" y="3740806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38.9</a:t>
              </a:r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B89708-CFC3-CEB4-1349-38AC5521FD6A}"/>
                </a:ext>
              </a:extLst>
            </p:cNvPr>
            <p:cNvSpPr txBox="1"/>
            <p:nvPr/>
          </p:nvSpPr>
          <p:spPr>
            <a:xfrm>
              <a:off x="6471849" y="3530697"/>
              <a:ext cx="817160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</a:t>
              </a:r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5F3F96C-D575-DC90-5DAC-27BF50C68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6"/>
          <a:stretch/>
        </p:blipFill>
        <p:spPr>
          <a:xfrm>
            <a:off x="523856" y="1176372"/>
            <a:ext cx="5359968" cy="17408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F7561F-BFBB-4360-9FB1-AF1D8605410A}"/>
              </a:ext>
            </a:extLst>
          </p:cNvPr>
          <p:cNvSpPr/>
          <p:nvPr/>
        </p:nvSpPr>
        <p:spPr>
          <a:xfrm>
            <a:off x="1276442" y="2739151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D07837F-7966-F98F-5507-0795653AE953}"/>
              </a:ext>
            </a:extLst>
          </p:cNvPr>
          <p:cNvSpPr/>
          <p:nvPr/>
        </p:nvSpPr>
        <p:spPr>
          <a:xfrm>
            <a:off x="2218922" y="2727233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EC9D67-8D66-D3A0-6872-A4FCE455DFEE}"/>
              </a:ext>
            </a:extLst>
          </p:cNvPr>
          <p:cNvSpPr/>
          <p:nvPr/>
        </p:nvSpPr>
        <p:spPr>
          <a:xfrm>
            <a:off x="3191987" y="2733127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0E3250-29AE-4BA5-19AD-961AB45F16C0}"/>
              </a:ext>
            </a:extLst>
          </p:cNvPr>
          <p:cNvSpPr/>
          <p:nvPr/>
        </p:nvSpPr>
        <p:spPr>
          <a:xfrm>
            <a:off x="4150021" y="2733126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endParaRPr lang="ko-KR" altLang="en-US" sz="1000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2CD2D0-4BED-6A7D-2F67-5F01C607DA56}"/>
              </a:ext>
            </a:extLst>
          </p:cNvPr>
          <p:cNvSpPr/>
          <p:nvPr/>
        </p:nvSpPr>
        <p:spPr>
          <a:xfrm>
            <a:off x="5123086" y="2735558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</a:t>
            </a:r>
            <a:endParaRPr lang="ko-KR" altLang="en-US" sz="1000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6208365" y="5622796"/>
            <a:ext cx="3326772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배송기간이 짧은 경우와 그렇지 않은 경우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고객의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재구매율에는 변화가 없다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B461FF-1E00-25D2-2B40-C715C18BAC5C}"/>
              </a:ext>
            </a:extLst>
          </p:cNvPr>
          <p:cNvGrpSpPr/>
          <p:nvPr/>
        </p:nvGrpSpPr>
        <p:grpSpPr>
          <a:xfrm>
            <a:off x="6507581" y="4155135"/>
            <a:ext cx="1573211" cy="1561827"/>
            <a:chOff x="6202207" y="2508892"/>
            <a:chExt cx="2191691" cy="2126809"/>
          </a:xfrm>
        </p:grpSpPr>
        <p:graphicFrame>
          <p:nvGraphicFramePr>
            <p:cNvPr id="72" name="차트 71">
              <a:extLst>
                <a:ext uri="{FF2B5EF4-FFF2-40B4-BE49-F238E27FC236}">
                  <a16:creationId xmlns:a16="http://schemas.microsoft.com/office/drawing/2014/main" id="{5B588DAE-F9E1-088B-6F56-31E02AF71F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6197469"/>
                </p:ext>
              </p:extLst>
            </p:nvPr>
          </p:nvGraphicFramePr>
          <p:xfrm>
            <a:off x="6202207" y="2508892"/>
            <a:ext cx="2191691" cy="21268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7B86F8-9C04-2467-CD1C-8C8163BFD84D}"/>
                </a:ext>
              </a:extLst>
            </p:cNvPr>
            <p:cNvSpPr txBox="1"/>
            <p:nvPr/>
          </p:nvSpPr>
          <p:spPr>
            <a:xfrm>
              <a:off x="7350438" y="3527524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51.0%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7C0AD6-B6F3-340A-2814-2A50B214FE95}"/>
                </a:ext>
              </a:extLst>
            </p:cNvPr>
            <p:cNvSpPr txBox="1"/>
            <p:nvPr/>
          </p:nvSpPr>
          <p:spPr>
            <a:xfrm>
              <a:off x="7324878" y="3284743"/>
              <a:ext cx="1064081" cy="35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재구매 </a:t>
              </a:r>
              <a:r>
                <a:rPr lang="en-US" altLang="ko-KR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C628B5-2D6C-5358-C4AB-19F14A9DE268}"/>
                </a:ext>
              </a:extLst>
            </p:cNvPr>
            <p:cNvSpPr txBox="1"/>
            <p:nvPr/>
          </p:nvSpPr>
          <p:spPr>
            <a:xfrm>
              <a:off x="6417180" y="3593806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38.6</a:t>
              </a:r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7FFCCD-F1BD-A0F8-3A49-13EAF65FB760}"/>
                </a:ext>
              </a:extLst>
            </p:cNvPr>
            <p:cNvSpPr txBox="1"/>
            <p:nvPr/>
          </p:nvSpPr>
          <p:spPr>
            <a:xfrm>
              <a:off x="6471849" y="3383697"/>
              <a:ext cx="817160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</a:t>
              </a:r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9590651-8FCA-DBE0-8C7F-458CC0E4B0D5}"/>
              </a:ext>
            </a:extLst>
          </p:cNvPr>
          <p:cNvSpPr txBox="1"/>
          <p:nvPr/>
        </p:nvSpPr>
        <p:spPr>
          <a:xfrm>
            <a:off x="6568216" y="2398889"/>
            <a:ext cx="1378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2~3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200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6AE8DE-F625-2EC3-9BD8-44C9317400CD}"/>
              </a:ext>
            </a:extLst>
          </p:cNvPr>
          <p:cNvSpPr txBox="1"/>
          <p:nvPr/>
        </p:nvSpPr>
        <p:spPr>
          <a:xfrm>
            <a:off x="6650806" y="4026722"/>
            <a:ext cx="1378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4~5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200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Shape 1">
            <a:extLst>
              <a:ext uri="{FF2B5EF4-FFF2-40B4-BE49-F238E27FC236}">
                <a16:creationId xmlns:a16="http://schemas.microsoft.com/office/drawing/2014/main" id="{214B5C9D-DCD0-4888-DC83-C50DFD5A0844}"/>
              </a:ext>
            </a:extLst>
          </p:cNvPr>
          <p:cNvSpPr txBox="1"/>
          <p:nvPr/>
        </p:nvSpPr>
        <p:spPr>
          <a:xfrm>
            <a:off x="8029407" y="-21039"/>
            <a:ext cx="3663158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2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82" name="그림 81" descr="테이블이(가) 표시된 사진&#10;&#10;자동 생성된 설명">
            <a:extLst>
              <a:ext uri="{FF2B5EF4-FFF2-40B4-BE49-F238E27FC236}">
                <a16:creationId xmlns:a16="http://schemas.microsoft.com/office/drawing/2014/main" id="{5432F20A-7461-8B9B-ED42-A7081E3BD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24" y="4045721"/>
            <a:ext cx="5391156" cy="14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4"/>
          <p:cNvSpPr/>
          <p:nvPr/>
        </p:nvSpPr>
        <p:spPr>
          <a:xfrm>
            <a:off x="693583" y="594000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 향상을 위해 재구매 주기와 재구매율을 분석한 결과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상위 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제품의 재구매 주기는 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재구매율은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 수준임</a:t>
            </a:r>
            <a:endParaRPr lang="en-US" sz="14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725480" y="4282074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CustomShape 8">
            <a:extLst>
              <a:ext uri="{FF2B5EF4-FFF2-40B4-BE49-F238E27FC236}">
                <a16:creationId xmlns:a16="http://schemas.microsoft.com/office/drawing/2014/main" id="{9086A08A-46B7-8ED8-DFCF-27E75A23D7EA}"/>
              </a:ext>
            </a:extLst>
          </p:cNvPr>
          <p:cNvSpPr/>
          <p:nvPr/>
        </p:nvSpPr>
        <p:spPr>
          <a:xfrm>
            <a:off x="559860" y="1490011"/>
            <a:ext cx="5362475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5BABE-3955-F233-F871-D7F0FB1744FA}"/>
              </a:ext>
            </a:extLst>
          </p:cNvPr>
          <p:cNvSpPr/>
          <p:nvPr/>
        </p:nvSpPr>
        <p:spPr>
          <a:xfrm>
            <a:off x="559859" y="1019692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재구매주기</a:t>
            </a: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B14D99F3-666B-903A-0691-6A47CBA0BAB7}"/>
              </a:ext>
            </a:extLst>
          </p:cNvPr>
          <p:cNvSpPr/>
          <p:nvPr/>
        </p:nvSpPr>
        <p:spPr>
          <a:xfrm>
            <a:off x="6096001" y="1477955"/>
            <a:ext cx="5536142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C7B2B-FDC9-E8E2-2F35-E632067F73EB}"/>
              </a:ext>
            </a:extLst>
          </p:cNvPr>
          <p:cNvSpPr/>
          <p:nvPr/>
        </p:nvSpPr>
        <p:spPr>
          <a:xfrm>
            <a:off x="6095999" y="1011294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A81F5-C75C-B0CF-3621-0841649F79F9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재구매율을 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%-&gt;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0%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증대시키기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위해 고객 이탈을 방지하는 고객 맞춤 물품 </a:t>
            </a:r>
            <a:r>
              <a:rPr lang="ko-KR" altLang="en-US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필요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1D3-A57C-E85B-0289-943CE8954EE1}"/>
              </a:ext>
            </a:extLst>
          </p:cNvPr>
          <p:cNvSpPr txBox="1"/>
          <p:nvPr/>
        </p:nvSpPr>
        <p:spPr>
          <a:xfrm>
            <a:off x="6269667" y="1587472"/>
            <a:ext cx="472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4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재구매율울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분석하여 문제 상황 파악 및 개선방향 설정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C2F224-98F6-B773-5EDB-2062EB54B8A4}"/>
              </a:ext>
            </a:extLst>
          </p:cNvPr>
          <p:cNvGraphicFramePr>
            <a:graphicFrameLocks noGrp="1"/>
          </p:cNvGraphicFramePr>
          <p:nvPr/>
        </p:nvGraphicFramePr>
        <p:xfrm>
          <a:off x="6249696" y="1962778"/>
          <a:ext cx="5228751" cy="143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590">
                  <a:extLst>
                    <a:ext uri="{9D8B030D-6E8A-4147-A177-3AD203B41FA5}">
                      <a16:colId xmlns:a16="http://schemas.microsoft.com/office/drawing/2014/main" val="2463054708"/>
                    </a:ext>
                  </a:extLst>
                </a:gridCol>
                <a:gridCol w="1024983">
                  <a:extLst>
                    <a:ext uri="{9D8B030D-6E8A-4147-A177-3AD203B41FA5}">
                      <a16:colId xmlns:a16="http://schemas.microsoft.com/office/drawing/2014/main" val="3737427125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1528039689"/>
                    </a:ext>
                  </a:extLst>
                </a:gridCol>
                <a:gridCol w="1918481">
                  <a:extLst>
                    <a:ext uri="{9D8B030D-6E8A-4147-A177-3AD203B41FA5}">
                      <a16:colId xmlns:a16="http://schemas.microsoft.com/office/drawing/2014/main" val="4086431404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주기내 재구매율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09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751293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507746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7418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/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재구매율 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trike="noStrike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</m:ctrlPr>
                      </m:fPr>
                      <m:num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재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주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문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num>
                      <m:den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전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체</m:t>
                        </m:r>
                        <m:r>
                          <a:rPr lang="en-US" altLang="ko-KR" sz="1600" b="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 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판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매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den>
                    </m:f>
                    <m:r>
                      <a:rPr lang="en-US" altLang="ko-KR" sz="1600" b="0" i="1" spc="-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 (</m:t>
                    </m:r>
                    <m:r>
                      <a:rPr lang="ko-KR" altLang="en-US" sz="1600" i="1" spc="-1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재</m:t>
                    </m:r>
                  </m:oMath>
                </a14:m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주문량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:3</a:t>
                </a: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개월이내 </a:t>
                </a:r>
                <a:r>
                  <a:rPr lang="ko-KR" altLang="en-US" sz="1600" b="0" strike="noStrike" spc="-1" dirty="0" err="1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재주문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  <a:endParaRPr lang="en-US" sz="1600" b="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 xmlns="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blipFill>
                <a:blip r:embed="rId3"/>
                <a:stretch>
                  <a:fillRect l="-744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Shape 10">
            <a:extLst>
              <a:ext uri="{FF2B5EF4-FFF2-40B4-BE49-F238E27FC236}">
                <a16:creationId xmlns:a16="http://schemas.microsoft.com/office/drawing/2014/main" id="{7A4DD1D1-963E-E926-6592-5DC6D232B46A}"/>
              </a:ext>
            </a:extLst>
          </p:cNvPr>
          <p:cNvSpPr txBox="1"/>
          <p:nvPr/>
        </p:nvSpPr>
        <p:spPr>
          <a:xfrm>
            <a:off x="2383048" y="2919413"/>
            <a:ext cx="1865632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삽입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1A192-6547-B735-0583-52D26377693E}"/>
              </a:ext>
            </a:extLst>
          </p:cNvPr>
          <p:cNvSpPr txBox="1"/>
          <p:nvPr/>
        </p:nvSpPr>
        <p:spPr>
          <a:xfrm>
            <a:off x="559857" y="1582259"/>
            <a:ext cx="3646383" cy="30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재구매율을 알기 위해 재구매 주기 도출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Shape 10">
            <a:extLst>
              <a:ext uri="{FF2B5EF4-FFF2-40B4-BE49-F238E27FC236}">
                <a16:creationId xmlns:a16="http://schemas.microsoft.com/office/drawing/2014/main" id="{E7888A4A-EA4C-272F-F355-C912D55E0E34}"/>
              </a:ext>
            </a:extLst>
          </p:cNvPr>
          <p:cNvSpPr txBox="1"/>
          <p:nvPr/>
        </p:nvSpPr>
        <p:spPr>
          <a:xfrm>
            <a:off x="693583" y="5368611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0FF7F9FF-E2CA-25F5-D2CC-C5C2B3B39B57}"/>
              </a:ext>
            </a:extLst>
          </p:cNvPr>
          <p:cNvSpPr txBox="1"/>
          <p:nvPr/>
        </p:nvSpPr>
        <p:spPr>
          <a:xfrm>
            <a:off x="6167327" y="4593207"/>
            <a:ext cx="1704662" cy="653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BB3B82A8-3A69-0A74-27B6-D4AFD9AFCF92}"/>
              </a:ext>
            </a:extLst>
          </p:cNvPr>
          <p:cNvSpPr txBox="1"/>
          <p:nvPr/>
        </p:nvSpPr>
        <p:spPr>
          <a:xfrm>
            <a:off x="6102315" y="5365669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 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21A907B0-47ED-BC29-7809-92B2CE76BE9F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10">
            <a:extLst>
              <a:ext uri="{FF2B5EF4-FFF2-40B4-BE49-F238E27FC236}">
                <a16:creationId xmlns:a16="http://schemas.microsoft.com/office/drawing/2014/main" id="{D6552A67-68E6-CA8E-DCC9-5819F70D683F}"/>
              </a:ext>
            </a:extLst>
          </p:cNvPr>
          <p:cNvSpPr txBox="1"/>
          <p:nvPr/>
        </p:nvSpPr>
        <p:spPr>
          <a:xfrm>
            <a:off x="6269667" y="3389959"/>
            <a:ext cx="2043022" cy="393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1E429385-A4C3-B542-6FF1-FF56CA1FB5F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100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9986E-2F7E-ECAB-0CA9-27DC5B50C90B}"/>
              </a:ext>
            </a:extLst>
          </p:cNvPr>
          <p:cNvSpPr/>
          <p:nvPr/>
        </p:nvSpPr>
        <p:spPr>
          <a:xfrm>
            <a:off x="338760" y="1656412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E9AEA3F-C0BD-EA79-D5F6-D126C7FC3005}"/>
              </a:ext>
            </a:extLst>
          </p:cNvPr>
          <p:cNvSpPr/>
          <p:nvPr/>
        </p:nvSpPr>
        <p:spPr>
          <a:xfrm>
            <a:off x="483781" y="580989"/>
            <a:ext cx="11238895" cy="731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품목은 매출액의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65%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차지하는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이벤트를 통한 고객 유입이 많다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문제의 경우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일반적인 배송 소요 시간으로는 문제가 없으나 평균 배송 소요시간이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3.3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일로 대형 유통사에 비하면 오래 걸린다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01F7B0-A5E7-46B9-16C5-0E7ACA3CB20B}"/>
              </a:ext>
            </a:extLst>
          </p:cNvPr>
          <p:cNvSpPr/>
          <p:nvPr/>
        </p:nvSpPr>
        <p:spPr>
          <a:xfrm>
            <a:off x="338760" y="4109144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BD7776-2FA1-4BCB-A958-D83471EB4742}"/>
              </a:ext>
            </a:extLst>
          </p:cNvPr>
          <p:cNvSpPr/>
          <p:nvPr/>
        </p:nvSpPr>
        <p:spPr>
          <a:xfrm>
            <a:off x="6798324" y="1581897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F55BC8-B42A-7474-9F22-821E8603EC51}"/>
              </a:ext>
            </a:extLst>
          </p:cNvPr>
          <p:cNvSpPr/>
          <p:nvPr/>
        </p:nvSpPr>
        <p:spPr>
          <a:xfrm>
            <a:off x="6851886" y="4005755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B7485-22D6-16CC-3D71-4C16D84F667B}"/>
              </a:ext>
            </a:extLst>
          </p:cNvPr>
          <p:cNvSpPr/>
          <p:nvPr/>
        </p:nvSpPr>
        <p:spPr>
          <a:xfrm>
            <a:off x="1424525" y="1547175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0E463-4059-A15C-F8FD-3A74CEF566CF}"/>
              </a:ext>
            </a:extLst>
          </p:cNvPr>
          <p:cNvSpPr/>
          <p:nvPr/>
        </p:nvSpPr>
        <p:spPr>
          <a:xfrm>
            <a:off x="1424524" y="3955139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40FE-E5B4-F057-E7AB-DC2F8A442463}"/>
              </a:ext>
            </a:extLst>
          </p:cNvPr>
          <p:cNvSpPr/>
          <p:nvPr/>
        </p:nvSpPr>
        <p:spPr>
          <a:xfrm>
            <a:off x="7882986" y="1427892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26B08-CA56-75D6-E86E-342D9F4428A3}"/>
              </a:ext>
            </a:extLst>
          </p:cNvPr>
          <p:cNvSpPr/>
          <p:nvPr/>
        </p:nvSpPr>
        <p:spPr>
          <a:xfrm>
            <a:off x="7937651" y="3853396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7F9C9B-ED9D-DE24-4585-D083F8F4834B}"/>
              </a:ext>
            </a:extLst>
          </p:cNvPr>
          <p:cNvCxnSpPr>
            <a:cxnSpLocks/>
          </p:cNvCxnSpPr>
          <p:nvPr/>
        </p:nvCxnSpPr>
        <p:spPr>
          <a:xfrm>
            <a:off x="435012" y="605887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B6171-6AF0-302C-CB0E-3EB74B52D27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TextShape 8">
            <a:extLst>
              <a:ext uri="{FF2B5EF4-FFF2-40B4-BE49-F238E27FC236}">
                <a16:creationId xmlns:a16="http://schemas.microsoft.com/office/drawing/2014/main" id="{FBA7B30B-F029-16FC-DC23-AAED244BFCAA}"/>
              </a:ext>
            </a:extLst>
          </p:cNvPr>
          <p:cNvSpPr txBox="1"/>
          <p:nvPr/>
        </p:nvSpPr>
        <p:spPr>
          <a:xfrm>
            <a:off x="7581807" y="2544093"/>
            <a:ext cx="2611348" cy="4023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 뭐 썼는지 쓰기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CBB459-3632-5DC8-1998-7EF77B28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0" y="1960685"/>
            <a:ext cx="4686951" cy="164281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D73B6733-D00D-2875-C1E2-E6C26B2EE71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404040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406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59571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947730">
                  <a:extLst>
                    <a:ext uri="{9D8B030D-6E8A-4147-A177-3AD203B41FA5}">
                      <a16:colId xmlns:a16="http://schemas.microsoft.com/office/drawing/2014/main" val="1895859023"/>
                    </a:ext>
                  </a:extLst>
                </a:gridCol>
                <a:gridCol w="842054">
                  <a:extLst>
                    <a:ext uri="{9D8B030D-6E8A-4147-A177-3AD203B41FA5}">
                      <a16:colId xmlns:a16="http://schemas.microsoft.com/office/drawing/2014/main" val="3557262464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MSE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오분류율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…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0743C2F9-E55D-488E-BC14-B0ED500B413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 평가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861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</a:t>
            </a:r>
          </a:p>
        </p:txBody>
      </p:sp>
      <p:sp>
        <p:nvSpPr>
          <p:cNvPr id="18" name="TextShape 10">
            <a:extLst>
              <a:ext uri="{FF2B5EF4-FFF2-40B4-BE49-F238E27FC236}">
                <a16:creationId xmlns:a16="http://schemas.microsoft.com/office/drawing/2014/main" id="{28C2EE23-AB83-3D62-5AD3-DDBDD7B12E33}"/>
              </a:ext>
            </a:extLst>
          </p:cNvPr>
          <p:cNvSpPr txBox="1"/>
          <p:nvPr/>
        </p:nvSpPr>
        <p:spPr>
          <a:xfrm>
            <a:off x="1461518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Shape 10">
            <a:extLst>
              <a:ext uri="{FF2B5EF4-FFF2-40B4-BE49-F238E27FC236}">
                <a16:creationId xmlns:a16="http://schemas.microsoft.com/office/drawing/2014/main" id="{35B2B653-7682-2D0A-C056-3F0C55C35CBC}"/>
              </a:ext>
            </a:extLst>
          </p:cNvPr>
          <p:cNvSpPr txBox="1"/>
          <p:nvPr/>
        </p:nvSpPr>
        <p:spPr>
          <a:xfrm>
            <a:off x="538312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Shape 10">
            <a:extLst>
              <a:ext uri="{FF2B5EF4-FFF2-40B4-BE49-F238E27FC236}">
                <a16:creationId xmlns:a16="http://schemas.microsoft.com/office/drawing/2014/main" id="{F5AB6730-9C82-0F47-0DA0-F96B07932182}"/>
              </a:ext>
            </a:extLst>
          </p:cNvPr>
          <p:cNvSpPr txBox="1"/>
          <p:nvPr/>
        </p:nvSpPr>
        <p:spPr>
          <a:xfrm>
            <a:off x="910954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할인률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 품목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확인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신규유입 감소 해결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매출 기여도가 신규 대비 약 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감소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지역은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물류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수요량이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시간도 이렇게 걸린다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31293199-5B9D-01FE-1DF5-D6D1A32ABFF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요약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언제든 변경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추후 변경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물품 수요가 많은 지역은 해당 지역 물류센터에 인기 품목을 많이 비치한다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CE86B9-64A4-F0C5-6F94-9593EB4D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5" y="2124265"/>
            <a:ext cx="3454449" cy="26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C36F4-28EA-F6FC-4250-3387855F88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1" t="11649" r="53034"/>
          <a:stretch/>
        </p:blipFill>
        <p:spPr>
          <a:xfrm>
            <a:off x="4409436" y="2038496"/>
            <a:ext cx="3242109" cy="2804846"/>
          </a:xfrm>
          <a:prstGeom prst="rect">
            <a:avLst/>
          </a:prstGeom>
        </p:spPr>
      </p:pic>
      <p:pic>
        <p:nvPicPr>
          <p:cNvPr id="2052" name="Picture 4" descr="온라인 패션도 '빠른 배송'이 대세 - 파이낸셜뉴스">
            <a:extLst>
              <a:ext uri="{FF2B5EF4-FFF2-40B4-BE49-F238E27FC236}">
                <a16:creationId xmlns:a16="http://schemas.microsoft.com/office/drawing/2014/main" id="{3DB5D873-ECBE-AEF6-A340-F98F78401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 bwMode="auto">
          <a:xfrm>
            <a:off x="8200327" y="2178385"/>
            <a:ext cx="3436447" cy="25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6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4BD7E-EE80-B0EE-442A-82E8ED45073B}"/>
              </a:ext>
            </a:extLst>
          </p:cNvPr>
          <p:cNvSpPr txBox="1"/>
          <p:nvPr/>
        </p:nvSpPr>
        <p:spPr>
          <a:xfrm>
            <a:off x="7286324" y="1015937"/>
            <a:ext cx="3055746" cy="4261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RFM</a:t>
            </a:r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책정한 등급 별 혜택 </a:t>
            </a: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68A40F-B343-5A5E-20CB-60847AA6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74505"/>
              </p:ext>
            </p:extLst>
          </p:nvPr>
        </p:nvGraphicFramePr>
        <p:xfrm>
          <a:off x="5905714" y="1534851"/>
          <a:ext cx="5816966" cy="4639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645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87552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</a:tblGrid>
              <a:tr h="31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혜택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Diamond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Platinum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생일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3,000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181640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첫 구매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129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1298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Microsoft Office PowerPoint</Application>
  <PresentationFormat>와이드스크린</PresentationFormat>
  <Paragraphs>646</Paragraphs>
  <Slides>23</Slides>
  <Notes>12</Notes>
  <HiddenSlides>19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나눔스퀘어 ExtraBold</vt:lpstr>
      <vt:lpstr>나눔스퀘어 네오 Regular</vt:lpstr>
      <vt:lpstr>Malgun Gothic</vt:lpstr>
      <vt:lpstr>Malgun Gothic</vt:lpstr>
      <vt:lpstr>Arial</vt:lpstr>
      <vt:lpstr>Brush Script MT</vt:lpstr>
      <vt:lpstr>Calibri</vt:lpstr>
      <vt:lpstr>Cambria Math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예찬 전</cp:lastModifiedBy>
  <cp:revision>414</cp:revision>
  <dcterms:created xsi:type="dcterms:W3CDTF">2022-11-05T10:48:10Z</dcterms:created>
  <dcterms:modified xsi:type="dcterms:W3CDTF">2022-11-17T23:03:39Z</dcterms:modified>
</cp:coreProperties>
</file>