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6" r:id="rId1"/>
  </p:sldMasterIdLst>
  <p:notesMasterIdLst>
    <p:notesMasterId r:id="rId7"/>
  </p:notesMasterIdLst>
  <p:handoutMasterIdLst>
    <p:handoutMasterId r:id="rId8"/>
  </p:handoutMasterIdLst>
  <p:sldIdLst>
    <p:sldId id="535" r:id="rId2"/>
    <p:sldId id="531" r:id="rId3"/>
    <p:sldId id="532" r:id="rId4"/>
    <p:sldId id="533" r:id="rId5"/>
    <p:sldId id="534" r:id="rId6"/>
  </p:sldIdLst>
  <p:sldSz cx="9904413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5750" userDrawn="1">
          <p15:clr>
            <a:srgbClr val="A4A3A4"/>
          </p15:clr>
        </p15:guide>
        <p15:guide id="4" pos="398" userDrawn="1">
          <p15:clr>
            <a:srgbClr val="A4A3A4"/>
          </p15:clr>
        </p15:guide>
        <p15:guide id="6" pos="5977" userDrawn="1">
          <p15:clr>
            <a:srgbClr val="A4A3A4"/>
          </p15:clr>
        </p15:guide>
        <p15:guide id="7" pos="217" userDrawn="1">
          <p15:clr>
            <a:srgbClr val="A4A3A4"/>
          </p15:clr>
        </p15:guide>
        <p15:guide id="8" orient="horz" pos="4020" userDrawn="1">
          <p15:clr>
            <a:srgbClr val="A4A3A4"/>
          </p15:clr>
        </p15:guide>
        <p15:guide id="10" pos="307" userDrawn="1">
          <p15:clr>
            <a:srgbClr val="A4A3A4"/>
          </p15:clr>
        </p15:guide>
        <p15:guide id="11" orient="horz" pos="754" userDrawn="1">
          <p15:clr>
            <a:srgbClr val="A4A3A4"/>
          </p15:clr>
        </p15:guide>
        <p15:guide id="12" orient="horz" pos="618" userDrawn="1">
          <p15:clr>
            <a:srgbClr val="A4A3A4"/>
          </p15:clr>
        </p15:guide>
        <p15:guide id="13" orient="horz" pos="4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FCF"/>
    <a:srgbClr val="0000CC"/>
    <a:srgbClr val="002060"/>
    <a:srgbClr val="FFFF99"/>
    <a:srgbClr val="FFFF00"/>
    <a:srgbClr val="FFFF66"/>
    <a:srgbClr val="7F7F7F"/>
    <a:srgbClr val="00B0F0"/>
    <a:srgbClr val="3D3DD8"/>
    <a:srgbClr val="4747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85" autoAdjust="0"/>
    <p:restoredTop sz="95400" autoAdjust="0"/>
  </p:normalViewPr>
  <p:slideViewPr>
    <p:cSldViewPr>
      <p:cViewPr varScale="1">
        <p:scale>
          <a:sx n="85" d="100"/>
          <a:sy n="85" d="100"/>
        </p:scale>
        <p:origin x="1541" y="72"/>
      </p:cViewPr>
      <p:guideLst>
        <p:guide pos="5750"/>
        <p:guide pos="398"/>
        <p:guide pos="5977"/>
        <p:guide pos="217"/>
        <p:guide orient="horz" pos="4020"/>
        <p:guide pos="307"/>
        <p:guide orient="horz" pos="754"/>
        <p:guide orient="horz" pos="618"/>
        <p:guide orient="horz" pos="4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5487B-D2FA-4A53-8114-E3AEA53324C9}" type="datetimeFigureOut">
              <a:rPr lang="ko-KR" altLang="en-US" smtClean="0"/>
              <a:pPr/>
              <a:t>2022-08-19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083D5-EE40-458A-8370-FE182664F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75054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C59CF-47C6-4069-8E71-6884024ABEFA}" type="datetimeFigureOut">
              <a:rPr lang="ko-KR" altLang="en-US" smtClean="0"/>
              <a:pPr/>
              <a:t>2022-08-19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E8434-9CE6-4B13-9D4B-73957E8B6C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1876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안녕하십니까</a:t>
            </a:r>
            <a:r>
              <a:rPr lang="en-US" altLang="ko-KR"/>
              <a:t>!</a:t>
            </a:r>
          </a:p>
          <a:p>
            <a:r>
              <a:rPr lang="ko-KR" altLang="en-US"/>
              <a:t>프로젝트지원그룹에서 </a:t>
            </a:r>
            <a:r>
              <a:rPr lang="en-US" altLang="ko-KR"/>
              <a:t>IP Pjt </a:t>
            </a:r>
            <a:r>
              <a:rPr lang="ko-KR" altLang="en-US"/>
              <a:t>제안서 코칭 및 심의업무를 지원하고 있는 ○ ○ ○ 입니다</a:t>
            </a:r>
            <a:r>
              <a:rPr lang="en-US" altLang="ko-KR"/>
              <a:t>.</a:t>
            </a:r>
          </a:p>
          <a:p>
            <a:r>
              <a:rPr lang="ko-KR" altLang="en-US"/>
              <a:t>오늘 제가 설명드릴 부분은 </a:t>
            </a:r>
            <a:r>
              <a:rPr lang="en-US" altLang="ko-KR"/>
              <a:t>Smart</a:t>
            </a:r>
            <a:r>
              <a:rPr lang="ko-KR" altLang="en-US"/>
              <a:t>型 </a:t>
            </a:r>
            <a:r>
              <a:rPr lang="en-US" altLang="ko-KR"/>
              <a:t>IP Pjt </a:t>
            </a:r>
            <a:r>
              <a:rPr lang="ko-KR" altLang="en-US"/>
              <a:t>수행과 관련된 내용으로써 </a:t>
            </a:r>
            <a:r>
              <a:rPr lang="en-US" altLang="ko-KR"/>
              <a:t>Smart</a:t>
            </a:r>
            <a:r>
              <a:rPr lang="ko-KR" altLang="en-US"/>
              <a:t>의 의미</a:t>
            </a:r>
            <a:r>
              <a:rPr lang="en-US" altLang="ko-KR"/>
              <a:t>, Smart</a:t>
            </a:r>
            <a:r>
              <a:rPr lang="ko-KR" altLang="en-US"/>
              <a:t>型 </a:t>
            </a:r>
            <a:r>
              <a:rPr lang="en-US" altLang="ko-KR"/>
              <a:t>IP</a:t>
            </a:r>
            <a:r>
              <a:rPr lang="en-US" altLang="ko-KR" baseline="0"/>
              <a:t> Pjt</a:t>
            </a:r>
            <a:r>
              <a:rPr lang="ko-KR" altLang="en-US" baseline="0"/>
              <a:t>의 정의와 과거 기술과의 차이점</a:t>
            </a:r>
            <a:r>
              <a:rPr lang="en-US" altLang="ko-KR" baseline="0"/>
              <a:t>,</a:t>
            </a:r>
          </a:p>
          <a:p>
            <a:r>
              <a:rPr lang="en-US" altLang="ko-KR" baseline="0"/>
              <a:t>Pjt </a:t>
            </a:r>
            <a:r>
              <a:rPr lang="ko-KR" altLang="en-US" baseline="0"/>
              <a:t>적용사례</a:t>
            </a:r>
            <a:r>
              <a:rPr lang="en-US" altLang="ko-KR" baseline="0"/>
              <a:t>, Pjt </a:t>
            </a:r>
            <a:r>
              <a:rPr lang="ko-KR" altLang="en-US" baseline="0"/>
              <a:t>수행시 고려해야 할 사항</a:t>
            </a:r>
            <a:r>
              <a:rPr lang="en-US" altLang="ko-KR" baseline="0"/>
              <a:t>, </a:t>
            </a:r>
            <a:r>
              <a:rPr lang="ko-KR" altLang="en-US" baseline="0"/>
              <a:t>그리고 마지막으로 </a:t>
            </a:r>
            <a:r>
              <a:rPr lang="en-US" altLang="ko-KR" baseline="0"/>
              <a:t>Pjt </a:t>
            </a:r>
            <a:r>
              <a:rPr lang="ko-KR" altLang="en-US" baseline="0"/>
              <a:t>수행과 관련한 지원사항 위주로 설명드리겠습니다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314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Smart</a:t>
            </a:r>
            <a:r>
              <a:rPr lang="ko-KR" altLang="en-US"/>
              <a:t>의 의미는 다양한 분야에서 여러가지 의미로 통용되고 있습니다</a:t>
            </a:r>
            <a:r>
              <a:rPr lang="en-US" altLang="ko-KR"/>
              <a:t>. </a:t>
            </a:r>
          </a:p>
          <a:p>
            <a:r>
              <a:rPr lang="ko-KR" altLang="en-US"/>
              <a:t>예를 들면 일의 관점에서 </a:t>
            </a:r>
            <a:r>
              <a:rPr lang="en-US" altLang="ko-KR"/>
              <a:t>Smart Work</a:t>
            </a:r>
            <a:r>
              <a:rPr lang="ko-KR" altLang="en-US"/>
              <a:t>는 시간을 효율적으로 관리하면서 업무의 생산성을 높이는 의미이며</a:t>
            </a:r>
            <a:r>
              <a:rPr lang="en-US" altLang="ko-KR"/>
              <a:t>, Smart TV</a:t>
            </a:r>
            <a:r>
              <a:rPr lang="ko-KR" altLang="en-US"/>
              <a:t>의 의미는 </a:t>
            </a:r>
            <a:r>
              <a:rPr lang="en-US" altLang="ko-KR"/>
              <a:t>TV</a:t>
            </a:r>
            <a:r>
              <a:rPr lang="ko-KR" altLang="en-US"/>
              <a:t>에 인터넷 접속기능을</a:t>
            </a:r>
            <a:endParaRPr lang="en-US" altLang="ko-KR"/>
          </a:p>
          <a:p>
            <a:r>
              <a:rPr lang="ko-KR" altLang="en-US"/>
              <a:t>결합하여 사람의 욕구를 알아서 찾아내고</a:t>
            </a:r>
            <a:r>
              <a:rPr lang="en-US" altLang="ko-KR"/>
              <a:t>, </a:t>
            </a:r>
            <a:r>
              <a:rPr lang="ko-KR" altLang="en-US"/>
              <a:t>보고싶어하는 것을 제공하는 것을 의미합니다</a:t>
            </a:r>
            <a:r>
              <a:rPr lang="en-US" altLang="ko-KR"/>
              <a:t>.</a:t>
            </a:r>
          </a:p>
          <a:p>
            <a:r>
              <a:rPr lang="ko-KR" altLang="en-US"/>
              <a:t>그러면 제조업 측면에서의 </a:t>
            </a:r>
            <a:r>
              <a:rPr lang="en-US" altLang="ko-KR"/>
              <a:t>Smart</a:t>
            </a:r>
            <a:r>
              <a:rPr lang="ko-KR" altLang="en-US"/>
              <a:t>의 의미는 무엇일까요</a:t>
            </a:r>
            <a:r>
              <a:rPr lang="en-US" altLang="ko-KR"/>
              <a:t>?</a:t>
            </a:r>
          </a:p>
          <a:p>
            <a:r>
              <a:rPr lang="ko-KR" altLang="en-US"/>
              <a:t>제가 생각하기에는 설비</a:t>
            </a:r>
            <a:r>
              <a:rPr lang="en-US" altLang="ko-KR"/>
              <a:t>/</a:t>
            </a:r>
            <a:r>
              <a:rPr lang="ko-KR" altLang="en-US"/>
              <a:t>기기 등이 스스로 알아서 측정하고</a:t>
            </a:r>
            <a:r>
              <a:rPr lang="en-US" altLang="ko-KR"/>
              <a:t>, </a:t>
            </a:r>
            <a:r>
              <a:rPr lang="ko-KR" altLang="en-US"/>
              <a:t>전체 최적화 관점에서 자율제어하는 새로운 생산체계라고 생각됩니다</a:t>
            </a:r>
            <a:r>
              <a:rPr lang="en-US" altLang="ko-KR"/>
              <a:t>.</a:t>
            </a:r>
          </a:p>
          <a:p>
            <a:r>
              <a:rPr lang="en-US" altLang="ko-KR"/>
              <a:t>3</a:t>
            </a:r>
            <a:r>
              <a:rPr lang="ko-KR" altLang="en-US"/>
              <a:t>차 산업혁명의 특징은 전자기기와 인터넷을 활용한 자동화로써 사람 판단하에 컴퓨터를 이용하여 설비를 제어했다면</a:t>
            </a:r>
            <a:r>
              <a:rPr lang="en-US" altLang="ko-KR"/>
              <a:t>, 4</a:t>
            </a:r>
            <a:r>
              <a:rPr lang="ko-KR" altLang="en-US"/>
              <a:t>차 산업혁명의 특징은</a:t>
            </a:r>
            <a:endParaRPr lang="en-US" altLang="ko-KR"/>
          </a:p>
          <a:p>
            <a:r>
              <a:rPr lang="ko-KR" altLang="en-US"/>
              <a:t>컴퓨터가 스스로 이상여부를 감지하고 판단하여 설비를 최적제어하는 자율화라고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전문가의 역량도 단위공정내 특정지식과 경험</a:t>
            </a:r>
            <a:r>
              <a:rPr lang="ko-KR" altLang="en-US" baseline="0"/>
              <a:t> 보유가 중요했던 것에서 전후공정간 관통지식과 </a:t>
            </a:r>
            <a:r>
              <a:rPr lang="en-US" altLang="ko-KR" baseline="0"/>
              <a:t>Smart</a:t>
            </a:r>
            <a:r>
              <a:rPr lang="ko-KR" altLang="en-US" baseline="0"/>
              <a:t>기술 보유 역량이 점점 더 중요해지고 있습니다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조업 프로세스를 비교해 보면 과거의 조업 프로세스는 화면에 표시하기 위한 용도로 데이터를 수집하고</a:t>
            </a:r>
            <a:r>
              <a:rPr lang="en-US" altLang="ko-KR" baseline="0"/>
              <a:t>, </a:t>
            </a:r>
            <a:r>
              <a:rPr lang="ko-KR" altLang="en-US" baseline="0"/>
              <a:t>이상여부 확인</a:t>
            </a:r>
            <a:r>
              <a:rPr lang="en-US" altLang="ko-KR" baseline="0"/>
              <a:t>, </a:t>
            </a:r>
            <a:r>
              <a:rPr lang="ko-KR" altLang="en-US" baseline="0"/>
              <a:t>일정한 수식모델 적용에 의한</a:t>
            </a:r>
            <a:endParaRPr lang="en-US" altLang="ko-KR" baseline="0"/>
          </a:p>
          <a:p>
            <a:r>
              <a:rPr lang="ko-KR" altLang="en-US" baseline="0"/>
              <a:t>공정제어</a:t>
            </a:r>
            <a:r>
              <a:rPr lang="en-US" altLang="ko-KR" baseline="0"/>
              <a:t>, </a:t>
            </a:r>
            <a:r>
              <a:rPr lang="ko-KR" altLang="en-US" baseline="0"/>
              <a:t>필요시 작업자 개입에 의한 수동제어를 하였습니다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이와 달리 </a:t>
            </a:r>
            <a:r>
              <a:rPr lang="en-US" altLang="ko-KR" baseline="0"/>
              <a:t>Smart</a:t>
            </a:r>
            <a:r>
              <a:rPr lang="ko-KR" altLang="en-US" baseline="0"/>
              <a:t>기술을 적용한 모습을 보면 센서와 프로세스 컴퓨터간 직접 송수신하고</a:t>
            </a:r>
            <a:r>
              <a:rPr lang="en-US" altLang="ko-KR" baseline="0"/>
              <a:t>, </a:t>
            </a:r>
            <a:r>
              <a:rPr lang="ko-KR" altLang="en-US" baseline="0"/>
              <a:t>컴퓨터가 스스로 분석</a:t>
            </a:r>
            <a:r>
              <a:rPr lang="en-US" altLang="ko-KR" baseline="0"/>
              <a:t>/</a:t>
            </a:r>
            <a:r>
              <a:rPr lang="ko-KR" altLang="en-US" baseline="0"/>
              <a:t>핀딘하여 설비를 자율제어하는 모습으로</a:t>
            </a:r>
            <a:endParaRPr lang="en-US" altLang="ko-KR" baseline="0"/>
          </a:p>
          <a:p>
            <a:r>
              <a:rPr lang="ko-KR" altLang="en-US" baseline="0"/>
              <a:t>변화된다고 생각됩니다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74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Smart</a:t>
            </a:r>
            <a:r>
              <a:rPr lang="ko-KR" altLang="en-US"/>
              <a:t>의 의미는 다양한 분야에서 여러가지 의미로 통용되고 있습니다</a:t>
            </a:r>
            <a:r>
              <a:rPr lang="en-US" altLang="ko-KR"/>
              <a:t>. </a:t>
            </a:r>
          </a:p>
          <a:p>
            <a:r>
              <a:rPr lang="ko-KR" altLang="en-US"/>
              <a:t>예를 들면 일의 관점에서 </a:t>
            </a:r>
            <a:r>
              <a:rPr lang="en-US" altLang="ko-KR"/>
              <a:t>Smart Work</a:t>
            </a:r>
            <a:r>
              <a:rPr lang="ko-KR" altLang="en-US"/>
              <a:t>는 시간을 효율적으로 관리하면서 업무의 생산성을 높이는 의미이며</a:t>
            </a:r>
            <a:r>
              <a:rPr lang="en-US" altLang="ko-KR"/>
              <a:t>, Smart TV</a:t>
            </a:r>
            <a:r>
              <a:rPr lang="ko-KR" altLang="en-US"/>
              <a:t>의 의미는 </a:t>
            </a:r>
            <a:r>
              <a:rPr lang="en-US" altLang="ko-KR"/>
              <a:t>TV</a:t>
            </a:r>
            <a:r>
              <a:rPr lang="ko-KR" altLang="en-US"/>
              <a:t>에 인터넷 접속기능을</a:t>
            </a:r>
            <a:endParaRPr lang="en-US" altLang="ko-KR"/>
          </a:p>
          <a:p>
            <a:r>
              <a:rPr lang="ko-KR" altLang="en-US"/>
              <a:t>결합하여 사람의 욕구를 알아서 찾아내고</a:t>
            </a:r>
            <a:r>
              <a:rPr lang="en-US" altLang="ko-KR"/>
              <a:t>, </a:t>
            </a:r>
            <a:r>
              <a:rPr lang="ko-KR" altLang="en-US"/>
              <a:t>보고싶어하는 것을 제공하는 것을 의미합니다</a:t>
            </a:r>
            <a:r>
              <a:rPr lang="en-US" altLang="ko-KR"/>
              <a:t>.</a:t>
            </a:r>
          </a:p>
          <a:p>
            <a:r>
              <a:rPr lang="ko-KR" altLang="en-US"/>
              <a:t>그러면 제조업 측면에서의 </a:t>
            </a:r>
            <a:r>
              <a:rPr lang="en-US" altLang="ko-KR"/>
              <a:t>Smart</a:t>
            </a:r>
            <a:r>
              <a:rPr lang="ko-KR" altLang="en-US"/>
              <a:t>의 의미는 무엇일까요</a:t>
            </a:r>
            <a:r>
              <a:rPr lang="en-US" altLang="ko-KR"/>
              <a:t>?</a:t>
            </a:r>
          </a:p>
          <a:p>
            <a:r>
              <a:rPr lang="ko-KR" altLang="en-US"/>
              <a:t>제가 생각하기에는 설비</a:t>
            </a:r>
            <a:r>
              <a:rPr lang="en-US" altLang="ko-KR"/>
              <a:t>/</a:t>
            </a:r>
            <a:r>
              <a:rPr lang="ko-KR" altLang="en-US"/>
              <a:t>기기 등이 스스로 알아서 측정하고</a:t>
            </a:r>
            <a:r>
              <a:rPr lang="en-US" altLang="ko-KR"/>
              <a:t>, </a:t>
            </a:r>
            <a:r>
              <a:rPr lang="ko-KR" altLang="en-US"/>
              <a:t>전체 최적화 관점에서 자율제어하는 새로운 생산체계라고 생각됩니다</a:t>
            </a:r>
            <a:r>
              <a:rPr lang="en-US" altLang="ko-KR"/>
              <a:t>.</a:t>
            </a:r>
          </a:p>
          <a:p>
            <a:r>
              <a:rPr lang="en-US" altLang="ko-KR"/>
              <a:t>3</a:t>
            </a:r>
            <a:r>
              <a:rPr lang="ko-KR" altLang="en-US"/>
              <a:t>차 산업혁명의 특징은 전자기기와 인터넷을 활용한 자동화로써 사람 판단하에 컴퓨터를 이용하여 설비를 제어했다면</a:t>
            </a:r>
            <a:r>
              <a:rPr lang="en-US" altLang="ko-KR"/>
              <a:t>, 4</a:t>
            </a:r>
            <a:r>
              <a:rPr lang="ko-KR" altLang="en-US"/>
              <a:t>차 산업혁명의 특징은</a:t>
            </a:r>
            <a:endParaRPr lang="en-US" altLang="ko-KR"/>
          </a:p>
          <a:p>
            <a:r>
              <a:rPr lang="ko-KR" altLang="en-US"/>
              <a:t>컴퓨터가 스스로 이상여부를 감지하고 판단하여 설비를 최적제어하는 자율화라고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전문가의 역량도 단위공정내 특정지식과 경험</a:t>
            </a:r>
            <a:r>
              <a:rPr lang="ko-KR" altLang="en-US" baseline="0"/>
              <a:t> 보유가 중요했던 것에서 전후공정간 관통지식과 </a:t>
            </a:r>
            <a:r>
              <a:rPr lang="en-US" altLang="ko-KR" baseline="0"/>
              <a:t>Smart</a:t>
            </a:r>
            <a:r>
              <a:rPr lang="ko-KR" altLang="en-US" baseline="0"/>
              <a:t>기술 보유 역량이 점점 더 중요해지고 있습니다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조업 프로세스를 비교해 보면 과거의 조업 프로세스는 화면에 표시하기 위한 용도로 데이터를 수집하고</a:t>
            </a:r>
            <a:r>
              <a:rPr lang="en-US" altLang="ko-KR" baseline="0"/>
              <a:t>, </a:t>
            </a:r>
            <a:r>
              <a:rPr lang="ko-KR" altLang="en-US" baseline="0"/>
              <a:t>이상여부 확인</a:t>
            </a:r>
            <a:r>
              <a:rPr lang="en-US" altLang="ko-KR" baseline="0"/>
              <a:t>, </a:t>
            </a:r>
            <a:r>
              <a:rPr lang="ko-KR" altLang="en-US" baseline="0"/>
              <a:t>일정한 수식모델 적용에 의한</a:t>
            </a:r>
            <a:endParaRPr lang="en-US" altLang="ko-KR" baseline="0"/>
          </a:p>
          <a:p>
            <a:r>
              <a:rPr lang="ko-KR" altLang="en-US" baseline="0"/>
              <a:t>공정제어</a:t>
            </a:r>
            <a:r>
              <a:rPr lang="en-US" altLang="ko-KR" baseline="0"/>
              <a:t>, </a:t>
            </a:r>
            <a:r>
              <a:rPr lang="ko-KR" altLang="en-US" baseline="0"/>
              <a:t>필요시 작업자 개입에 의한 수동제어를 하였습니다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이와 달리 </a:t>
            </a:r>
            <a:r>
              <a:rPr lang="en-US" altLang="ko-KR" baseline="0"/>
              <a:t>Smart</a:t>
            </a:r>
            <a:r>
              <a:rPr lang="ko-KR" altLang="en-US" baseline="0"/>
              <a:t>기술을 적용한 모습을 보면 센서와 프로세스 컴퓨터간 직접 송수신하고</a:t>
            </a:r>
            <a:r>
              <a:rPr lang="en-US" altLang="ko-KR" baseline="0"/>
              <a:t>, </a:t>
            </a:r>
            <a:r>
              <a:rPr lang="ko-KR" altLang="en-US" baseline="0"/>
              <a:t>컴퓨터가 스스로 분석</a:t>
            </a:r>
            <a:r>
              <a:rPr lang="en-US" altLang="ko-KR" baseline="0"/>
              <a:t>/</a:t>
            </a:r>
            <a:r>
              <a:rPr lang="ko-KR" altLang="en-US" baseline="0"/>
              <a:t>핀딘하여 설비를 자율제어하는 모습으로</a:t>
            </a:r>
            <a:endParaRPr lang="en-US" altLang="ko-KR" baseline="0"/>
          </a:p>
          <a:p>
            <a:r>
              <a:rPr lang="ko-KR" altLang="en-US" baseline="0"/>
              <a:t>변화된다고 생각됩니다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74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Smart</a:t>
            </a:r>
            <a:r>
              <a:rPr lang="ko-KR" altLang="en-US"/>
              <a:t>의 의미는 다양한 분야에서 여러가지 의미로 통용되고 있습니다</a:t>
            </a:r>
            <a:r>
              <a:rPr lang="en-US" altLang="ko-KR"/>
              <a:t>. </a:t>
            </a:r>
          </a:p>
          <a:p>
            <a:r>
              <a:rPr lang="ko-KR" altLang="en-US"/>
              <a:t>예를 들면 일의 관점에서 </a:t>
            </a:r>
            <a:r>
              <a:rPr lang="en-US" altLang="ko-KR"/>
              <a:t>Smart Work</a:t>
            </a:r>
            <a:r>
              <a:rPr lang="ko-KR" altLang="en-US"/>
              <a:t>는 시간을 효율적으로 관리하면서 업무의 생산성을 높이는 의미이며</a:t>
            </a:r>
            <a:r>
              <a:rPr lang="en-US" altLang="ko-KR"/>
              <a:t>, Smart TV</a:t>
            </a:r>
            <a:r>
              <a:rPr lang="ko-KR" altLang="en-US"/>
              <a:t>의 의미는 </a:t>
            </a:r>
            <a:r>
              <a:rPr lang="en-US" altLang="ko-KR"/>
              <a:t>TV</a:t>
            </a:r>
            <a:r>
              <a:rPr lang="ko-KR" altLang="en-US"/>
              <a:t>에 인터넷 접속기능을</a:t>
            </a:r>
            <a:endParaRPr lang="en-US" altLang="ko-KR"/>
          </a:p>
          <a:p>
            <a:r>
              <a:rPr lang="ko-KR" altLang="en-US"/>
              <a:t>결합하여 사람의 욕구를 알아서 찾아내고</a:t>
            </a:r>
            <a:r>
              <a:rPr lang="en-US" altLang="ko-KR"/>
              <a:t>, </a:t>
            </a:r>
            <a:r>
              <a:rPr lang="ko-KR" altLang="en-US"/>
              <a:t>보고싶어하는 것을 제공하는 것을 의미합니다</a:t>
            </a:r>
            <a:r>
              <a:rPr lang="en-US" altLang="ko-KR"/>
              <a:t>.</a:t>
            </a:r>
          </a:p>
          <a:p>
            <a:r>
              <a:rPr lang="ko-KR" altLang="en-US"/>
              <a:t>그러면 제조업 측면에서의 </a:t>
            </a:r>
            <a:r>
              <a:rPr lang="en-US" altLang="ko-KR"/>
              <a:t>Smart</a:t>
            </a:r>
            <a:r>
              <a:rPr lang="ko-KR" altLang="en-US"/>
              <a:t>의 의미는 무엇일까요</a:t>
            </a:r>
            <a:r>
              <a:rPr lang="en-US" altLang="ko-KR"/>
              <a:t>?</a:t>
            </a:r>
          </a:p>
          <a:p>
            <a:r>
              <a:rPr lang="ko-KR" altLang="en-US"/>
              <a:t>제가 생각하기에는 설비</a:t>
            </a:r>
            <a:r>
              <a:rPr lang="en-US" altLang="ko-KR"/>
              <a:t>/</a:t>
            </a:r>
            <a:r>
              <a:rPr lang="ko-KR" altLang="en-US"/>
              <a:t>기기 등이 스스로 알아서 측정하고</a:t>
            </a:r>
            <a:r>
              <a:rPr lang="en-US" altLang="ko-KR"/>
              <a:t>, </a:t>
            </a:r>
            <a:r>
              <a:rPr lang="ko-KR" altLang="en-US"/>
              <a:t>전체 최적화 관점에서 자율제어하는 새로운 생산체계라고 생각됩니다</a:t>
            </a:r>
            <a:r>
              <a:rPr lang="en-US" altLang="ko-KR"/>
              <a:t>.</a:t>
            </a:r>
          </a:p>
          <a:p>
            <a:r>
              <a:rPr lang="en-US" altLang="ko-KR"/>
              <a:t>3</a:t>
            </a:r>
            <a:r>
              <a:rPr lang="ko-KR" altLang="en-US"/>
              <a:t>차 산업혁명의 특징은 전자기기와 인터넷을 활용한 자동화로써 사람 판단하에 컴퓨터를 이용하여 설비를 제어했다면</a:t>
            </a:r>
            <a:r>
              <a:rPr lang="en-US" altLang="ko-KR"/>
              <a:t>, 4</a:t>
            </a:r>
            <a:r>
              <a:rPr lang="ko-KR" altLang="en-US"/>
              <a:t>차 산업혁명의 특징은</a:t>
            </a:r>
            <a:endParaRPr lang="en-US" altLang="ko-KR"/>
          </a:p>
          <a:p>
            <a:r>
              <a:rPr lang="ko-KR" altLang="en-US"/>
              <a:t>컴퓨터가 스스로 이상여부를 감지하고 판단하여 설비를 최적제어하는 자율화라고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전문가의 역량도 단위공정내 특정지식과 경험</a:t>
            </a:r>
            <a:r>
              <a:rPr lang="ko-KR" altLang="en-US" baseline="0"/>
              <a:t> 보유가 중요했던 것에서 전후공정간 관통지식과 </a:t>
            </a:r>
            <a:r>
              <a:rPr lang="en-US" altLang="ko-KR" baseline="0"/>
              <a:t>Smart</a:t>
            </a:r>
            <a:r>
              <a:rPr lang="ko-KR" altLang="en-US" baseline="0"/>
              <a:t>기술 보유 역량이 점점 더 중요해지고 있습니다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조업 프로세스를 비교해 보면 과거의 조업 프로세스는 화면에 표시하기 위한 용도로 데이터를 수집하고</a:t>
            </a:r>
            <a:r>
              <a:rPr lang="en-US" altLang="ko-KR" baseline="0"/>
              <a:t>, </a:t>
            </a:r>
            <a:r>
              <a:rPr lang="ko-KR" altLang="en-US" baseline="0"/>
              <a:t>이상여부 확인</a:t>
            </a:r>
            <a:r>
              <a:rPr lang="en-US" altLang="ko-KR" baseline="0"/>
              <a:t>, </a:t>
            </a:r>
            <a:r>
              <a:rPr lang="ko-KR" altLang="en-US" baseline="0"/>
              <a:t>일정한 수식모델 적용에 의한</a:t>
            </a:r>
            <a:endParaRPr lang="en-US" altLang="ko-KR" baseline="0"/>
          </a:p>
          <a:p>
            <a:r>
              <a:rPr lang="ko-KR" altLang="en-US" baseline="0"/>
              <a:t>공정제어</a:t>
            </a:r>
            <a:r>
              <a:rPr lang="en-US" altLang="ko-KR" baseline="0"/>
              <a:t>, </a:t>
            </a:r>
            <a:r>
              <a:rPr lang="ko-KR" altLang="en-US" baseline="0"/>
              <a:t>필요시 작업자 개입에 의한 수동제어를 하였습니다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이와 달리 </a:t>
            </a:r>
            <a:r>
              <a:rPr lang="en-US" altLang="ko-KR" baseline="0"/>
              <a:t>Smart</a:t>
            </a:r>
            <a:r>
              <a:rPr lang="ko-KR" altLang="en-US" baseline="0"/>
              <a:t>기술을 적용한 모습을 보면 센서와 프로세스 컴퓨터간 직접 송수신하고</a:t>
            </a:r>
            <a:r>
              <a:rPr lang="en-US" altLang="ko-KR" baseline="0"/>
              <a:t>, </a:t>
            </a:r>
            <a:r>
              <a:rPr lang="ko-KR" altLang="en-US" baseline="0"/>
              <a:t>컴퓨터가 스스로 분석</a:t>
            </a:r>
            <a:r>
              <a:rPr lang="en-US" altLang="ko-KR" baseline="0"/>
              <a:t>/</a:t>
            </a:r>
            <a:r>
              <a:rPr lang="ko-KR" altLang="en-US" baseline="0"/>
              <a:t>핀딘하여 설비를 자율제어하는 모습으로</a:t>
            </a:r>
            <a:endParaRPr lang="en-US" altLang="ko-KR" baseline="0"/>
          </a:p>
          <a:p>
            <a:r>
              <a:rPr lang="ko-KR" altLang="en-US" baseline="0"/>
              <a:t>변화된다고 생각됩니다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74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Smart</a:t>
            </a:r>
            <a:r>
              <a:rPr lang="ko-KR" altLang="en-US"/>
              <a:t>의 의미는 다양한 분야에서 여러가지 의미로 통용되고 있습니다</a:t>
            </a:r>
            <a:r>
              <a:rPr lang="en-US" altLang="ko-KR"/>
              <a:t>. </a:t>
            </a:r>
          </a:p>
          <a:p>
            <a:r>
              <a:rPr lang="ko-KR" altLang="en-US"/>
              <a:t>예를 들면 일의 관점에서 </a:t>
            </a:r>
            <a:r>
              <a:rPr lang="en-US" altLang="ko-KR"/>
              <a:t>Smart Work</a:t>
            </a:r>
            <a:r>
              <a:rPr lang="ko-KR" altLang="en-US"/>
              <a:t>는 시간을 효율적으로 관리하면서 업무의 생산성을 높이는 의미이며</a:t>
            </a:r>
            <a:r>
              <a:rPr lang="en-US" altLang="ko-KR"/>
              <a:t>, Smart TV</a:t>
            </a:r>
            <a:r>
              <a:rPr lang="ko-KR" altLang="en-US"/>
              <a:t>의 의미는 </a:t>
            </a:r>
            <a:r>
              <a:rPr lang="en-US" altLang="ko-KR"/>
              <a:t>TV</a:t>
            </a:r>
            <a:r>
              <a:rPr lang="ko-KR" altLang="en-US"/>
              <a:t>에 인터넷 접속기능을</a:t>
            </a:r>
            <a:endParaRPr lang="en-US" altLang="ko-KR"/>
          </a:p>
          <a:p>
            <a:r>
              <a:rPr lang="ko-KR" altLang="en-US"/>
              <a:t>결합하여 사람의 욕구를 알아서 찾아내고</a:t>
            </a:r>
            <a:r>
              <a:rPr lang="en-US" altLang="ko-KR"/>
              <a:t>, </a:t>
            </a:r>
            <a:r>
              <a:rPr lang="ko-KR" altLang="en-US"/>
              <a:t>보고싶어하는 것을 제공하는 것을 의미합니다</a:t>
            </a:r>
            <a:r>
              <a:rPr lang="en-US" altLang="ko-KR"/>
              <a:t>.</a:t>
            </a:r>
          </a:p>
          <a:p>
            <a:r>
              <a:rPr lang="ko-KR" altLang="en-US"/>
              <a:t>그러면 제조업 측면에서의 </a:t>
            </a:r>
            <a:r>
              <a:rPr lang="en-US" altLang="ko-KR"/>
              <a:t>Smart</a:t>
            </a:r>
            <a:r>
              <a:rPr lang="ko-KR" altLang="en-US"/>
              <a:t>의 의미는 무엇일까요</a:t>
            </a:r>
            <a:r>
              <a:rPr lang="en-US" altLang="ko-KR"/>
              <a:t>?</a:t>
            </a:r>
          </a:p>
          <a:p>
            <a:r>
              <a:rPr lang="ko-KR" altLang="en-US"/>
              <a:t>제가 생각하기에는 설비</a:t>
            </a:r>
            <a:r>
              <a:rPr lang="en-US" altLang="ko-KR"/>
              <a:t>/</a:t>
            </a:r>
            <a:r>
              <a:rPr lang="ko-KR" altLang="en-US"/>
              <a:t>기기 등이 스스로 알아서 측정하고</a:t>
            </a:r>
            <a:r>
              <a:rPr lang="en-US" altLang="ko-KR"/>
              <a:t>, </a:t>
            </a:r>
            <a:r>
              <a:rPr lang="ko-KR" altLang="en-US"/>
              <a:t>전체 최적화 관점에서 자율제어하는 새로운 생산체계라고 생각됩니다</a:t>
            </a:r>
            <a:r>
              <a:rPr lang="en-US" altLang="ko-KR"/>
              <a:t>.</a:t>
            </a:r>
          </a:p>
          <a:p>
            <a:r>
              <a:rPr lang="en-US" altLang="ko-KR"/>
              <a:t>3</a:t>
            </a:r>
            <a:r>
              <a:rPr lang="ko-KR" altLang="en-US"/>
              <a:t>차 산업혁명의 특징은 전자기기와 인터넷을 활용한 자동화로써 사람 판단하에 컴퓨터를 이용하여 설비를 제어했다면</a:t>
            </a:r>
            <a:r>
              <a:rPr lang="en-US" altLang="ko-KR"/>
              <a:t>, 4</a:t>
            </a:r>
            <a:r>
              <a:rPr lang="ko-KR" altLang="en-US"/>
              <a:t>차 산업혁명의 특징은</a:t>
            </a:r>
            <a:endParaRPr lang="en-US" altLang="ko-KR"/>
          </a:p>
          <a:p>
            <a:r>
              <a:rPr lang="ko-KR" altLang="en-US"/>
              <a:t>컴퓨터가 스스로 이상여부를 감지하고 판단하여 설비를 최적제어하는 자율화라고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전문가의 역량도 단위공정내 특정지식과 경험</a:t>
            </a:r>
            <a:r>
              <a:rPr lang="ko-KR" altLang="en-US" baseline="0"/>
              <a:t> 보유가 중요했던 것에서 전후공정간 관통지식과 </a:t>
            </a:r>
            <a:r>
              <a:rPr lang="en-US" altLang="ko-KR" baseline="0"/>
              <a:t>Smart</a:t>
            </a:r>
            <a:r>
              <a:rPr lang="ko-KR" altLang="en-US" baseline="0"/>
              <a:t>기술 보유 역량이 점점 더 중요해지고 있습니다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조업 프로세스를 비교해 보면 과거의 조업 프로세스는 화면에 표시하기 위한 용도로 데이터를 수집하고</a:t>
            </a:r>
            <a:r>
              <a:rPr lang="en-US" altLang="ko-KR" baseline="0"/>
              <a:t>, </a:t>
            </a:r>
            <a:r>
              <a:rPr lang="ko-KR" altLang="en-US" baseline="0"/>
              <a:t>이상여부 확인</a:t>
            </a:r>
            <a:r>
              <a:rPr lang="en-US" altLang="ko-KR" baseline="0"/>
              <a:t>, </a:t>
            </a:r>
            <a:r>
              <a:rPr lang="ko-KR" altLang="en-US" baseline="0"/>
              <a:t>일정한 수식모델 적용에 의한</a:t>
            </a:r>
            <a:endParaRPr lang="en-US" altLang="ko-KR" baseline="0"/>
          </a:p>
          <a:p>
            <a:r>
              <a:rPr lang="ko-KR" altLang="en-US" baseline="0"/>
              <a:t>공정제어</a:t>
            </a:r>
            <a:r>
              <a:rPr lang="en-US" altLang="ko-KR" baseline="0"/>
              <a:t>, </a:t>
            </a:r>
            <a:r>
              <a:rPr lang="ko-KR" altLang="en-US" baseline="0"/>
              <a:t>필요시 작업자 개입에 의한 수동제어를 하였습니다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이와 달리 </a:t>
            </a:r>
            <a:r>
              <a:rPr lang="en-US" altLang="ko-KR" baseline="0"/>
              <a:t>Smart</a:t>
            </a:r>
            <a:r>
              <a:rPr lang="ko-KR" altLang="en-US" baseline="0"/>
              <a:t>기술을 적용한 모습을 보면 센서와 프로세스 컴퓨터간 직접 송수신하고</a:t>
            </a:r>
            <a:r>
              <a:rPr lang="en-US" altLang="ko-KR" baseline="0"/>
              <a:t>, </a:t>
            </a:r>
            <a:r>
              <a:rPr lang="ko-KR" altLang="en-US" baseline="0"/>
              <a:t>컴퓨터가 스스로 분석</a:t>
            </a:r>
            <a:r>
              <a:rPr lang="en-US" altLang="ko-KR" baseline="0"/>
              <a:t>/</a:t>
            </a:r>
            <a:r>
              <a:rPr lang="ko-KR" altLang="en-US" baseline="0"/>
              <a:t>핀딘하여 설비를 자율제어하는 모습으로</a:t>
            </a:r>
            <a:endParaRPr lang="en-US" altLang="ko-KR" baseline="0"/>
          </a:p>
          <a:p>
            <a:r>
              <a:rPr lang="ko-KR" altLang="en-US" baseline="0"/>
              <a:t>변화된다고 생각됩니다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74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831" y="2130429"/>
            <a:ext cx="84187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662" y="3886200"/>
            <a:ext cx="69330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109" indent="0" algn="ctr">
              <a:buNone/>
              <a:defRPr/>
            </a:lvl2pPr>
            <a:lvl3pPr marL="914217" indent="0" algn="ctr">
              <a:buNone/>
              <a:defRPr/>
            </a:lvl3pPr>
            <a:lvl4pPr marL="1371326" indent="0" algn="ctr">
              <a:buNone/>
              <a:defRPr/>
            </a:lvl4pPr>
            <a:lvl5pPr marL="1828434" indent="0" algn="ctr">
              <a:buNone/>
              <a:defRPr/>
            </a:lvl5pPr>
            <a:lvl6pPr marL="2285543" indent="0" algn="ctr">
              <a:buNone/>
              <a:defRPr/>
            </a:lvl6pPr>
            <a:lvl7pPr marL="2742651" indent="0" algn="ctr">
              <a:buNone/>
              <a:defRPr/>
            </a:lvl7pPr>
            <a:lvl8pPr marL="3199760" indent="0" algn="ctr">
              <a:buNone/>
              <a:defRPr/>
            </a:lvl8pPr>
            <a:lvl9pPr marL="365686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2831" y="6248400"/>
            <a:ext cx="2063419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008" y="6248400"/>
            <a:ext cx="313639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8163" y="6248400"/>
            <a:ext cx="2063419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68A53F-CAD8-0F49-B7E8-CBA6C9434E3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1" descr="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904413" cy="646043"/>
          </a:xfrm>
          <a:prstGeom prst="rect">
            <a:avLst/>
          </a:prstGeom>
        </p:spPr>
      </p:pic>
      <p:pic>
        <p:nvPicPr>
          <p:cNvPr id="8" name="Picture 2" descr="C:\WINNTF\View\IP페스티벌_메인_Ci_161118_PNG-01_12월30일08시24분_0900bf4b9b63f4de_562524.png">
            <a:extLst>
              <a:ext uri="{FF2B5EF4-FFF2-40B4-BE49-F238E27FC236}">
                <a16:creationId xmlns:a16="http://schemas.microsoft.com/office/drawing/2014/main" id="{C725DD7B-55DF-4342-A357-9E0AE34855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192049" y="49398"/>
            <a:ext cx="1681994" cy="3552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313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02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4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sldNum="0" hdr="0" dt="0"/>
  <p:txStyles>
    <p:titleStyle>
      <a:lvl1pPr algn="ctr" defTabSz="912813" rtl="0" eaLnBrk="0" fontAlgn="base" latinLnBrk="1" hangingPunct="0">
        <a:spcBef>
          <a:spcPct val="0"/>
        </a:spcBef>
        <a:spcAft>
          <a:spcPct val="0"/>
        </a:spcAft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1313" indent="-3413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5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7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20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82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5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8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4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6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9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1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01" y="0"/>
            <a:ext cx="9913514" cy="6856901"/>
          </a:xfrm>
          <a:prstGeom prst="rect">
            <a:avLst/>
          </a:prstGeom>
        </p:spPr>
      </p:pic>
      <p:sp>
        <p:nvSpPr>
          <p:cNvPr id="8" name="직사각형 32"/>
          <p:cNvSpPr/>
          <p:nvPr/>
        </p:nvSpPr>
        <p:spPr>
          <a:xfrm>
            <a:off x="199678" y="2228121"/>
            <a:ext cx="99044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3600" dirty="0">
                <a:solidFill>
                  <a:srgbClr val="09507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홈쇼핑 차별화 마케팅</a:t>
            </a:r>
            <a:endParaRPr lang="en-US" altLang="ko-KR" sz="3600" dirty="0">
              <a:solidFill>
                <a:srgbClr val="09507D"/>
              </a:solidFill>
              <a:latin typeface="+mj-lt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112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rgbClr val="004B96"/>
                </a:solidFill>
                <a:latin typeface="HY견고딕" pitchFamily="18" charset="-127"/>
                <a:ea typeface="HY견고딕" pitchFamily="18" charset="-127"/>
              </a:rPr>
              <a:t>변수정의서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344662"/>
              </p:ext>
            </p:extLst>
          </p:nvPr>
        </p:nvGraphicFramePr>
        <p:xfrm>
          <a:off x="165860" y="1142984"/>
          <a:ext cx="9215502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변수명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방송</a:t>
                      </a:r>
                      <a:r>
                        <a:rPr lang="en-US" altLang="ko-KR" sz="1400" dirty="0"/>
                        <a:t>Code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방송 고유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채널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TV </a:t>
                      </a:r>
                      <a:r>
                        <a:rPr lang="ko-KR" altLang="en-US" sz="1400" dirty="0"/>
                        <a:t>채널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방송구분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방송 형태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녹화방송 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생방송 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재방송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매입과세구분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매입 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과세 여부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과세 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면세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매입형태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매입 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직접매입 또는 </a:t>
                      </a:r>
                      <a:r>
                        <a:rPr lang="ko-KR" altLang="en-US" sz="1400" dirty="0" err="1"/>
                        <a:t>위탁사를</a:t>
                      </a:r>
                      <a:r>
                        <a:rPr lang="ko-KR" altLang="en-US" sz="1400" dirty="0"/>
                        <a:t> 통한 매입 여부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위탁매입 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 err="1"/>
                        <a:t>직매입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배송방식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배송방식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당사 배송 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직송 택배 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 err="1"/>
                        <a:t>협력사</a:t>
                      </a:r>
                      <a:r>
                        <a:rPr lang="ko-KR" altLang="en-US" sz="1400" dirty="0"/>
                        <a:t> 배송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소요분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방송 소요시간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분 단위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가중분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시간 대 별 제품 판매 역량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도메인 자료 참고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 이름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상품 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상품 고유 </a:t>
                      </a:r>
                      <a:r>
                        <a:rPr lang="en-US" altLang="ko-KR" sz="14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상품 품명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상품목표취급금액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판매제품의 총 합계 금액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원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상품목표주문금액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판매제품의 총 목표 주문 금액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원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판매 단가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제품의 판매 단가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원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수수료 율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자사 홍보 수수료</a:t>
                      </a:r>
                      <a:r>
                        <a:rPr lang="ko-KR" altLang="en-US" sz="1400" baseline="0" dirty="0"/>
                        <a:t> 비율</a:t>
                      </a:r>
                      <a:r>
                        <a:rPr lang="en-US" altLang="ko-KR" sz="1400" baseline="0" dirty="0"/>
                        <a:t>(%)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상품 주문 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실제 고객 상품 주문 수량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원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상품주문금액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실제 고객 상품 주문 금액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원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5860" y="714356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■ 방송 데이터 </a:t>
            </a:r>
            <a:r>
              <a:rPr lang="en-US" altLang="ko-KR" b="1" dirty="0"/>
              <a:t>(Broad Casting Data / 26,283 row)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2077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rgbClr val="004B96"/>
                </a:solidFill>
                <a:latin typeface="HY견고딕" pitchFamily="18" charset="-127"/>
                <a:ea typeface="HY견고딕" pitchFamily="18" charset="-127"/>
              </a:rPr>
              <a:t>변수정의서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950232"/>
              </p:ext>
            </p:extLst>
          </p:nvPr>
        </p:nvGraphicFramePr>
        <p:xfrm>
          <a:off x="165860" y="1142984"/>
          <a:ext cx="9215502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변수명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상품취소수량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고객 상품 취소 수량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상품취소금액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고객 상품 취소 금액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ARS </a:t>
                      </a:r>
                      <a:r>
                        <a:rPr lang="ko-KR" altLang="en-US" sz="1400" dirty="0"/>
                        <a:t>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전화 </a:t>
                      </a:r>
                      <a:r>
                        <a:rPr lang="en-US" altLang="ko-KR" sz="1400" dirty="0"/>
                        <a:t>ARS </a:t>
                      </a:r>
                      <a:r>
                        <a:rPr lang="ko-KR" altLang="en-US" sz="1400" dirty="0"/>
                        <a:t>비용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상품소요분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방송 내 해당 상품의 </a:t>
                      </a:r>
                      <a:r>
                        <a:rPr lang="ko-KR" altLang="en-US" sz="1400" dirty="0" err="1"/>
                        <a:t>소요분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상품가중분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시간 대 별 해당 상품의 판매 역량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방송순번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방송에서 해당 상품의 순서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en-US" altLang="ko-KR" sz="1400" baseline="0" dirty="0"/>
                        <a:t> A</a:t>
                      </a:r>
                      <a:r>
                        <a:rPr lang="ko-KR" altLang="en-US" sz="1400" baseline="0" dirty="0"/>
                        <a:t>프로그램에 </a:t>
                      </a:r>
                      <a:r>
                        <a:rPr lang="en-US" altLang="ko-KR" sz="1400" baseline="0" dirty="0"/>
                        <a:t>2</a:t>
                      </a:r>
                      <a:r>
                        <a:rPr lang="ko-KR" altLang="en-US" sz="1400" baseline="0" dirty="0"/>
                        <a:t>개의 상품이 나올 시</a:t>
                      </a:r>
                      <a:r>
                        <a:rPr lang="en-US" altLang="ko-KR" sz="1400" baseline="0" dirty="0"/>
                        <a:t>,  a , b </a:t>
                      </a:r>
                      <a:r>
                        <a:rPr lang="ko-KR" altLang="en-US" sz="1400" baseline="0" dirty="0"/>
                        <a:t>순서이면</a:t>
                      </a:r>
                      <a:r>
                        <a:rPr lang="en-US" altLang="ko-KR" sz="1400" baseline="0" dirty="0"/>
                        <a:t>, a</a:t>
                      </a:r>
                      <a:r>
                        <a:rPr lang="ko-KR" altLang="en-US" sz="1400" baseline="0" dirty="0"/>
                        <a:t>는 </a:t>
                      </a:r>
                      <a:r>
                        <a:rPr lang="en-US" altLang="ko-KR" sz="1400" baseline="0" dirty="0"/>
                        <a:t>1</a:t>
                      </a:r>
                      <a:r>
                        <a:rPr lang="ko-KR" altLang="en-US" sz="1400" baseline="0" dirty="0"/>
                        <a:t>번 </a:t>
                      </a:r>
                      <a:r>
                        <a:rPr lang="en-US" altLang="ko-KR" sz="1400" baseline="0" dirty="0"/>
                        <a:t>b</a:t>
                      </a:r>
                      <a:r>
                        <a:rPr lang="ko-KR" altLang="en-US" sz="1400" baseline="0" dirty="0"/>
                        <a:t>는 </a:t>
                      </a:r>
                      <a:r>
                        <a:rPr lang="en-US" altLang="ko-KR" sz="1400" baseline="0" dirty="0"/>
                        <a:t>2</a:t>
                      </a:r>
                      <a:r>
                        <a:rPr lang="ko-KR" altLang="en-US" sz="1400" baseline="0" dirty="0"/>
                        <a:t>번</a:t>
                      </a:r>
                      <a:r>
                        <a:rPr lang="en-US" altLang="ko-KR" sz="1400" baseline="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방송시작시간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날짜형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방송 시작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방송종료시간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날짜형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방송 종료 시간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5860" y="714356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■ 방송 데이터 </a:t>
            </a:r>
            <a:r>
              <a:rPr lang="en-US" altLang="ko-KR" b="1" dirty="0"/>
              <a:t>(Broad Casting Data / 26,283 row)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20772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rgbClr val="004B96"/>
                </a:solidFill>
                <a:latin typeface="HY견고딕" pitchFamily="18" charset="-127"/>
                <a:ea typeface="HY견고딕" pitchFamily="18" charset="-127"/>
              </a:rPr>
              <a:t>변수정의서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017653"/>
              </p:ext>
            </p:extLst>
          </p:nvPr>
        </p:nvGraphicFramePr>
        <p:xfrm>
          <a:off x="165860" y="1142984"/>
          <a:ext cx="9215502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변수명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상품 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상품 고유 </a:t>
                      </a:r>
                      <a:r>
                        <a:rPr lang="en-US" altLang="ko-KR" sz="14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상품 품명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브랜드 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상품 브랜드 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브랜드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상품 판매 브랜드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매입과세구분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매입 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과세 여부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과세 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면세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대분류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물품 </a:t>
                      </a:r>
                      <a:r>
                        <a:rPr lang="ko-KR" altLang="en-US" sz="1400" dirty="0" err="1"/>
                        <a:t>대분류</a:t>
                      </a:r>
                      <a:r>
                        <a:rPr lang="ko-KR" altLang="en-US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물품 중분류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소분류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물품 소분류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세분류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물품 </a:t>
                      </a:r>
                      <a:r>
                        <a:rPr lang="ko-KR" altLang="en-US" sz="1400" dirty="0" err="1"/>
                        <a:t>세분류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카테고리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협력사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협력사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ID (</a:t>
                      </a:r>
                      <a:r>
                        <a:rPr lang="ko-KR" altLang="en-US" sz="1400" dirty="0"/>
                        <a:t>상품 유통 및 배송 </a:t>
                      </a:r>
                      <a:r>
                        <a:rPr lang="ko-KR" altLang="en-US" sz="1400" dirty="0" err="1"/>
                        <a:t>협력사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협력사</a:t>
                      </a:r>
                      <a:r>
                        <a:rPr lang="ko-KR" altLang="en-US" sz="1400" dirty="0"/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범주형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협력사명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매입형태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범주형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매입 형태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위탁매입 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 err="1"/>
                        <a:t>직매입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배송방식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범주형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배송 형태 </a:t>
                      </a:r>
                      <a:r>
                        <a:rPr lang="en-US" altLang="ko-KR" sz="1400" dirty="0"/>
                        <a:t>( </a:t>
                      </a:r>
                      <a:r>
                        <a:rPr lang="ko-KR" altLang="en-US" sz="1400" dirty="0"/>
                        <a:t>당사 배송 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 err="1"/>
                        <a:t>협력사</a:t>
                      </a:r>
                      <a:r>
                        <a:rPr lang="ko-KR" altLang="en-US" sz="1400" dirty="0"/>
                        <a:t> 배송 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직송</a:t>
                      </a:r>
                      <a:r>
                        <a:rPr lang="en-US" altLang="ko-KR" sz="1400" dirty="0"/>
                        <a:t>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판매 단가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제품 판매 단가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원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5860" y="714356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■ 상품 데이터 </a:t>
            </a:r>
            <a:r>
              <a:rPr lang="en-US" altLang="ko-KR" b="1" dirty="0"/>
              <a:t>(Product Data / 6,816 row)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2077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rgbClr val="004B96"/>
                </a:solidFill>
                <a:latin typeface="HY견고딕" pitchFamily="18" charset="-127"/>
                <a:ea typeface="HY견고딕" pitchFamily="18" charset="-127"/>
              </a:rPr>
              <a:t>변수정의서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65860" y="1142984"/>
          <a:ext cx="921550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변수명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방송 </a:t>
                      </a:r>
                      <a:r>
                        <a:rPr lang="en-US" altLang="ko-KR" sz="1400" dirty="0"/>
                        <a:t>Code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방송 고유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방송구분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방송 구분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재방송</a:t>
                      </a:r>
                      <a:r>
                        <a:rPr lang="en-US" altLang="ko-KR" sz="1400" baseline="0" dirty="0"/>
                        <a:t> / </a:t>
                      </a:r>
                      <a:r>
                        <a:rPr lang="ko-KR" altLang="en-US" sz="1400" baseline="0" dirty="0"/>
                        <a:t>녹화방송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생방송</a:t>
                      </a:r>
                      <a:r>
                        <a:rPr lang="en-US" altLang="ko-KR" sz="1400" baseline="0" dirty="0"/>
                        <a:t>)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프로그램명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 담당 </a:t>
                      </a:r>
                      <a:r>
                        <a:rPr lang="en-US" altLang="ko-KR" sz="1400" dirty="0"/>
                        <a:t>PD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 담당 </a:t>
                      </a:r>
                      <a:r>
                        <a:rPr lang="ko-KR" altLang="en-US" sz="1400" dirty="0" err="1"/>
                        <a:t>쇼호스트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 담당 제작진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상품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상품 고유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MD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담당자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상품 담당 매니저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부서코드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상품 담당 부서 코드 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부서명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상품 담당 부서 </a:t>
                      </a:r>
                      <a:r>
                        <a:rPr lang="ko-KR" altLang="en-US" sz="1400" baseline="0" dirty="0"/>
                        <a:t>명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협력사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협력사</a:t>
                      </a:r>
                      <a:r>
                        <a:rPr lang="ko-KR" altLang="en-US" sz="1400" dirty="0"/>
                        <a:t> 고유 번호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협력사</a:t>
                      </a:r>
                      <a:r>
                        <a:rPr lang="ko-KR" altLang="en-US" sz="1400" dirty="0"/>
                        <a:t> 명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협력사</a:t>
                      </a:r>
                      <a:r>
                        <a:rPr lang="ko-KR" altLang="en-US" sz="1400" dirty="0"/>
                        <a:t> 명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5860" y="714356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■ 제작진 데이터 </a:t>
            </a:r>
            <a:r>
              <a:rPr lang="en-US" altLang="ko-KR" b="1" dirty="0"/>
              <a:t>(Crew Data / 26,283 row)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20772631"/>
      </p:ext>
    </p:extLst>
  </p:cSld>
  <p:clrMapOvr>
    <a:masterClrMapping/>
  </p:clrMapOvr>
</p:sld>
</file>

<file path=ppt/theme/theme1.xml><?xml version="1.0" encoding="utf-8"?>
<a:theme xmlns:a="http://schemas.openxmlformats.org/drawingml/2006/main" name="2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32486</TotalTime>
  <Words>1230</Words>
  <Application>Microsoft Office PowerPoint</Application>
  <PresentationFormat>사용자 지정</PresentationFormat>
  <Paragraphs>235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HY견고딕</vt:lpstr>
      <vt:lpstr>맑은 고딕</vt:lpstr>
      <vt:lpstr>Arial</vt:lpstr>
      <vt:lpstr>22_Office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kgbae@daum.net</cp:lastModifiedBy>
  <cp:revision>2269</cp:revision>
  <dcterms:created xsi:type="dcterms:W3CDTF">2006-10-05T04:04:58Z</dcterms:created>
  <dcterms:modified xsi:type="dcterms:W3CDTF">2022-08-19T04:57:57Z</dcterms:modified>
</cp:coreProperties>
</file>