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8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9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1.xml" ContentType="application/vnd.openxmlformats-officedocument.drawingml.chartshapes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261" r:id="rId3"/>
    <p:sldId id="295" r:id="rId4"/>
    <p:sldId id="355" r:id="rId5"/>
    <p:sldId id="368" r:id="rId6"/>
    <p:sldId id="325" r:id="rId7"/>
    <p:sldId id="362" r:id="rId8"/>
    <p:sldId id="358" r:id="rId9"/>
    <p:sldId id="370" r:id="rId10"/>
    <p:sldId id="371" r:id="rId11"/>
    <p:sldId id="363" r:id="rId12"/>
    <p:sldId id="372" r:id="rId13"/>
    <p:sldId id="373" r:id="rId14"/>
    <p:sldId id="374" r:id="rId15"/>
    <p:sldId id="375" r:id="rId16"/>
    <p:sldId id="376" r:id="rId17"/>
    <p:sldId id="279" r:id="rId18"/>
    <p:sldId id="369" r:id="rId19"/>
    <p:sldId id="348" r:id="rId20"/>
    <p:sldId id="3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C61E111-5EFB-4181-8549-303880A7CFEE}">
          <p14:sldIdLst>
            <p14:sldId id="260"/>
            <p14:sldId id="261"/>
            <p14:sldId id="295"/>
            <p14:sldId id="355"/>
            <p14:sldId id="368"/>
            <p14:sldId id="325"/>
            <p14:sldId id="362"/>
            <p14:sldId id="358"/>
            <p14:sldId id="370"/>
            <p14:sldId id="371"/>
            <p14:sldId id="363"/>
            <p14:sldId id="372"/>
            <p14:sldId id="373"/>
            <p14:sldId id="374"/>
            <p14:sldId id="375"/>
            <p14:sldId id="376"/>
            <p14:sldId id="279"/>
            <p14:sldId id="369"/>
            <p14:sldId id="348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4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DD0"/>
    <a:srgbClr val="1E3252"/>
    <a:srgbClr val="DEDEDE"/>
    <a:srgbClr val="005289"/>
    <a:srgbClr val="6B6B6B"/>
    <a:srgbClr val="BA260E"/>
    <a:srgbClr val="3274A1"/>
    <a:srgbClr val="C03D3E"/>
    <a:srgbClr val="1D3152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9" autoAdjust="0"/>
    <p:restoredTop sz="95320" autoAdjust="0"/>
  </p:normalViewPr>
  <p:slideViewPr>
    <p:cSldViewPr snapToGrid="0" showGuides="1">
      <p:cViewPr>
        <p:scale>
          <a:sx n="75" d="100"/>
          <a:sy n="75" d="100"/>
        </p:scale>
        <p:origin x="202" y="331"/>
      </p:cViewPr>
      <p:guideLst>
        <p:guide orient="horz" pos="2160"/>
        <p:guide pos="384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5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6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1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7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12700">
                      <a:solidFill>
                        <a:schemeClr val="accent1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6350" cap="flat" cmpd="sng" algn="ctr">
              <a:noFill/>
              <a:prstDash val="solid"/>
              <a:round/>
            </a:ln>
            <a:effectLst/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360" cap="flat" cmpd="sng" algn="ctr">
            <a:solidFill>
              <a:srgbClr val="D9D9D9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spc="-1" baseline="0">
                <a:ln>
                  <a:noFill/>
                </a:ln>
                <a:solidFill>
                  <a:srgbClr val="595959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648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-1" baseline="0">
                <a:solidFill>
                  <a:schemeClr val="tx1"/>
                </a:solidFill>
                <a:latin typeface="맑은 고딕"/>
                <a:ea typeface="+mn-ea"/>
                <a:cs typeface="+mn-cs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1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ko-KR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B-4E0B-B23A-C885E20EFF26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B-4E0B-B23A-C885E20EFF2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97B-4E0B-B23A-C885E20EFF2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97B-4E0B-B23A-C885E20EFF26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7B-4E0B-B23A-C885E20E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96482252728445"/>
          <c:y val="4.4940886730449443E-2"/>
          <c:w val="0.85372135956189898"/>
          <c:h val="0.75093337819411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0.000">
                  <c:v>1</c:v>
                </c:pt>
                <c:pt idx="1">
                  <c:v>0.998</c:v>
                </c:pt>
                <c:pt idx="2">
                  <c:v>0.999</c:v>
                </c:pt>
                <c:pt idx="3">
                  <c:v>0.98699999999999999</c:v>
                </c:pt>
                <c:pt idx="4" formatCode="0.0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59A-B9BC-0658C8303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0.997</c:v>
                </c:pt>
                <c:pt idx="1">
                  <c:v>0.996</c:v>
                </c:pt>
                <c:pt idx="2">
                  <c:v>0.995</c:v>
                </c:pt>
                <c:pt idx="3">
                  <c:v>0.98699999999999999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0C-459A-B9BC-0658C8303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0.98599999999999999</c:v>
                </c:pt>
                <c:pt idx="1">
                  <c:v>0.96499999999999997</c:v>
                </c:pt>
                <c:pt idx="2">
                  <c:v>0.98399999999999999</c:v>
                </c:pt>
                <c:pt idx="3" formatCode="0.000">
                  <c:v>0.96</c:v>
                </c:pt>
                <c:pt idx="4" formatCode="0.000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0C-459A-B9BC-0658C83033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0.98799999999999999</c:v>
                </c:pt>
                <c:pt idx="2">
                  <c:v>0.93200000000000005</c:v>
                </c:pt>
                <c:pt idx="3">
                  <c:v>0.83699999999999997</c:v>
                </c:pt>
                <c:pt idx="4">
                  <c:v>0.74099999999999999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5-4940-B657-C044CE5D60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0.93200000000000005</c:v>
                </c:pt>
                <c:pt idx="2">
                  <c:v>0.97299999999999998</c:v>
                </c:pt>
                <c:pt idx="3">
                  <c:v>0.92900000000000005</c:v>
                </c:pt>
                <c:pt idx="4">
                  <c:v>0.97799999999999998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45-4940-B657-C044CE5D60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RF</c:v>
                </c:pt>
                <c:pt idx="1">
                  <c:v>GB</c:v>
                </c:pt>
                <c:pt idx="2">
                  <c:v>XGB</c:v>
                </c:pt>
                <c:pt idx="3">
                  <c:v>SVC</c:v>
                </c:pt>
                <c:pt idx="4">
                  <c:v>DEV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0.97299999999999998</c:v>
                </c:pt>
                <c:pt idx="1">
                  <c:v>0.95899999999999996</c:v>
                </c:pt>
                <c:pt idx="2">
                  <c:v>0.95199999999999996</c:v>
                </c:pt>
                <c:pt idx="3">
                  <c:v>0.88100000000000001</c:v>
                </c:pt>
                <c:pt idx="4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45-4940-B657-C044CE5D6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575528"/>
        <c:axId val="448575856"/>
      </c:barChart>
      <c:catAx>
        <c:axId val="448575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448575856"/>
        <c:crosses val="autoZero"/>
        <c:auto val="1"/>
        <c:lblAlgn val="ctr"/>
        <c:lblOffset val="100"/>
        <c:noMultiLvlLbl val="0"/>
      </c:catAx>
      <c:valAx>
        <c:axId val="4485758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85755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29620122133011989"/>
          <c:h val="0.7765205033955975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1F-F947-8867-843FA29B22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D6-724E-B762-F698812C158A}"/>
              </c:ext>
            </c:extLst>
          </c:dPt>
          <c:cat>
            <c:strRef>
              <c:f>Sheet1!$A$2:$A$3</c:f>
              <c:strCache>
                <c:ptCount val="2"/>
                <c:pt idx="0">
                  <c:v>양품량</c:v>
                </c:pt>
                <c:pt idx="1">
                  <c:v>남은량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F-F947-8867-843FA29B2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57196111258211868"/>
          <c:y val="7.3693344082642137E-2"/>
          <c:w val="0.33945075587783363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274777385586304"/>
          <c:y val="4.3384392550182421E-2"/>
          <c:w val="0.34584772777973527"/>
          <c:h val="0.906673681046144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96-B74B-B16B-DC61B24A1E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96-B74B-B16B-DC61B24A1EEF}"/>
              </c:ext>
            </c:extLst>
          </c:dPt>
          <c:cat>
            <c:strRef>
              <c:f>Sheet1!$A$2:$A$3</c:f>
              <c:strCache>
                <c:ptCount val="2"/>
                <c:pt idx="0">
                  <c:v>불량률</c:v>
                </c:pt>
                <c:pt idx="1">
                  <c:v>양품률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96-B74B-B16B-DC61B24A1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64477598870822139"/>
          <c:y val="9.1047101102715106E-2"/>
          <c:w val="0.28980424942821825"/>
          <c:h val="0.726738450186518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소스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3A-D644-AB2D-DCBF40E430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3A-D644-AB2D-DCBF40E430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3A-D644-AB2D-DCBF40E430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3A-D644-AB2D-DCBF40E43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lang="ko-KR" altLang="en-US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밥</a:t>
            </a:r>
            <a:r>
              <a:rPr lang="en-US" altLang="ko-KR" sz="1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lang="ko-KR" altLang="en-US" sz="1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D4-E14C-8C49-27FC3B5050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D4-E14C-8C49-27FC3B5050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D4-E14C-8C49-27FC3B50504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생산량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D4-E14C-8C49-27FC3B5050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0356463"/>
        <c:axId val="1861132911"/>
      </c:barChart>
      <c:catAx>
        <c:axId val="186035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1132911"/>
        <c:crosses val="autoZero"/>
        <c:auto val="1"/>
        <c:lblAlgn val="ctr"/>
        <c:lblOffset val="100"/>
        <c:noMultiLvlLbl val="0"/>
      </c:catAx>
      <c:valAx>
        <c:axId val="186113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035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851499438149286"/>
          <c:y val="4.2994391647823919E-2"/>
          <c:w val="0.79403043782190463"/>
          <c:h val="0.851102758442612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13년</c:v>
                </c:pt>
                <c:pt idx="1">
                  <c:v>14년</c:v>
                </c:pt>
                <c:pt idx="2">
                  <c:v>15년</c:v>
                </c:pt>
                <c:pt idx="3">
                  <c:v>16년</c:v>
                </c:pt>
                <c:pt idx="4">
                  <c:v>17년</c:v>
                </c:pt>
                <c:pt idx="5">
                  <c:v>18년</c:v>
                </c:pt>
                <c:pt idx="6">
                  <c:v>22년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16058</c:v>
                </c:pt>
                <c:pt idx="1">
                  <c:v>15438</c:v>
                </c:pt>
                <c:pt idx="2">
                  <c:v>16823</c:v>
                </c:pt>
                <c:pt idx="3">
                  <c:v>22682</c:v>
                </c:pt>
                <c:pt idx="4">
                  <c:v>27421</c:v>
                </c:pt>
                <c:pt idx="5">
                  <c:v>32164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E17-89B5-B85A7ECD8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6"/>
        <c:overlap val="-27"/>
        <c:axId val="1588452447"/>
        <c:axId val="1588454095"/>
      </c:barChart>
      <c:catAx>
        <c:axId val="15884524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4095"/>
        <c:crosses val="autoZero"/>
        <c:auto val="1"/>
        <c:lblAlgn val="ctr"/>
        <c:lblOffset val="100"/>
        <c:tickMarkSkip val="1"/>
        <c:noMultiLvlLbl val="0"/>
      </c:catAx>
      <c:valAx>
        <c:axId val="158845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588452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7-422F-B410-C4A8E2E5E9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7-422F-B410-C4A8E2E5E9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8-B341-A61A-33D7FB8AA7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29-4D9E-84B7-90C909F8AA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29-4D9E-84B7-90C909F8AA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29-4D9E-84B7-90C909F8AA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29-4D9E-84B7-90C909F8AA1E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29-4D9E-84B7-90C909F8A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C-D343-AFB7-AE0EC718C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C-D343-AFB7-AE0EC718C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C-D343-AFB7-AE0EC718C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C-D343-AFB7-AE0EC718CE80}"/>
              </c:ext>
            </c:extLst>
          </c:dPt>
          <c:cat>
            <c:strRef>
              <c:f>Sheet1!$A$2:$A$5</c:f>
              <c:strCache>
                <c:ptCount val="4"/>
                <c:pt idx="0">
                  <c:v>충전실</c:v>
                </c:pt>
                <c:pt idx="1">
                  <c:v>쿠킹실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</c:v>
                </c:pt>
                <c:pt idx="1">
                  <c:v>113</c:v>
                </c:pt>
                <c:pt idx="2">
                  <c:v>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C-D343-AFB7-AE0EC718C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5991160"/>
        <c:axId val="555984928"/>
      </c:barChart>
      <c:catAx>
        <c:axId val="55599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55984928"/>
        <c:crosses val="autoZero"/>
        <c:auto val="1"/>
        <c:lblAlgn val="ctr"/>
        <c:lblOffset val="100"/>
        <c:noMultiLvlLbl val="0"/>
      </c:catAx>
      <c:valAx>
        <c:axId val="555984928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599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1F2-084C-A662-4F3D14CC133F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F2-084C-A662-4F3D14CC133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F2-084C-A662-4F3D14CC133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F2-084C-A662-4F3D14CC133F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F2-084C-A662-4F3D14CC1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게살볶음밥</c:v>
                </c:pt>
                <c:pt idx="1">
                  <c:v>김치볶음밥</c:v>
                </c:pt>
                <c:pt idx="2">
                  <c:v>비비고불고기비빔밥</c:v>
                </c:pt>
                <c:pt idx="3">
                  <c:v>비비고깍두기볶음밥200g(재)</c:v>
                </c:pt>
                <c:pt idx="4">
                  <c:v>비비고깍두기볶음밥200g</c:v>
                </c:pt>
                <c:pt idx="5">
                  <c:v>비비고새우볶음밥210g(알밥)</c:v>
                </c:pt>
                <c:pt idx="6">
                  <c:v>한가득낙지볶음밥</c:v>
                </c:pt>
                <c:pt idx="7">
                  <c:v>매드포갈릭갈릭버터라이스200g</c:v>
                </c:pt>
                <c:pt idx="8">
                  <c:v>쉐프솔루션베이스볶음밥(시즌)500g</c:v>
                </c:pt>
                <c:pt idx="9">
                  <c:v>AAF게살새우볶음밥(알밥)*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13</c:v>
                </c:pt>
                <c:pt idx="4">
                  <c:v>12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B-A74A-B690-DAB0D721879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25994104"/>
        <c:axId val="625988200"/>
      </c:barChart>
      <c:catAx>
        <c:axId val="6259941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5988200"/>
        <c:crosses val="autoZero"/>
        <c:auto val="1"/>
        <c:lblAlgn val="ctr"/>
        <c:lblOffset val="100"/>
        <c:noMultiLvlLbl val="0"/>
      </c:catAx>
      <c:valAx>
        <c:axId val="625988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2599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815972221428605"/>
          <c:y val="8.0681451238131779E-2"/>
          <c:w val="0.50803867207558695"/>
          <c:h val="0.759824249574125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불량여부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Sheet1!$A$2:$A$11</c:f>
              <c:strCache>
                <c:ptCount val="10"/>
                <c:pt idx="0">
                  <c:v>참깨흑임자드레싱</c:v>
                </c:pt>
                <c:pt idx="1">
                  <c:v>미스터피자피자소스엠피(재)</c:v>
                </c:pt>
                <c:pt idx="2">
                  <c:v>골드마요네즈3.2kg</c:v>
                </c:pt>
                <c:pt idx="3">
                  <c:v>해표골드마요네즈</c:v>
                </c:pt>
                <c:pt idx="4">
                  <c:v>소후레쉬마요네즈골드3.2kg</c:v>
                </c:pt>
                <c:pt idx="5">
                  <c:v>이츠웰골드마요네즈3.2kg</c:v>
                </c:pt>
                <c:pt idx="6">
                  <c:v>마요네즈-업소용10kg</c:v>
                </c:pt>
                <c:pt idx="7">
                  <c:v>참깨&amp;흑임자드레싱-N 220g</c:v>
                </c:pt>
                <c:pt idx="8">
                  <c:v>아몬드호두드레싱</c:v>
                </c:pt>
                <c:pt idx="9">
                  <c:v>오리엔탈드레싱-N 115g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F-BD42-A68B-F94D62BD89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30888720"/>
        <c:axId val="630884784"/>
      </c:barChart>
      <c:catAx>
        <c:axId val="6308887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0884784"/>
        <c:crosses val="autoZero"/>
        <c:auto val="1"/>
        <c:lblAlgn val="ctr"/>
        <c:lblOffset val="100"/>
        <c:noMultiLvlLbl val="0"/>
      </c:catAx>
      <c:valAx>
        <c:axId val="63088478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308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9,692(95.5%)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12,208(95.5%)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9692</c:v>
                </c:pt>
                <c:pt idx="1">
                  <c:v>13208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C-3347-BE3B-9EB5BB893E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불량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454(4.5%)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DBC-3347-BE3B-9EB5BB893EA9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altLang="ko-KR" dirty="0"/>
                      <a:t>616(4.5%)</a:t>
                    </a:r>
                    <a:endParaRPr lang="en-US" altLang="ko-Kore-K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DBC-3347-BE3B-9EB5BB893E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밥류</c:v>
                </c:pt>
                <c:pt idx="1">
                  <c:v>소스류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454</c:v>
                </c:pt>
                <c:pt idx="1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BC-3347-BE3B-9EB5BB893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5692560"/>
        <c:axId val="1155790544"/>
      </c:barChart>
      <c:catAx>
        <c:axId val="11556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790544"/>
        <c:crosses val="autoZero"/>
        <c:auto val="1"/>
        <c:lblAlgn val="ctr"/>
        <c:lblOffset val="100"/>
        <c:noMultiLvlLbl val="0"/>
      </c:catAx>
      <c:valAx>
        <c:axId val="11557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56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총 오류조치시간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47069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3-8E42-8D7E-9A3DE415E078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총 오류조치시간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160958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3-8E42-8D7E-9A3DE415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8"/>
        <c:overlap val="-51"/>
        <c:axId val="1022458176"/>
        <c:axId val="1022379632"/>
      </c:barChart>
      <c:catAx>
        <c:axId val="10224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379632"/>
        <c:crosses val="autoZero"/>
        <c:auto val="1"/>
        <c:lblAlgn val="ctr"/>
        <c:lblOffset val="100"/>
        <c:noMultiLvlLbl val="0"/>
      </c:catAx>
      <c:valAx>
        <c:axId val="102237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  <a:tailEnd w="med" len="sm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24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F0-1A4F-9AF1-E99C2BF7BE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평균오류조치시간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1A4F-9AF1-E99C2BF7B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426128"/>
        <c:axId val="1176236128"/>
      </c:barChart>
      <c:catAx>
        <c:axId val="117642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236128"/>
        <c:crosses val="autoZero"/>
        <c:auto val="1"/>
        <c:lblAlgn val="ctr"/>
        <c:lblOffset val="100"/>
        <c:noMultiLvlLbl val="0"/>
      </c:catAx>
      <c:valAx>
        <c:axId val="1176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42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92564559844909"/>
          <c:y val="4.7954857487225881E-2"/>
          <c:w val="0.77998921257693543"/>
          <c:h val="0.7442888407913835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양품과 불량의 데이터 개수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E7-40DD-8347-A5FCB3B49DCD}"/>
              </c:ext>
            </c:extLst>
          </c:dPt>
          <c:dPt>
            <c:idx val="1"/>
            <c:invertIfNegative val="0"/>
            <c:bubble3D val="0"/>
            <c:spPr>
              <a:solidFill>
                <a:srgbClr val="C03D3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BE7-40DD-8347-A5FCB3B49DCD}"/>
              </c:ext>
            </c:extLst>
          </c:dPt>
          <c:cat>
            <c:strRef>
              <c:f>Sheet1!$A$2:$A$3</c:f>
              <c:strCache>
                <c:ptCount val="2"/>
                <c:pt idx="0">
                  <c:v>양품</c:v>
                </c:pt>
                <c:pt idx="1">
                  <c:v>불량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22900</c:v>
                </c:pt>
                <c:pt idx="1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7-40DD-8347-A5FCB3B4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overlap val="100"/>
        <c:axId val="790771840"/>
        <c:axId val="790773152"/>
      </c:barChart>
      <c:catAx>
        <c:axId val="79077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790773152"/>
        <c:crosses val="autoZero"/>
        <c:auto val="0"/>
        <c:lblAlgn val="ctr"/>
        <c:lblOffset val="100"/>
        <c:noMultiLvlLbl val="0"/>
      </c:catAx>
      <c:valAx>
        <c:axId val="790773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alpha val="9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9077184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납기지연건수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3274A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4-DD43-8E94-8C61AC519EC6}"/>
              </c:ext>
            </c:extLst>
          </c:dPt>
          <c:dPt>
            <c:idx val="5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C74-DD43-8E94-8C61AC519EC6}"/>
              </c:ext>
            </c:extLst>
          </c:dPt>
          <c:cat>
            <c:strRef>
              <c:f>Sheet1!$A$2:$A$7</c:f>
              <c:strCache>
                <c:ptCount val="6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583</c:v>
                </c:pt>
                <c:pt idx="1">
                  <c:v>765</c:v>
                </c:pt>
                <c:pt idx="2">
                  <c:v>538</c:v>
                </c:pt>
                <c:pt idx="3">
                  <c:v>425</c:v>
                </c:pt>
                <c:pt idx="4">
                  <c:v>2070</c:v>
                </c:pt>
                <c:pt idx="5">
                  <c:v>2265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4-DD43-8E94-8C61AC519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-27"/>
        <c:axId val="2091147296"/>
        <c:axId val="2091492576"/>
      </c:barChart>
      <c:catAx>
        <c:axId val="209114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492576"/>
        <c:crosses val="autoZero"/>
        <c:auto val="1"/>
        <c:lblAlgn val="ctr"/>
        <c:lblOffset val="100"/>
        <c:noMultiLvlLbl val="0"/>
      </c:catAx>
      <c:valAx>
        <c:axId val="209149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114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8352432645254"/>
          <c:y val="6.3532461116851888E-2"/>
          <c:w val="0.716346184143835"/>
          <c:h val="0.558661378548101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불량건수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95-4741-A336-7E824E549F74}"/>
              </c:ext>
            </c:extLst>
          </c:dPt>
          <c:cat>
            <c:strRef>
              <c:f>Sheet1!$A$2:$A$6</c:f>
              <c:strCache>
                <c:ptCount val="5"/>
                <c:pt idx="0">
                  <c:v>공정과부하</c:v>
                </c:pt>
                <c:pt idx="1">
                  <c:v>장비오염</c:v>
                </c:pt>
                <c:pt idx="2">
                  <c:v>충진 오류</c:v>
                </c:pt>
                <c:pt idx="3">
                  <c:v>센서 이상 감지</c:v>
                </c:pt>
                <c:pt idx="4">
                  <c:v>점도이상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378</c:v>
                </c:pt>
                <c:pt idx="1">
                  <c:v>71</c:v>
                </c:pt>
                <c:pt idx="2">
                  <c:v>54</c:v>
                </c:pt>
                <c:pt idx="3">
                  <c:v>39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95-4741-A336-7E824E549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axId val="2091074720"/>
        <c:axId val="2091076368"/>
      </c:barChart>
      <c:catAx>
        <c:axId val="20910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pPr>
            <a:endParaRPr lang="ko-KR"/>
          </a:p>
        </c:txPr>
        <c:crossAx val="2091076368"/>
        <c:crosses val="autoZero"/>
        <c:auto val="1"/>
        <c:lblAlgn val="ctr"/>
        <c:lblOffset val="100"/>
        <c:noMultiLvlLbl val="0"/>
      </c:catAx>
      <c:valAx>
        <c:axId val="209107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2091074720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불량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528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EA-4AD5-82E2-6E4E8B3B36D5}"/>
              </c:ext>
            </c:extLst>
          </c:dPt>
          <c:dPt>
            <c:idx val="1"/>
            <c:invertIfNegative val="0"/>
            <c:bubble3D val="0"/>
            <c:spPr>
              <a:solidFill>
                <a:srgbClr val="1E325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EA-4AD5-82E2-6E4E8B3B36D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7EA-4AD5-82E2-6E4E8B3B36D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7EA-4AD5-82E2-6E4E8B3B36D5}"/>
              </c:ext>
            </c:extLst>
          </c:dPt>
          <c:cat>
            <c:strRef>
              <c:f>Sheet1!$A$2:$A$5</c:f>
              <c:strCache>
                <c:ptCount val="4"/>
                <c:pt idx="0">
                  <c:v>쿠킹실</c:v>
                </c:pt>
                <c:pt idx="1">
                  <c:v>충전실</c:v>
                </c:pt>
                <c:pt idx="2">
                  <c:v>포장실</c:v>
                </c:pt>
                <c:pt idx="3">
                  <c:v>계량실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256</c:v>
                </c:pt>
                <c:pt idx="1">
                  <c:v>250</c:v>
                </c:pt>
                <c:pt idx="2">
                  <c:v>98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EA-4AD5-82E2-6E4E8B3B3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4"/>
        <c:overlap val="-15"/>
        <c:axId val="567109784"/>
        <c:axId val="567111424"/>
      </c:barChart>
      <c:catAx>
        <c:axId val="567109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67111424"/>
        <c:crosses val="autoZero"/>
        <c:auto val="1"/>
        <c:lblAlgn val="ctr"/>
        <c:lblOffset val="100"/>
        <c:noMultiLvlLbl val="0"/>
      </c:catAx>
      <c:valAx>
        <c:axId val="567111424"/>
        <c:scaling>
          <c:orientation val="minMax"/>
          <c:max val="3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7109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밥류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15</c:v>
                </c:pt>
                <c:pt idx="2">
                  <c:v>14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D-4419-9E59-FE20887B5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1"/>
        <c:overlap val="-62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vert="horz"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소스류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1-49D0-9335-5EFEF5B6B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157920"/>
        <c:axId val="338158576"/>
      </c:barChart>
      <c:catAx>
        <c:axId val="338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8576"/>
        <c:crosses val="autoZero"/>
        <c:auto val="1"/>
        <c:lblAlgn val="ctr"/>
        <c:lblOffset val="100"/>
        <c:noMultiLvlLbl val="0"/>
      </c:catAx>
      <c:valAx>
        <c:axId val="3381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8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6T05:22:40.586" idx="12">
    <p:pos x="10" y="10"/>
    <p:text>일단 저희가 분석계획을 수립하기 전 정확한 공정 프로세스에 대한 이해가 필요하다고 판한해 공정프로세스의 간단한 그림을 가져와보았습니다.
먼저 대표적으로 작업장은 계량실, 쿠킹실, 충전실, 포장실이 있으며 쿠킹실에서 불량에 영향을 줄 수 있는 변수는 쿠킹온도와 쿠킹스팀압력이 있고 충전실에서는 충전실온도, 실링온도 그리고 실링압력이 있습니다. 이 프로세스를 잘 기억해주신 다음 저희의 분석 결과를 보시길 부탁드리겠습니다.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23:55:14.885" idx="13">
    <p:pos x="5754" y="3822"/>
    <p:text>이상한가요?</p:text>
    <p:extLst>
      <p:ext uri="{C676402C-5697-4E1C-873F-D02D1690AC5C}">
        <p15:threadingInfo xmlns:p15="http://schemas.microsoft.com/office/powerpoint/2012/main" timeZoneBias="-540"/>
      </p:ext>
    </p:extLst>
  </p:cm>
  <p:cm authorId="1" dt="2022-11-17T23:55:30.252" idx="14">
    <p:pos x="5754" y="3958"/>
    <p:text>어쩔티비</p:text>
    <p:extLst>
      <p:ext uri="{C676402C-5697-4E1C-873F-D02D1690AC5C}">
        <p15:threadingInfo xmlns:p15="http://schemas.microsoft.com/office/powerpoint/2012/main" timeZoneBias="-540">
          <p15:parentCm authorId="1" idx="13"/>
        </p15:threadingInfo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0.58936</cdr:x>
      <cdr:y>0.1034</cdr:y>
    </cdr:from>
    <cdr:to>
      <cdr:x>0.9687</cdr:x>
      <cdr:y>0.22649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4F463EF-5F8C-A6F1-FD1A-F60283BEF73B}"/>
            </a:ext>
          </a:extLst>
        </cdr:cNvPr>
        <cdr:cNvSpPr txBox="1"/>
      </cdr:nvSpPr>
      <cdr:spPr>
        <a:xfrm xmlns:a="http://schemas.openxmlformats.org/drawingml/2006/main">
          <a:off x="1523971" y="169015"/>
          <a:ext cx="980894" cy="2011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ore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1</a:t>
          </a:r>
          <a:r>
            <a:rPr lang="en-US" altLang="ko-KR" sz="1100" dirty="0">
              <a:latin typeface="Malgun Gothic" panose="020B0503020000020004" pitchFamily="34" charset="-127"/>
              <a:ea typeface="Malgun Gothic" panose="020B0503020000020004" pitchFamily="34" charset="-127"/>
            </a:rPr>
            <a:t>60,958</a:t>
          </a:r>
          <a:endParaRPr lang="ko-Kore-KR" altLang="en-US" sz="11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11/17/2022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발표시 </a:t>
            </a:r>
            <a:r>
              <a:rPr kumimoji="1" lang="en-US" altLang="ko-Kore-KR" dirty="0" err="1"/>
              <a:t>qcd</a:t>
            </a:r>
            <a:r>
              <a:rPr kumimoji="1" lang="ko-Kore-KR" altLang="en-US" dirty="0"/>
              <a:t>라고 하지말고 퀄리티 코스트 딜리버리라고 말하기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54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29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리드타임은 수주부터 출하까지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213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461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822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200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36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49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및 소스류에서 상위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불량제품을 확인해본 결과 밥류에서는 볶음밥 종류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 종류가 불량이 많이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아직 개선방안에 대해 찾지 못했습니다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가장 많이 발생하는 불량 원인을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파레토도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차트를 이용하여 확인한 결과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 </a:t>
            </a:r>
            <a:r>
              <a:rPr kumimoji="1"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공정과부하로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인한 불량 원인이 가장 많으며 소스류에서는 다양한 원인을 통해 불량이 발생하는 것을 확인 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(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기타가 너무 많아 개선방안을 어떻게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</a:t>
            </a:r>
            <a:r>
              <a:rPr kumimoji="1"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할지</a:t>
            </a:r>
            <a:r>
              <a:rPr kumimoji="1"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..)</a:t>
            </a:r>
          </a:p>
          <a:p>
            <a:endParaRPr kumimoji="1"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58989-D849-E24F-84A2-94914BA0180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7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C345-E400-4B37-920D-B1BD0180E11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F5336-4ABB-490C-B845-B230C7489DE4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E466-68F2-44B9-BD18-C56944B25AA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83F7-6547-4824-8662-8DA3C884331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2E01-88A9-4720-881F-9794D3D212A2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D6514-F482-43C8-A1C4-BA5082E66BED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5170-8411-47A4-85A6-051B77CF04F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B466-D4DD-4FAA-847E-038C1FA6A0A1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FB86-0ECB-4DAB-9F7C-66B13E8537C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8FAF-ABE8-4B51-A67E-D254C6DBF3D8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B83C-E1C7-497E-BC89-50B47FA2476B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1045C-F3AE-4E9E-9085-1E5B62BA1C49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35F5-BCB4-492F-869F-FB70718DF895}" type="datetime1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7" Type="http://schemas.openxmlformats.org/officeDocument/2006/relationships/chart" Target="../charts/chart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1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6.xml"/><Relationship Id="rId3" Type="http://schemas.openxmlformats.org/officeDocument/2006/relationships/image" Target="../media/image20.png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4.xml"/><Relationship Id="rId11" Type="http://schemas.openxmlformats.org/officeDocument/2006/relationships/chart" Target="../charts/chart29.xml"/><Relationship Id="rId5" Type="http://schemas.openxmlformats.org/officeDocument/2006/relationships/chart" Target="../charts/chart23.xml"/><Relationship Id="rId10" Type="http://schemas.openxmlformats.org/officeDocument/2006/relationships/chart" Target="../charts/chart28.xml"/><Relationship Id="rId4" Type="http://schemas.openxmlformats.org/officeDocument/2006/relationships/image" Target="../media/image21.emf"/><Relationship Id="rId9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270520" y="2306683"/>
            <a:ext cx="965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3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lang="en-US" altLang="ko-KR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수주 예측 향상 및 조업 조건 최적화를 통한 매출 증대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151925" y="4581439"/>
            <a:ext cx="5888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A4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김용빈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서원교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이경민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이정균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정준영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정한나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035"/>
            <a:ext cx="1190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소스류는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쿠킹온도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실링압력을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Vital Few</a:t>
            </a:r>
            <a:r>
              <a:rPr kumimoji="1"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도출 </a:t>
            </a:r>
            <a:endParaRPr kumimoji="1" lang="en-US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28256"/>
            <a:ext cx="11907520" cy="515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소스류의 최적 조건을 통해 불량발생을 줄이기 위한 실시간 모니터링 시스템 필요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차트 65"/>
          <p:cNvGraphicFramePr/>
          <p:nvPr>
            <p:extLst/>
          </p:nvPr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4678"/>
              </p:ext>
            </p:extLst>
          </p:nvPr>
        </p:nvGraphicFramePr>
        <p:xfrm>
          <a:off x="5808185" y="4758441"/>
          <a:ext cx="602514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102216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85731">
                  <a:extLst>
                    <a:ext uri="{9D8B030D-6E8A-4147-A177-3AD203B41FA5}">
                      <a16:colId xmlns:a16="http://schemas.microsoft.com/office/drawing/2014/main" val="3091435096"/>
                    </a:ext>
                  </a:extLst>
                </a:gridCol>
                <a:gridCol w="1154383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261434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185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127.4 ~ 171.2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 ~ 24.3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72.8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205.9 ~  218.1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730"/>
              </p:ext>
            </p:extLst>
          </p:nvPr>
        </p:nvGraphicFramePr>
        <p:xfrm>
          <a:off x="5796553" y="3102550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온도 차이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충전실온도의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78123"/>
              </p:ext>
            </p:extLst>
          </p:nvPr>
        </p:nvGraphicFramePr>
        <p:xfrm>
          <a:off x="5811936" y="3968071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같다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32717"/>
              </p:ext>
            </p:extLst>
          </p:nvPr>
        </p:nvGraphicFramePr>
        <p:xfrm>
          <a:off x="5781810" y="2237028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5857905" y="5325173"/>
            <a:ext cx="60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소스류에서는 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쿠킹온도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B159F3-525B-5F20-7423-3F1141FE6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38224"/>
              </p:ext>
            </p:extLst>
          </p:nvPr>
        </p:nvGraphicFramePr>
        <p:xfrm>
          <a:off x="5781810" y="1406674"/>
          <a:ext cx="6025144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차이 검정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쿠킹온도 중앙값이 같다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0B1F5DF-F558-C066-5BEF-2813C8DFB2BF}"/>
              </a:ext>
            </a:extLst>
          </p:cNvPr>
          <p:cNvSpPr txBox="1"/>
          <p:nvPr/>
        </p:nvSpPr>
        <p:spPr>
          <a:xfrm>
            <a:off x="1922523" y="1397931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FA7E17-C461-DF67-4DAE-CA6D36F80945}"/>
              </a:ext>
            </a:extLst>
          </p:cNvPr>
          <p:cNvSpPr txBox="1"/>
          <p:nvPr/>
        </p:nvSpPr>
        <p:spPr>
          <a:xfrm>
            <a:off x="4748877" y="1393559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kg/cm2]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F9B995-272A-D52C-47B8-65170D891833}"/>
              </a:ext>
            </a:extLst>
          </p:cNvPr>
          <p:cNvSpPr txBox="1"/>
          <p:nvPr/>
        </p:nvSpPr>
        <p:spPr>
          <a:xfrm>
            <a:off x="515359" y="1406674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74CB6-B58F-99FA-DCD2-D49C5FB9DC5A}"/>
              </a:ext>
            </a:extLst>
          </p:cNvPr>
          <p:cNvSpPr txBox="1"/>
          <p:nvPr/>
        </p:nvSpPr>
        <p:spPr>
          <a:xfrm>
            <a:off x="3331584" y="140230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°C]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" y="1594116"/>
            <a:ext cx="5414263" cy="40153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4151" y="5410885"/>
            <a:ext cx="541676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불량               양품  불량                양품  불량               양품  불량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5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194999"/>
            <a:ext cx="11907520" cy="448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7154975" y="1389640"/>
            <a:ext cx="4749713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7154975" y="1389642"/>
            <a:ext cx="47497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분류모델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성능 비교 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225216" y="4726885"/>
            <a:ext cx="6803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총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개의 모델 비교</a:t>
            </a:r>
            <a:r>
              <a:rPr kumimoji="1"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ore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RF, GB, XGB, SVC, </a:t>
            </a:r>
            <a:r>
              <a:rPr kumimoji="1" lang="en-US" altLang="ko-Kore-KR" sz="1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DT</a:t>
            </a:r>
          </a:p>
          <a:p>
            <a:endParaRPr kumimoji="1" lang="en-US" altLang="ko-Kore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평가 결과 불량률을 가장 잘 예측하는 신뢰성 있는 </a:t>
            </a:r>
            <a:r>
              <a:rPr kumimoji="1"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최종모델로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GB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모델 </a:t>
            </a:r>
            <a:r>
              <a:rPr kumimoji="1" lang="ko-KR" altLang="en-US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선정</a:t>
            </a:r>
            <a:endParaRPr kumimoji="1" lang="en-US" altLang="ko-Kore-KR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" name="차트 15"/>
          <p:cNvGraphicFramePr/>
          <p:nvPr>
            <p:extLst>
              <p:ext uri="{D42A27DB-BD31-4B8C-83A1-F6EECF244321}">
                <p14:modId xmlns:p14="http://schemas.microsoft.com/office/powerpoint/2010/main" val="541514335"/>
              </p:ext>
            </p:extLst>
          </p:nvPr>
        </p:nvGraphicFramePr>
        <p:xfrm>
          <a:off x="7233801" y="2187272"/>
          <a:ext cx="4749713" cy="3283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528017" y="1400670"/>
            <a:ext cx="5749692" cy="1997768"/>
            <a:chOff x="536808" y="1580701"/>
            <a:chExt cx="6056809" cy="2520519"/>
          </a:xfrm>
        </p:grpSpPr>
        <p:sp>
          <p:nvSpPr>
            <p:cNvPr id="19" name="직사각형 18"/>
            <p:cNvSpPr/>
            <p:nvPr/>
          </p:nvSpPr>
          <p:spPr>
            <a:xfrm>
              <a:off x="615636" y="1720158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충전실온도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5636" y="2121847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실링압력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5635" y="2532209"/>
              <a:ext cx="1303699" cy="30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쿠킹스팀압력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6808" y="1583633"/>
              <a:ext cx="1454954" cy="13949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35" y="3630440"/>
              <a:ext cx="1403288" cy="380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불량</a:t>
              </a:r>
              <a:r>
                <a:rPr lang="ko-KR" altLang="en-US" sz="12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lang="ko-KR" altLang="en-US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유무</a:t>
              </a: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2118511" y="1720158"/>
              <a:ext cx="353085" cy="238106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39781" y="1597431"/>
              <a:ext cx="715223" cy="1602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Train</a:t>
              </a:r>
              <a:endPara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739780" y="3263801"/>
              <a:ext cx="715223" cy="7357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Test</a:t>
              </a:r>
              <a:endPara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32" name="직선 화살표 연결선 31"/>
            <p:cNvCxnSpPr>
              <a:stCxn id="29" idx="3"/>
              <a:endCxn id="37" idx="1"/>
            </p:cNvCxnSpPr>
            <p:nvPr/>
          </p:nvCxnSpPr>
          <p:spPr>
            <a:xfrm>
              <a:off x="3455004" y="2398663"/>
              <a:ext cx="386360" cy="424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3841364" y="1580701"/>
              <a:ext cx="2752253" cy="2485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04463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latin typeface="Malgun Gothic" panose="020B0503020000020004" pitchFamily="34" charset="-127"/>
                  <a:ea typeface="Malgun Gothic" panose="020B0503020000020004" pitchFamily="34" charset="-127"/>
                </a:rPr>
                <a:t>MinMaxScale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309292" y="1738991"/>
              <a:ext cx="1059255" cy="1457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SMOTE</a:t>
              </a:r>
              <a:endPara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044632" y="3365364"/>
              <a:ext cx="2332999" cy="60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모델 생성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도출 된 모델을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조건에 대해 파악 및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 개선에 활용할 필요가 있음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7122" y="3479190"/>
            <a:ext cx="37483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SMOTE: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오버 샘플링 기법 </a:t>
            </a:r>
            <a:endParaRPr lang="en-US" altLang="ko-K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0~1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범위로 모든 데이터 특성을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4393" y="4247901"/>
            <a:ext cx="3138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GB F1 SCORE : 0.959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18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603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분석결과 </a:t>
            </a: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32080" y="6015919"/>
            <a:ext cx="11907520" cy="36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향후 생산기간 예측 시스템 도입이 필요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1" y="2145021"/>
            <a:ext cx="5514456" cy="326987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1515035"/>
            <a:ext cx="11907520" cy="41685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4" y="2145021"/>
            <a:ext cx="5514456" cy="3269874"/>
          </a:xfrm>
          <a:prstGeom prst="rect">
            <a:avLst/>
          </a:prstGeom>
        </p:spPr>
      </p:pic>
      <p:cxnSp>
        <p:nvCxnSpPr>
          <p:cNvPr id="54" name="직선 연결선 53"/>
          <p:cNvCxnSpPr/>
          <p:nvPr/>
        </p:nvCxnSpPr>
        <p:spPr>
          <a:xfrm>
            <a:off x="6096000" y="1788462"/>
            <a:ext cx="0" cy="359935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93381" y="1716128"/>
            <a:ext cx="291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전체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84164" y="1716128"/>
            <a:ext cx="2908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시계열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93381" y="723210"/>
            <a:ext cx="9692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>
              <a:lnSpc>
                <a:spcPct val="100000"/>
              </a:lnSpc>
            </a:pPr>
            <a:r>
              <a:rPr lang="ko-Kore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생산기간 예측</a:t>
            </a:r>
            <a:r>
              <a:rPr lang="en-US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통해 분석한 결과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fontAlgn="ctr">
              <a:lnSpc>
                <a:spcPct val="100000"/>
              </a:lnSpc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전체에서는 유의미한 결과가 보이지 않으나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생산기간이 증가할 것으로 예측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lnSpc>
                <a:spcPct val="100000"/>
              </a:lnSpc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5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ore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8646" y="1350570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31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350570"/>
            <a:ext cx="9719734" cy="119018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636435"/>
            <a:ext cx="9719734" cy="11632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0548E-B567-27D6-13ED-2DDC461DC029}"/>
              </a:ext>
            </a:extLst>
          </p:cNvPr>
          <p:cNvSpPr txBox="1"/>
          <p:nvPr/>
        </p:nvSpPr>
        <p:spPr>
          <a:xfrm>
            <a:off x="2441817" y="1340428"/>
            <a:ext cx="646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작업자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간의 업무 편차 최소화를 위한 방안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마련</a:t>
            </a:r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업무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표준 메뉴얼 제작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매뉴얼에 따른 사원교육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 및 불량현황 게시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발생 확률이 적은 공정에 미숙련자를 배치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0BBEBE-DB9F-7785-A180-BFE8E1FC2FA7}"/>
              </a:ext>
            </a:extLst>
          </p:cNvPr>
          <p:cNvSpPr txBox="1"/>
          <p:nvPr/>
        </p:nvSpPr>
        <p:spPr>
          <a:xfrm>
            <a:off x="2594918" y="4079817"/>
            <a:ext cx="6912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메뉴얼에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따른 설비 조작으로 공정의 과부화 및 장비 고장 </a:t>
            </a: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방지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과부하가 발생한 설비의 작동 중지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설정 및 매주 점검을 통한 오작동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51E1F-3F0B-703E-2972-641675663AB1}"/>
              </a:ext>
            </a:extLst>
          </p:cNvPr>
          <p:cNvSpPr txBox="1"/>
          <p:nvPr/>
        </p:nvSpPr>
        <p:spPr>
          <a:xfrm>
            <a:off x="2594917" y="2791859"/>
            <a:ext cx="9071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포장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용기 및 접착제 품질 준수여부 </a:t>
            </a: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원재료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실시간 재고 및 입고 현황 파악을 통한 원재료 부족으로인한 생산 중단 방지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ore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A380B7-552E-EFA1-6682-875AD0588317}"/>
              </a:ext>
            </a:extLst>
          </p:cNvPr>
          <p:cNvSpPr txBox="1"/>
          <p:nvPr/>
        </p:nvSpPr>
        <p:spPr>
          <a:xfrm>
            <a:off x="2594918" y="5336481"/>
            <a:ext cx="64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온도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 압력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센서 측정을 통한 실시간 </a:t>
            </a:r>
            <a:r>
              <a:rPr kumimoji="1" lang="en-US" altLang="ko-Kore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SPC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</a:t>
            </a: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도입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ore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분기별 </a:t>
            </a:r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수요 예측 모델을 활용한 주요 품목의 생산량 예측</a:t>
            </a:r>
            <a:endParaRPr kumimoji="1" lang="en-US" altLang="ko-Kore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57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4420-4435-B17C-86B0-95000B5F2121}"/>
              </a:ext>
            </a:extLst>
          </p:cNvPr>
          <p:cNvSpPr txBox="1"/>
          <p:nvPr/>
        </p:nvSpPr>
        <p:spPr>
          <a:xfrm>
            <a:off x="203200" y="690727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2) Pilot</a:t>
            </a:r>
            <a:r>
              <a:rPr kumimoji="1" lang="ko-KR" altLang="en-US" sz="20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test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F86A4D1-3DFB-896D-2D35-937E4167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7896"/>
              </p:ext>
            </p:extLst>
          </p:nvPr>
        </p:nvGraphicFramePr>
        <p:xfrm>
          <a:off x="140503" y="1117333"/>
          <a:ext cx="5231335" cy="490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41">
                  <a:extLst>
                    <a:ext uri="{9D8B030D-6E8A-4147-A177-3AD203B41FA5}">
                      <a16:colId xmlns:a16="http://schemas.microsoft.com/office/drawing/2014/main" val="4276073068"/>
                    </a:ext>
                  </a:extLst>
                </a:gridCol>
                <a:gridCol w="4224694">
                  <a:extLst>
                    <a:ext uri="{9D8B030D-6E8A-4147-A177-3AD203B41FA5}">
                      <a16:colId xmlns:a16="http://schemas.microsoft.com/office/drawing/2014/main" val="1576490363"/>
                    </a:ext>
                  </a:extLst>
                </a:gridCol>
              </a:tblGrid>
              <a:tr h="5261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1193435"/>
                  </a:ext>
                </a:extLst>
              </a:tr>
              <a:tr h="13149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8185697"/>
                  </a:ext>
                </a:extLst>
              </a:tr>
              <a:tr h="1452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Pilot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 개요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08093345"/>
                  </a:ext>
                </a:extLst>
              </a:tr>
              <a:tr h="1613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현업</a:t>
                      </a:r>
                      <a:endParaRPr lang="en-US" altLang="ko-KR" sz="12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 사항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099724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72541A1-FEF5-1E21-1446-D84B492F2DF2}"/>
              </a:ext>
            </a:extLst>
          </p:cNvPr>
          <p:cNvCxnSpPr/>
          <p:nvPr/>
        </p:nvCxnSpPr>
        <p:spPr>
          <a:xfrm flipH="1">
            <a:off x="5576176" y="718689"/>
            <a:ext cx="10510" cy="6002786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EDB5FE-021C-F80A-73C5-EF4468F0A3DA}"/>
              </a:ext>
            </a:extLst>
          </p:cNvPr>
          <p:cNvSpPr txBox="1"/>
          <p:nvPr/>
        </p:nvSpPr>
        <p:spPr>
          <a:xfrm>
            <a:off x="6251027" y="690726"/>
            <a:ext cx="471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3) </a:t>
            </a:r>
            <a:r>
              <a:rPr kumimoji="1" lang="ko-KR" altLang="en-US" sz="20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</a:t>
            </a:r>
            <a:r>
              <a:rPr kumimoji="1"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모니터링 및 관리계획</a:t>
            </a:r>
            <a:endParaRPr kumimoji="1" lang="ko-Kore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B536C4-9985-D28B-508E-E308609DB380}"/>
              </a:ext>
            </a:extLst>
          </p:cNvPr>
          <p:cNvSpPr txBox="1"/>
          <p:nvPr/>
        </p:nvSpPr>
        <p:spPr>
          <a:xfrm>
            <a:off x="6492725" y="1112800"/>
            <a:ext cx="517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주요공정 설비조건은 지속적으로 관리가 필요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관리도를 통해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C432B-B5DC-BB37-2F07-288B5A0570EB}"/>
              </a:ext>
            </a:extLst>
          </p:cNvPr>
          <p:cNvSpPr/>
          <p:nvPr/>
        </p:nvSpPr>
        <p:spPr>
          <a:xfrm>
            <a:off x="6290727" y="1118946"/>
            <a:ext cx="2019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450E02-840B-0DBB-70C8-C2BE00ED5062}"/>
              </a:ext>
            </a:extLst>
          </p:cNvPr>
          <p:cNvSpPr/>
          <p:nvPr/>
        </p:nvSpPr>
        <p:spPr>
          <a:xfrm>
            <a:off x="5902610" y="5011396"/>
            <a:ext cx="5981961" cy="1473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공정의 최적 조건으로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시그마 범위로 관리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온도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스팀압력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실링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압력은 매우 중요한 조건으로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다른 어떠한 조건보다도 이상치가 생겼을 경우 즉각 조치가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57B2B4-70F5-CFFF-2CA1-DAA0E4F7E5A4}"/>
              </a:ext>
            </a:extLst>
          </p:cNvPr>
          <p:cNvSpPr/>
          <p:nvPr/>
        </p:nvSpPr>
        <p:spPr>
          <a:xfrm>
            <a:off x="5902611" y="2128309"/>
            <a:ext cx="2872583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전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7FE784-352A-A0FC-A436-8C4E334A75D5}"/>
              </a:ext>
            </a:extLst>
          </p:cNvPr>
          <p:cNvSpPr/>
          <p:nvPr/>
        </p:nvSpPr>
        <p:spPr>
          <a:xfrm>
            <a:off x="9011989" y="2128308"/>
            <a:ext cx="2837464" cy="31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6DD18-28F4-19E5-341F-E98D4A58FFC9}"/>
              </a:ext>
            </a:extLst>
          </p:cNvPr>
          <p:cNvSpPr txBox="1"/>
          <p:nvPr/>
        </p:nvSpPr>
        <p:spPr>
          <a:xfrm>
            <a:off x="1032755" y="1938116"/>
            <a:ext cx="4229981" cy="10772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개선안을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현장에서 적용하며 불량률 개선 </a:t>
            </a:r>
            <a:endParaRPr kumimoji="1"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위험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및 잠재적 문제 사전 파악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 및 보완 기회 제공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개선안의 효과에 대한 이해도 향상 및 교육 기회 제공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kumimoji="1" lang="ko-Kore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4F65D-DD9A-3351-0A89-42A5070B7705}"/>
              </a:ext>
            </a:extLst>
          </p:cNvPr>
          <p:cNvSpPr txBox="1"/>
          <p:nvPr/>
        </p:nvSpPr>
        <p:spPr>
          <a:xfrm>
            <a:off x="1152658" y="3306005"/>
            <a:ext cx="4289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대상 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쿠킹실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ore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포장실</a:t>
            </a:r>
            <a:endParaRPr kumimoji="1" lang="en-US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 적용 전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데이터 비교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ore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22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kumimoji="1"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kumimoji="1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ore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검정 </a:t>
            </a:r>
            <a:r>
              <a:rPr kumimoji="1" lang="ko-Kore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도구 </a:t>
            </a:r>
            <a:r>
              <a:rPr kumimoji="1" lang="en-US" altLang="ko-Kore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Wilcoxon rank sum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 </a:t>
            </a:r>
            <a:endParaRPr kumimoji="1" lang="ko-Kore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A6CF5-5757-1698-4130-E6F5DF596872}"/>
              </a:ext>
            </a:extLst>
          </p:cNvPr>
          <p:cNvSpPr txBox="1"/>
          <p:nvPr/>
        </p:nvSpPr>
        <p:spPr>
          <a:xfrm>
            <a:off x="1152658" y="4696174"/>
            <a:ext cx="3990176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171450" indent="-171450">
              <a:buFontTx/>
              <a:buChar char="-"/>
            </a:pPr>
            <a:r>
              <a:rPr kumimoji="1" lang="ko-Kore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공장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대표 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개선안 적용 협조 </a:t>
            </a:r>
            <a:r>
              <a:rPr kumimoji="1" lang="ko-Kore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kumimoji="1" lang="en-US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엔지니어 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개선안으로의 공정 파라미터 조정 및 모니터링 협조 </a:t>
            </a:r>
            <a:r>
              <a:rPr kumimoji="1" lang="ko-Kore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endParaRPr kumimoji="1" lang="en-US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kumimoji="1" lang="ko-Kore-KR" altLang="en-US" sz="12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시스템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파트 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kumimoji="1"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r>
              <a:rPr kumimoji="1"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개선안 적용 공정에 대한 양품 데이터 수집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8927385-94FB-425D-41A8-4AA2FC0BE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2" t="8846" r="1414" b="48462"/>
          <a:stretch/>
        </p:blipFill>
        <p:spPr>
          <a:xfrm>
            <a:off x="5902612" y="2660310"/>
            <a:ext cx="2872582" cy="20059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46" b="46667"/>
          <a:stretch/>
        </p:blipFill>
        <p:spPr>
          <a:xfrm>
            <a:off x="9011989" y="2674939"/>
            <a:ext cx="2872583" cy="2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9F80B1-F430-34F7-A6E4-23FCEEF6F9C4}"/>
              </a:ext>
            </a:extLst>
          </p:cNvPr>
          <p:cNvSpPr/>
          <p:nvPr/>
        </p:nvSpPr>
        <p:spPr>
          <a:xfrm>
            <a:off x="3570890" y="607828"/>
            <a:ext cx="8621110" cy="625017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43518-2817-1231-1673-986E616C8B1B}"/>
              </a:ext>
            </a:extLst>
          </p:cNvPr>
          <p:cNvSpPr/>
          <p:nvPr/>
        </p:nvSpPr>
        <p:spPr>
          <a:xfrm>
            <a:off x="0" y="607828"/>
            <a:ext cx="3541192" cy="62501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개선안 및 적용방안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2AD12FE-FEC2-659A-8C6D-4E55951F597D}"/>
              </a:ext>
            </a:extLst>
          </p:cNvPr>
          <p:cNvSpPr/>
          <p:nvPr/>
        </p:nvSpPr>
        <p:spPr>
          <a:xfrm>
            <a:off x="94720" y="684164"/>
            <a:ext cx="3376043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22. 11.18 Friday</a:t>
            </a:r>
          </a:p>
          <a:p>
            <a:pPr algn="ctr"/>
            <a:r>
              <a:rPr kumimoji="1" lang="en-US" altLang="ko-Kore-KR" sz="4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13 : 56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4AA819B-AED5-FCD5-F9CA-8D006F6D95B8}"/>
              </a:ext>
            </a:extLst>
          </p:cNvPr>
          <p:cNvSpPr/>
          <p:nvPr/>
        </p:nvSpPr>
        <p:spPr>
          <a:xfrm>
            <a:off x="94720" y="2439856"/>
            <a:ext cx="3376043" cy="1969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A36201D-5A4D-B29E-59B2-3006625827C9}"/>
              </a:ext>
            </a:extLst>
          </p:cNvPr>
          <p:cNvSpPr/>
          <p:nvPr/>
        </p:nvSpPr>
        <p:spPr>
          <a:xfrm>
            <a:off x="94720" y="4476997"/>
            <a:ext cx="3384591" cy="23544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F17D94-AD41-3CDD-E754-8B316625A732}"/>
              </a:ext>
            </a:extLst>
          </p:cNvPr>
          <p:cNvSpPr/>
          <p:nvPr/>
        </p:nvSpPr>
        <p:spPr>
          <a:xfrm>
            <a:off x="3644531" y="684164"/>
            <a:ext cx="2703260" cy="1705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48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7535A24-2BE9-659D-0C74-07F4393C7ACE}"/>
              </a:ext>
            </a:extLst>
          </p:cNvPr>
          <p:cNvSpPr/>
          <p:nvPr/>
        </p:nvSpPr>
        <p:spPr>
          <a:xfrm>
            <a:off x="3629048" y="2439855"/>
            <a:ext cx="2726620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CE91600-6844-603C-6E5F-B2FD43B48C8C}"/>
              </a:ext>
            </a:extLst>
          </p:cNvPr>
          <p:cNvSpPr/>
          <p:nvPr/>
        </p:nvSpPr>
        <p:spPr>
          <a:xfrm>
            <a:off x="3629049" y="4476997"/>
            <a:ext cx="5669238" cy="2336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F504C4B-2633-D447-58CC-1B9DB777665B}"/>
              </a:ext>
            </a:extLst>
          </p:cNvPr>
          <p:cNvSpPr/>
          <p:nvPr/>
        </p:nvSpPr>
        <p:spPr>
          <a:xfrm>
            <a:off x="6447246" y="684165"/>
            <a:ext cx="2847319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65C6D-93A0-4293-BE3A-F6D60B17128A}"/>
              </a:ext>
            </a:extLst>
          </p:cNvPr>
          <p:cNvSpPr txBox="1"/>
          <p:nvPr/>
        </p:nvSpPr>
        <p:spPr>
          <a:xfrm>
            <a:off x="285748" y="2627625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지시 달성률</a:t>
            </a: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F2DE391F-F17B-FD47-F15F-4C0092BAB738}"/>
              </a:ext>
            </a:extLst>
          </p:cNvPr>
          <p:cNvGraphicFramePr/>
          <p:nvPr>
            <p:extLst/>
          </p:nvPr>
        </p:nvGraphicFramePr>
        <p:xfrm>
          <a:off x="-354094" y="3013337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56CE4EE-D529-4FC6-BC6C-1CB6916161E6}"/>
              </a:ext>
            </a:extLst>
          </p:cNvPr>
          <p:cNvSpPr txBox="1"/>
          <p:nvPr/>
        </p:nvSpPr>
        <p:spPr>
          <a:xfrm>
            <a:off x="756875" y="3432629"/>
            <a:ext cx="11148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7</a:t>
            </a:r>
            <a:r>
              <a:rPr kumimoji="1" lang="en-US" altLang="ko-KR" dirty="0">
                <a:solidFill>
                  <a:schemeClr val="bg1"/>
                </a:solidFill>
              </a:rPr>
              <a:t>1</a:t>
            </a:r>
            <a:r>
              <a:rPr kumimoji="1" lang="en-US" altLang="ko-Kore-KR" dirty="0">
                <a:solidFill>
                  <a:schemeClr val="bg1"/>
                </a:solidFill>
              </a:rPr>
              <a:t>.</a:t>
            </a:r>
            <a:r>
              <a:rPr kumimoji="1" lang="en-US" altLang="ko-Kore-KR" sz="1400" dirty="0">
                <a:solidFill>
                  <a:schemeClr val="bg1"/>
                </a:solidFill>
              </a:rPr>
              <a:t>2 </a:t>
            </a:r>
            <a:r>
              <a:rPr kumimoji="1" lang="en-US" altLang="ko-KR" sz="1400" dirty="0">
                <a:solidFill>
                  <a:schemeClr val="bg1"/>
                </a:solidFill>
              </a:rPr>
              <a:t>%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0AADA-5B7E-8DF0-A1AD-1973E95F7956}"/>
              </a:ext>
            </a:extLst>
          </p:cNvPr>
          <p:cNvSpPr txBox="1"/>
          <p:nvPr/>
        </p:nvSpPr>
        <p:spPr>
          <a:xfrm>
            <a:off x="362248" y="46723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불량 현황</a:t>
            </a:r>
          </a:p>
        </p:txBody>
      </p:sp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E9D94C1B-5F17-155A-28EB-245C743E28A4}"/>
              </a:ext>
            </a:extLst>
          </p:cNvPr>
          <p:cNvGraphicFramePr/>
          <p:nvPr>
            <p:extLst/>
          </p:nvPr>
        </p:nvGraphicFramePr>
        <p:xfrm>
          <a:off x="-351911" y="5140902"/>
          <a:ext cx="3837128" cy="1463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483CB9D-1929-1DCC-79FE-C581F493DCC1}"/>
              </a:ext>
            </a:extLst>
          </p:cNvPr>
          <p:cNvSpPr txBox="1"/>
          <p:nvPr/>
        </p:nvSpPr>
        <p:spPr>
          <a:xfrm>
            <a:off x="885186" y="5703455"/>
            <a:ext cx="111480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3</a:t>
            </a:r>
            <a:r>
              <a:rPr kumimoji="1" lang="en-US" altLang="ko-Kore-KR" sz="1600" dirty="0">
                <a:solidFill>
                  <a:schemeClr val="bg1"/>
                </a:solidFill>
              </a:rPr>
              <a:t>.2 </a:t>
            </a:r>
            <a:r>
              <a:rPr kumimoji="1" lang="en-US" altLang="ko-KR" sz="1600" dirty="0">
                <a:solidFill>
                  <a:schemeClr val="bg1"/>
                </a:solidFill>
              </a:rPr>
              <a:t>%</a:t>
            </a:r>
            <a:endParaRPr kumimoji="1" lang="ko-Kore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6782D05-F6B0-7381-E8DE-71E1D945CBD2}"/>
              </a:ext>
            </a:extLst>
          </p:cNvPr>
          <p:cNvSpPr/>
          <p:nvPr/>
        </p:nvSpPr>
        <p:spPr>
          <a:xfrm>
            <a:off x="9386142" y="2439855"/>
            <a:ext cx="2711138" cy="4373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41543A5-4E28-9EA9-72EB-DB51419F0F27}"/>
              </a:ext>
            </a:extLst>
          </p:cNvPr>
          <p:cNvSpPr/>
          <p:nvPr/>
        </p:nvSpPr>
        <p:spPr>
          <a:xfrm>
            <a:off x="9394020" y="684164"/>
            <a:ext cx="2703260" cy="167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BD70FB2-B375-A1F6-E8EF-4B6FDCC49E61}"/>
              </a:ext>
            </a:extLst>
          </p:cNvPr>
          <p:cNvSpPr/>
          <p:nvPr/>
        </p:nvSpPr>
        <p:spPr>
          <a:xfrm>
            <a:off x="6443523" y="2439857"/>
            <a:ext cx="2851041" cy="1910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9D96A0-7A69-F1D0-B0C3-A00BB209F10D}"/>
              </a:ext>
            </a:extLst>
          </p:cNvPr>
          <p:cNvSpPr txBox="1"/>
          <p:nvPr/>
        </p:nvSpPr>
        <p:spPr>
          <a:xfrm>
            <a:off x="3817922" y="883998"/>
            <a:ext cx="176358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충전실 온도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749D3D-5410-950F-87C9-6AADDCDC2B1D}"/>
              </a:ext>
            </a:extLst>
          </p:cNvPr>
          <p:cNvSpPr txBox="1"/>
          <p:nvPr/>
        </p:nvSpPr>
        <p:spPr>
          <a:xfrm>
            <a:off x="4021750" y="1356837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73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D45E0B-3DE5-DBEF-54A9-5403D569A40A}"/>
              </a:ext>
            </a:extLst>
          </p:cNvPr>
          <p:cNvSpPr txBox="1"/>
          <p:nvPr/>
        </p:nvSpPr>
        <p:spPr>
          <a:xfrm>
            <a:off x="6698939" y="1327508"/>
            <a:ext cx="2742994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24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1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baseline="30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BDA570-7BFF-EEC6-7AA5-FF84375EFE74}"/>
              </a:ext>
            </a:extLst>
          </p:cNvPr>
          <p:cNvSpPr txBox="1"/>
          <p:nvPr/>
        </p:nvSpPr>
        <p:spPr>
          <a:xfrm>
            <a:off x="9418826" y="1356837"/>
            <a:ext cx="272662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211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3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</a:t>
            </a:r>
            <a:r>
              <a:rPr kumimoji="1" lang="en-US" altLang="ko-Kore-KR" sz="2400" dirty="0">
                <a:solidFill>
                  <a:schemeClr val="bg1"/>
                </a:solidFill>
              </a:rPr>
              <a:t>kg/cm</a:t>
            </a:r>
            <a:r>
              <a:rPr kumimoji="1" lang="en-US" altLang="ko-Kore-KR" sz="2400" baseline="30000" dirty="0">
                <a:solidFill>
                  <a:schemeClr val="bg1"/>
                </a:solidFill>
              </a:rPr>
              <a:t>2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855BBE-EC45-B36E-1DBD-FE9BE828FFCE}"/>
              </a:ext>
            </a:extLst>
          </p:cNvPr>
          <p:cNvSpPr txBox="1"/>
          <p:nvPr/>
        </p:nvSpPr>
        <p:spPr>
          <a:xfrm>
            <a:off x="3817922" y="266323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온도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6FFD30-AB01-5435-C229-6477091D3908}"/>
              </a:ext>
            </a:extLst>
          </p:cNvPr>
          <p:cNvSpPr txBox="1"/>
          <p:nvPr/>
        </p:nvSpPr>
        <p:spPr>
          <a:xfrm>
            <a:off x="6618429" y="2627625"/>
            <a:ext cx="1457564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온도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5A1635-601F-5167-C8A7-DD8BE9260F04}"/>
              </a:ext>
            </a:extLst>
          </p:cNvPr>
          <p:cNvSpPr txBox="1"/>
          <p:nvPr/>
        </p:nvSpPr>
        <p:spPr>
          <a:xfrm>
            <a:off x="6618429" y="871656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쿠킹 스팀 압력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BFA16-1534-CB26-583F-082F6117C670}"/>
              </a:ext>
            </a:extLst>
          </p:cNvPr>
          <p:cNvSpPr txBox="1"/>
          <p:nvPr/>
        </p:nvSpPr>
        <p:spPr>
          <a:xfrm>
            <a:off x="9489255" y="846880"/>
            <a:ext cx="21100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실링 압력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D8B7CB-BEF9-6DF6-18A1-9D738FD1EEA7}"/>
              </a:ext>
            </a:extLst>
          </p:cNvPr>
          <p:cNvSpPr txBox="1"/>
          <p:nvPr/>
        </p:nvSpPr>
        <p:spPr>
          <a:xfrm>
            <a:off x="5577610" y="1506487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E4783E-6964-DF03-EA19-3124B303E5CB}"/>
              </a:ext>
            </a:extLst>
          </p:cNvPr>
          <p:cNvSpPr txBox="1"/>
          <p:nvPr/>
        </p:nvSpPr>
        <p:spPr>
          <a:xfrm>
            <a:off x="6777299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>
                <a:solidFill>
                  <a:schemeClr val="bg1"/>
                </a:solidFill>
              </a:rPr>
              <a:t>75</a:t>
            </a:r>
            <a:r>
              <a:rPr kumimoji="1" lang="en-US" altLang="ko-Kore-KR" sz="4800">
                <a:solidFill>
                  <a:schemeClr val="bg1"/>
                </a:solidFill>
              </a:rPr>
              <a:t>.</a:t>
            </a:r>
            <a:r>
              <a:rPr kumimoji="1" lang="en-US" altLang="ko-KR" sz="3600">
                <a:solidFill>
                  <a:schemeClr val="bg1"/>
                </a:solidFill>
              </a:rPr>
              <a:t>2</a:t>
            </a:r>
            <a:r>
              <a:rPr kumimoji="1" lang="en-US" altLang="ko-Kore-KR" sz="360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E790EB-7EA5-F3E8-2935-FD7330FCB438}"/>
              </a:ext>
            </a:extLst>
          </p:cNvPr>
          <p:cNvSpPr txBox="1"/>
          <p:nvPr/>
        </p:nvSpPr>
        <p:spPr>
          <a:xfrm>
            <a:off x="8333159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382FD-2B48-73FB-EE5A-97BBA9CBDD65}"/>
              </a:ext>
            </a:extLst>
          </p:cNvPr>
          <p:cNvSpPr txBox="1"/>
          <p:nvPr/>
        </p:nvSpPr>
        <p:spPr>
          <a:xfrm>
            <a:off x="3971631" y="3215226"/>
            <a:ext cx="1978882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R" sz="4800" dirty="0">
                <a:solidFill>
                  <a:schemeClr val="bg1"/>
                </a:solidFill>
              </a:rPr>
              <a:t>72</a:t>
            </a:r>
            <a:r>
              <a:rPr kumimoji="1" lang="en-US" altLang="ko-Kore-KR" sz="4800" dirty="0">
                <a:solidFill>
                  <a:schemeClr val="bg1"/>
                </a:solidFill>
              </a:rPr>
              <a:t>.</a:t>
            </a:r>
            <a:r>
              <a:rPr kumimoji="1" lang="en-US" altLang="ko-KR" sz="3600" dirty="0">
                <a:solidFill>
                  <a:schemeClr val="bg1"/>
                </a:solidFill>
              </a:rPr>
              <a:t>5</a:t>
            </a:r>
            <a:r>
              <a:rPr kumimoji="1" lang="en-US" altLang="ko-Kore-KR" sz="3600" dirty="0">
                <a:solidFill>
                  <a:schemeClr val="bg1"/>
                </a:solidFill>
              </a:rPr>
              <a:t>  </a:t>
            </a:r>
            <a:r>
              <a:rPr kumimoji="1" lang="en-US" altLang="ko-Kore-KR" sz="2800" baseline="30000" dirty="0">
                <a:solidFill>
                  <a:schemeClr val="bg1"/>
                </a:solidFill>
              </a:rPr>
              <a:t>o</a:t>
            </a:r>
            <a:endParaRPr kumimoji="1" lang="ko-Kore-KR" alt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A9144D-897A-16D3-0F2F-78DC42701CCC}"/>
              </a:ext>
            </a:extLst>
          </p:cNvPr>
          <p:cNvSpPr txBox="1"/>
          <p:nvPr/>
        </p:nvSpPr>
        <p:spPr>
          <a:xfrm>
            <a:off x="5527491" y="3364876"/>
            <a:ext cx="65305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ko-Kore-KR" sz="4000" dirty="0">
                <a:solidFill>
                  <a:schemeClr val="bg1"/>
                </a:solidFill>
              </a:rPr>
              <a:t>c</a:t>
            </a:r>
            <a:endParaRPr kumimoji="1" lang="ko-Kore-KR" altLang="en-US" sz="4000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DDA59C-F818-31A6-0322-EDCCA74F11AA}"/>
              </a:ext>
            </a:extLst>
          </p:cNvPr>
          <p:cNvSpPr txBox="1"/>
          <p:nvPr/>
        </p:nvSpPr>
        <p:spPr>
          <a:xfrm>
            <a:off x="4021750" y="4580781"/>
            <a:ext cx="178479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 리 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22C4B8-7846-921B-CC31-809E057B96CD}"/>
              </a:ext>
            </a:extLst>
          </p:cNvPr>
          <p:cNvSpPr txBox="1"/>
          <p:nvPr/>
        </p:nvSpPr>
        <p:spPr>
          <a:xfrm>
            <a:off x="9545899" y="2514816"/>
            <a:ext cx="2360353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ore-KR" altLang="en-US" sz="2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시간별 생산추이</a:t>
            </a:r>
            <a:endParaRPr kumimoji="1" lang="en-US" altLang="ko-Kore-KR" sz="2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6" name="차트 85">
            <a:extLst>
              <a:ext uri="{FF2B5EF4-FFF2-40B4-BE49-F238E27FC236}">
                <a16:creationId xmlns:a16="http://schemas.microsoft.com/office/drawing/2014/main" id="{B5B2945A-5F22-9F1B-1913-E4E9A2A4B4B8}"/>
              </a:ext>
            </a:extLst>
          </p:cNvPr>
          <p:cNvGraphicFramePr/>
          <p:nvPr>
            <p:extLst/>
          </p:nvPr>
        </p:nvGraphicFramePr>
        <p:xfrm>
          <a:off x="9489255" y="4813300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4957459-AF94-104D-AA40-F9C6AB79A09F}"/>
              </a:ext>
            </a:extLst>
          </p:cNvPr>
          <p:cNvGraphicFramePr/>
          <p:nvPr>
            <p:extLst/>
          </p:nvPr>
        </p:nvGraphicFramePr>
        <p:xfrm>
          <a:off x="9418826" y="2883462"/>
          <a:ext cx="2581224" cy="204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:a16="http://schemas.microsoft.com/office/drawing/2014/main" id="{5A91810B-33F8-E5A4-74EA-D96E8D869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46" b="46667"/>
          <a:stretch/>
        </p:blipFill>
        <p:spPr>
          <a:xfrm>
            <a:off x="4103014" y="5084675"/>
            <a:ext cx="4766665" cy="15250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38912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800" b="1" spc="-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소감 및 첨부</a:t>
            </a:r>
            <a:endParaRPr lang="ko-KR" altLang="en-US" sz="28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9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094492" y="3075057"/>
            <a:ext cx="40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lang="en-US" altLang="ko-KR" sz="60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0" b="1" spc="-3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rgbClr val="1E3252"/>
          </a:solidFill>
          <a:ln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244444" y="684701"/>
            <a:ext cx="1179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불량률을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4.4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%)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소스류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에서는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마요네즈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“(00%)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제품이 오류 비중이 가장 높음을 확인 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불량이 발생할 때 나오는 오류메시지를 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 제품이 오류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길고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오류가 많이 발생함을 확인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불량 비율이 높고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조치시간이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긴 특정 품목에 대한 제조 조건 최적화 필요 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6011501" y="2100295"/>
            <a:ext cx="43346" cy="3479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/>
          <p:cNvGraphicFramePr/>
          <p:nvPr>
            <p:extLst/>
          </p:nvPr>
        </p:nvGraphicFramePr>
        <p:xfrm>
          <a:off x="423065" y="2350709"/>
          <a:ext cx="3397497" cy="177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8" name="차트 57"/>
          <p:cNvGraphicFramePr/>
          <p:nvPr>
            <p:extLst/>
          </p:nvPr>
        </p:nvGraphicFramePr>
        <p:xfrm>
          <a:off x="423065" y="4010347"/>
          <a:ext cx="3397497" cy="186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785890" y="2432119"/>
          <a:ext cx="202492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3810267" y="4185119"/>
          <a:ext cx="2024922" cy="1169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46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506231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236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제품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불량수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누적비율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285397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 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공정과부하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20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89%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DD9EF58C-0833-E389-4622-5C209274040B}"/>
              </a:ext>
            </a:extLst>
          </p:cNvPr>
          <p:cNvGraphicFramePr/>
          <p:nvPr>
            <p:extLst/>
          </p:nvPr>
        </p:nvGraphicFramePr>
        <p:xfrm>
          <a:off x="6255535" y="2343077"/>
          <a:ext cx="5658063" cy="9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/>
          </p:nvPr>
        </p:nvGraphicFramePr>
        <p:xfrm>
          <a:off x="6255535" y="3448295"/>
          <a:ext cx="5721340" cy="656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0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2860670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2820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분류 별 평균 오류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조치시간의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평균비교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(Wilcoxon Test)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28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4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0.05 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/>
          </p:nvPr>
        </p:nvGraphicFramePr>
        <p:xfrm>
          <a:off x="6255535" y="4321039"/>
          <a:ext cx="3014795" cy="155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차트 65"/>
          <p:cNvGraphicFramePr/>
          <p:nvPr>
            <p:extLst/>
          </p:nvPr>
        </p:nvGraphicFramePr>
        <p:xfrm>
          <a:off x="9163694" y="4057868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품목별 불량 제품의 비율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407819" y="205643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품목 별 평균 오류조치시간 확인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36259" y="4163567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비율 확인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224DC-CD81-C3BF-A4D8-95C6691404E0}"/>
              </a:ext>
            </a:extLst>
          </p:cNvPr>
          <p:cNvSpPr txBox="1"/>
          <p:nvPr/>
        </p:nvSpPr>
        <p:spPr>
          <a:xfrm>
            <a:off x="875395" y="3601929"/>
            <a:ext cx="286261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게살볶음밥        김치볶음밥       불고기 볶음밥     깍두기 볶음밥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BA66-D0E6-5C42-F675-75C17E1952FF}"/>
              </a:ext>
            </a:extLst>
          </p:cNvPr>
          <p:cNvSpPr txBox="1"/>
          <p:nvPr/>
        </p:nvSpPr>
        <p:spPr>
          <a:xfrm>
            <a:off x="815523" y="5340661"/>
            <a:ext cx="40493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흑임자 드레싱  미스터피자 소스     골드 마요네즈   해표 골드 마요네즈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8305-1305-FB7F-D057-DBCBBF2D1CEA}"/>
              </a:ext>
            </a:extLst>
          </p:cNvPr>
          <p:cNvSpPr txBox="1"/>
          <p:nvPr/>
        </p:nvSpPr>
        <p:spPr>
          <a:xfrm>
            <a:off x="7901127" y="3103903"/>
            <a:ext cx="3045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en-US" altLang="ko-Kore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</a:t>
            </a:r>
            <a:r>
              <a:rPr kumimoji="1" lang="ko-Kore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              합계</a:t>
            </a:r>
          </a:p>
        </p:txBody>
      </p:sp>
    </p:spTree>
    <p:extLst>
      <p:ext uri="{BB962C8B-B14F-4D97-AF65-F5344CB8AC3E}">
        <p14:creationId xmlns:p14="http://schemas.microsoft.com/office/powerpoint/2010/main" val="223064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9A3484-2BA1-0245-B8FF-9A2693998F24}"/>
              </a:ext>
            </a:extLst>
          </p:cNvPr>
          <p:cNvGrpSpPr/>
          <p:nvPr/>
        </p:nvGrpSpPr>
        <p:grpSpPr>
          <a:xfrm>
            <a:off x="4331289" y="3530373"/>
            <a:ext cx="3541671" cy="2825977"/>
            <a:chOff x="8379734" y="1516270"/>
            <a:chExt cx="3559418" cy="46863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655F302-60AB-4337-B493-7C18BA3044C4}"/>
                </a:ext>
              </a:extLst>
            </p:cNvPr>
            <p:cNvSpPr/>
            <p:nvPr/>
          </p:nvSpPr>
          <p:spPr>
            <a:xfrm>
              <a:off x="8379734" y="1516270"/>
              <a:ext cx="3559418" cy="4686310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42844" y="1631280"/>
              <a:ext cx="3420000" cy="218687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46218D-67B3-7BC2-62A4-170CAC35B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4415" y="4054310"/>
              <a:ext cx="3420000" cy="202960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8C4D0-A204-7ECD-4ED6-B26FC878A2CE}"/>
                </a:ext>
              </a:extLst>
            </p:cNvPr>
            <p:cNvSpPr txBox="1"/>
            <p:nvPr/>
          </p:nvSpPr>
          <p:spPr>
            <a:xfrm>
              <a:off x="8449094" y="3961873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9D0E07-F173-3B05-B746-54989292E615}"/>
                </a:ext>
              </a:extLst>
            </p:cNvPr>
            <p:cNvSpPr txBox="1"/>
            <p:nvPr/>
          </p:nvSpPr>
          <p:spPr>
            <a:xfrm>
              <a:off x="8441916" y="1537102"/>
              <a:ext cx="3390641" cy="2616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Pareto Chart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277C6-9D68-C451-6F05-48676FC6B755}"/>
              </a:ext>
            </a:extLst>
          </p:cNvPr>
          <p:cNvGrpSpPr/>
          <p:nvPr/>
        </p:nvGrpSpPr>
        <p:grpSpPr>
          <a:xfrm>
            <a:off x="8310124" y="3530195"/>
            <a:ext cx="3608255" cy="2826154"/>
            <a:chOff x="332701" y="1120077"/>
            <a:chExt cx="3027463" cy="52878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850B34-A758-AAC7-0024-20FBEBD5FFB3}"/>
                </a:ext>
              </a:extLst>
            </p:cNvPr>
            <p:cNvSpPr/>
            <p:nvPr/>
          </p:nvSpPr>
          <p:spPr>
            <a:xfrm>
              <a:off x="356666" y="1120077"/>
              <a:ext cx="3003498" cy="5287897"/>
            </a:xfrm>
            <a:prstGeom prst="rect">
              <a:avLst/>
            </a:prstGeom>
            <a:ln w="28575">
              <a:solidFill>
                <a:srgbClr val="1E325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A7B7D-1E43-6E62-DBAA-2DA22FC8CBF5}"/>
                </a:ext>
              </a:extLst>
            </p:cNvPr>
            <p:cNvGrpSpPr/>
            <p:nvPr/>
          </p:nvGrpSpPr>
          <p:grpSpPr>
            <a:xfrm>
              <a:off x="332701" y="1279389"/>
              <a:ext cx="3004273" cy="5029564"/>
              <a:chOff x="332701" y="1279389"/>
              <a:chExt cx="3004273" cy="5029564"/>
            </a:xfrm>
          </p:grpSpPr>
          <p:graphicFrame>
            <p:nvGraphicFramePr>
              <p:cNvPr id="38" name="차트 37">
                <a:extLst>
                  <a:ext uri="{FF2B5EF4-FFF2-40B4-BE49-F238E27FC236}">
                    <a16:creationId xmlns:a16="http://schemas.microsoft.com/office/drawing/2014/main" id="{56CC2999-52B6-C75B-3875-49DEC26321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9254823"/>
                  </p:ext>
                </p:extLst>
              </p:nvPr>
            </p:nvGraphicFramePr>
            <p:xfrm>
              <a:off x="332701" y="1279389"/>
              <a:ext cx="3004273" cy="2365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39" name="차트 38">
                <a:extLst>
                  <a:ext uri="{FF2B5EF4-FFF2-40B4-BE49-F238E27FC236}">
                    <a16:creationId xmlns:a16="http://schemas.microsoft.com/office/drawing/2014/main" id="{ABEE3EE4-E73D-70AB-A4A7-2F27674EC5EF}"/>
                  </a:ext>
                </a:extLst>
              </p:cNvPr>
              <p:cNvGraphicFramePr/>
              <p:nvPr/>
            </p:nvGraphicFramePr>
            <p:xfrm>
              <a:off x="332701" y="3943819"/>
              <a:ext cx="3003498" cy="23651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27A6E4-28D8-3BF4-FDA4-4241FCDA75B1}"/>
                </a:ext>
              </a:extLst>
            </p:cNvPr>
            <p:cNvSpPr txBox="1"/>
            <p:nvPr/>
          </p:nvSpPr>
          <p:spPr>
            <a:xfrm>
              <a:off x="353323" y="1143913"/>
              <a:ext cx="2990008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발생 공정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F27EE7-D2A4-49D3-C92D-22A6D690EAB1}"/>
                </a:ext>
              </a:extLst>
            </p:cNvPr>
            <p:cNvSpPr txBox="1"/>
            <p:nvPr/>
          </p:nvSpPr>
          <p:spPr>
            <a:xfrm>
              <a:off x="346191" y="3765762"/>
              <a:ext cx="300427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발생 공정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C982613-6A1E-9664-FB68-2841428AB6C1}"/>
              </a:ext>
            </a:extLst>
          </p:cNvPr>
          <p:cNvGrpSpPr/>
          <p:nvPr/>
        </p:nvGrpSpPr>
        <p:grpSpPr>
          <a:xfrm>
            <a:off x="252787" y="3532817"/>
            <a:ext cx="3625260" cy="3019858"/>
            <a:chOff x="4316290" y="1572284"/>
            <a:chExt cx="3602572" cy="498812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BF351B5-0435-4548-2495-B5E27543794A}"/>
                </a:ext>
              </a:extLst>
            </p:cNvPr>
            <p:cNvGrpSpPr/>
            <p:nvPr/>
          </p:nvGrpSpPr>
          <p:grpSpPr>
            <a:xfrm>
              <a:off x="4336246" y="1572284"/>
              <a:ext cx="3582616" cy="4988126"/>
              <a:chOff x="4336246" y="1572284"/>
              <a:chExt cx="3582616" cy="49881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BAFB2DA-0EAB-DD07-6A8A-44BC1585198D}"/>
                  </a:ext>
                </a:extLst>
              </p:cNvPr>
              <p:cNvSpPr/>
              <p:nvPr/>
            </p:nvSpPr>
            <p:spPr>
              <a:xfrm>
                <a:off x="4359445" y="1572284"/>
                <a:ext cx="3559417" cy="467233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1BB8F2EF-7DDC-7E8E-1618-B359DFC06E9E}"/>
                  </a:ext>
                </a:extLst>
              </p:cNvPr>
              <p:cNvGrpSpPr/>
              <p:nvPr/>
            </p:nvGrpSpPr>
            <p:grpSpPr>
              <a:xfrm>
                <a:off x="4336246" y="1819759"/>
                <a:ext cx="3554232" cy="4740651"/>
                <a:chOff x="5157392" y="2436938"/>
                <a:chExt cx="3554232" cy="3287583"/>
              </a:xfrm>
            </p:grpSpPr>
            <p:graphicFrame>
              <p:nvGraphicFramePr>
                <p:cNvPr id="45" name="차트 44">
                  <a:extLst>
                    <a:ext uri="{FF2B5EF4-FFF2-40B4-BE49-F238E27FC236}">
                      <a16:creationId xmlns:a16="http://schemas.microsoft.com/office/drawing/2014/main" id="{87C112AC-8868-D7EE-9467-9A394F00A92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08574031"/>
                    </p:ext>
                  </p:extLst>
                </p:nvPr>
              </p:nvGraphicFramePr>
              <p:xfrm>
                <a:off x="5157392" y="2436938"/>
                <a:ext cx="3519507" cy="14029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46" name="차트 45">
                  <a:extLst>
                    <a:ext uri="{FF2B5EF4-FFF2-40B4-BE49-F238E27FC236}">
                      <a16:creationId xmlns:a16="http://schemas.microsoft.com/office/drawing/2014/main" id="{25D37469-61C2-B740-CAA9-7949837D490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079793128"/>
                    </p:ext>
                  </p:extLst>
                </p:nvPr>
              </p:nvGraphicFramePr>
              <p:xfrm>
                <a:off x="5192117" y="4017082"/>
                <a:ext cx="3519507" cy="170743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270EC-5563-5216-EC50-BA21EFDB9370}"/>
                </a:ext>
              </a:extLst>
            </p:cNvPr>
            <p:cNvSpPr txBox="1"/>
            <p:nvPr/>
          </p:nvSpPr>
          <p:spPr>
            <a:xfrm>
              <a:off x="4379401" y="1588997"/>
              <a:ext cx="3519507" cy="29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밥류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</a:t>
              </a:r>
              <a:r>
                <a:rPr kumimoji="1" lang="en-US" altLang="ko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845F52-A77A-69BD-3693-527D781D0C32}"/>
                </a:ext>
              </a:extLst>
            </p:cNvPr>
            <p:cNvSpPr txBox="1"/>
            <p:nvPr/>
          </p:nvSpPr>
          <p:spPr>
            <a:xfrm>
              <a:off x="4316290" y="3884519"/>
              <a:ext cx="3519507" cy="29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r>
                <a:rPr kumimoji="1" lang="ko-Kore-KR" altLang="en-US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소스류 불량 </a:t>
              </a:r>
              <a:r>
                <a:rPr kumimoji="1" lang="en-US" altLang="ko-Kore-KR" sz="11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TOP 10&gt;</a:t>
              </a:r>
              <a:endParaRPr kumimoji="1" lang="ko-Kore-KR" altLang="en-US" sz="11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9CBA52-A65C-BECF-EB9D-BD7B333B7A5F}"/>
              </a:ext>
            </a:extLst>
          </p:cNvPr>
          <p:cNvSpPr txBox="1"/>
          <p:nvPr/>
        </p:nvSpPr>
        <p:spPr>
          <a:xfrm>
            <a:off x="347639" y="659932"/>
            <a:ext cx="28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12CD99-B62C-1354-E225-1D6F0580A2AC}"/>
              </a:ext>
            </a:extLst>
          </p:cNvPr>
          <p:cNvGrpSpPr/>
          <p:nvPr/>
        </p:nvGrpSpPr>
        <p:grpSpPr>
          <a:xfrm>
            <a:off x="282103" y="1216605"/>
            <a:ext cx="5467240" cy="1959594"/>
            <a:chOff x="449709" y="1121052"/>
            <a:chExt cx="4535049" cy="373013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2AF2333-ECBE-10D6-7059-89BD619886A4}"/>
                </a:ext>
              </a:extLst>
            </p:cNvPr>
            <p:cNvGrpSpPr/>
            <p:nvPr/>
          </p:nvGrpSpPr>
          <p:grpSpPr>
            <a:xfrm>
              <a:off x="449709" y="1121052"/>
              <a:ext cx="4519487" cy="3730133"/>
              <a:chOff x="113666" y="1141949"/>
              <a:chExt cx="3706780" cy="429451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CC6AD1-4859-2430-6110-B29E3427641D}"/>
                  </a:ext>
                </a:extLst>
              </p:cNvPr>
              <p:cNvSpPr/>
              <p:nvPr/>
            </p:nvSpPr>
            <p:spPr>
              <a:xfrm>
                <a:off x="113666" y="1141949"/>
                <a:ext cx="3647079" cy="4294512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  <a:effectLst>
                <a:softEdge rad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3D1A0885-60C5-B56A-26DB-B03207BAD0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5712246"/>
                  </p:ext>
                </p:extLst>
              </p:nvPr>
            </p:nvGraphicFramePr>
            <p:xfrm>
              <a:off x="209693" y="1955546"/>
              <a:ext cx="3610753" cy="348091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4D3BA-B8D0-C7A8-EBA9-DEDD9C6660ED}"/>
                </a:ext>
              </a:extLst>
            </p:cNvPr>
            <p:cNvSpPr txBox="1"/>
            <p:nvPr/>
          </p:nvSpPr>
          <p:spPr>
            <a:xfrm>
              <a:off x="511973" y="1210118"/>
              <a:ext cx="4472785" cy="42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3) </a:t>
              </a:r>
              <a:r>
                <a: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양품과 불량품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E3DBD30-1294-69F5-F0CF-00C198C05855}"/>
              </a:ext>
            </a:extLst>
          </p:cNvPr>
          <p:cNvGrpSpPr/>
          <p:nvPr/>
        </p:nvGrpSpPr>
        <p:grpSpPr>
          <a:xfrm>
            <a:off x="6410013" y="1216605"/>
            <a:ext cx="5508630" cy="1932725"/>
            <a:chOff x="736340" y="1947148"/>
            <a:chExt cx="5179305" cy="230538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9742C28-AA51-E6AB-689C-A6EBCF90A53D}"/>
                </a:ext>
              </a:extLst>
            </p:cNvPr>
            <p:cNvGrpSpPr/>
            <p:nvPr/>
          </p:nvGrpSpPr>
          <p:grpSpPr>
            <a:xfrm>
              <a:off x="736340" y="1947148"/>
              <a:ext cx="5179305" cy="2305389"/>
              <a:chOff x="451355" y="1162952"/>
              <a:chExt cx="4567690" cy="456805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82232FC8-8C23-1714-A115-6AE8750642BA}"/>
                  </a:ext>
                </a:extLst>
              </p:cNvPr>
              <p:cNvSpPr/>
              <p:nvPr/>
            </p:nvSpPr>
            <p:spPr>
              <a:xfrm>
                <a:off x="451355" y="1162952"/>
                <a:ext cx="4445050" cy="4568050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1379B4-8EC8-0043-F30F-7972C81CC0EF}"/>
                  </a:ext>
                </a:extLst>
              </p:cNvPr>
              <p:cNvSpPr txBox="1"/>
              <p:nvPr/>
            </p:nvSpPr>
            <p:spPr>
              <a:xfrm>
                <a:off x="546260" y="1282074"/>
                <a:ext cx="4472785" cy="67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4) </a:t>
                </a:r>
                <a:r>
                  <a:rPr kumimoji="1" lang="ko-KR" altLang="en-US" sz="16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가동중지시간</a:t>
                </a:r>
                <a:endParaRPr kumimoji="1" lang="ko-Kore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40654864-ED1B-014A-28D0-FBF0DAD84E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5669395"/>
                </p:ext>
              </p:extLst>
            </p:nvPr>
          </p:nvGraphicFramePr>
          <p:xfrm>
            <a:off x="993391" y="2282534"/>
            <a:ext cx="2431205" cy="1949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DD9EF58C-0833-E389-4622-5C20927404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9262976"/>
                </p:ext>
              </p:extLst>
            </p:nvPr>
          </p:nvGraphicFramePr>
          <p:xfrm>
            <a:off x="3511649" y="2147160"/>
            <a:ext cx="2041347" cy="20779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C23D4C-D82B-B39F-9934-3D370CE5939D}"/>
                </a:ext>
              </a:extLst>
            </p:cNvPr>
            <p:cNvSpPr txBox="1"/>
            <p:nvPr/>
          </p:nvSpPr>
          <p:spPr>
            <a:xfrm>
              <a:off x="1873270" y="3223025"/>
              <a:ext cx="932099" cy="312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7,069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133002-C72C-A5DC-EE2C-4BBBA3B4BA8A}"/>
                </a:ext>
              </a:extLst>
            </p:cNvPr>
            <p:cNvSpPr txBox="1"/>
            <p:nvPr/>
          </p:nvSpPr>
          <p:spPr>
            <a:xfrm>
              <a:off x="4676773" y="2645589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61.3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EA43137-42B6-B2F0-3AC0-6B420A7299AD}"/>
                </a:ext>
              </a:extLst>
            </p:cNvPr>
            <p:cNvSpPr txBox="1"/>
            <p:nvPr/>
          </p:nvSpPr>
          <p:spPr>
            <a:xfrm>
              <a:off x="4259287" y="3138760"/>
              <a:ext cx="5691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100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03.7</a:t>
              </a:r>
              <a:endParaRPr kumimoji="1" lang="ko-Kore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924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r>
              <a:rPr lang="en-US" altLang="ko-KR" sz="36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3600" b="1" spc="-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300168" cy="707886"/>
            <a:chOff x="294640" y="3596640"/>
            <a:chExt cx="2300168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배경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534480" cy="707886"/>
            <a:chOff x="294640" y="3596640"/>
            <a:chExt cx="3534480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857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현상 및 개선기회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300168" cy="707886"/>
            <a:chOff x="294640" y="3596640"/>
            <a:chExt cx="230016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계획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3799840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결과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96000" y="4790678"/>
            <a:ext cx="3766915" cy="707886"/>
            <a:chOff x="294640" y="3596640"/>
            <a:chExt cx="3766915" cy="7933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118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개선안 및 적용방안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106647" y="6567998"/>
            <a:ext cx="1978019" cy="215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9FA3E5-BB96-9551-B10C-8CC024BD9A77}"/>
              </a:ext>
            </a:extLst>
          </p:cNvPr>
          <p:cNvGrpSpPr/>
          <p:nvPr/>
        </p:nvGrpSpPr>
        <p:grpSpPr>
          <a:xfrm>
            <a:off x="8126309" y="3892173"/>
            <a:ext cx="833485" cy="707886"/>
            <a:chOff x="294640" y="3596640"/>
            <a:chExt cx="833485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F7E23-063A-BC40-2B86-2AEFCDA88D1B}"/>
                </a:ext>
              </a:extLst>
            </p:cNvPr>
            <p:cNvSpPr txBox="1"/>
            <p:nvPr/>
          </p:nvSpPr>
          <p:spPr>
            <a:xfrm>
              <a:off x="294640" y="359664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4BC25A-1ECE-A7CF-324E-0D32F5F7841F}"/>
                </a:ext>
              </a:extLst>
            </p:cNvPr>
            <p:cNvSpPr txBox="1"/>
            <p:nvPr/>
          </p:nvSpPr>
          <p:spPr>
            <a:xfrm>
              <a:off x="943394" y="368897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b="1" spc="-150" dirty="0">
                <a:solidFill>
                  <a:srgbClr val="393939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C9EFBC8-1B81-9EF5-E531-131CC1F05CE7}"/>
              </a:ext>
            </a:extLst>
          </p:cNvPr>
          <p:cNvGrpSpPr/>
          <p:nvPr/>
        </p:nvGrpSpPr>
        <p:grpSpPr>
          <a:xfrm>
            <a:off x="6109902" y="5781516"/>
            <a:ext cx="2729649" cy="707886"/>
            <a:chOff x="312396" y="3596640"/>
            <a:chExt cx="2729649" cy="7933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CCE10-8B6B-BF62-30FA-3AD653AF5007}"/>
                </a:ext>
              </a:extLst>
            </p:cNvPr>
            <p:cNvSpPr txBox="1"/>
            <p:nvPr/>
          </p:nvSpPr>
          <p:spPr>
            <a:xfrm>
              <a:off x="312396" y="3596640"/>
              <a:ext cx="615874" cy="793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</a:t>
              </a:r>
              <a:endParaRPr lang="ko-KR" altLang="en-US" sz="40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E39D90-D614-9CA4-B178-7CF86B07148E}"/>
                </a:ext>
              </a:extLst>
            </p:cNvPr>
            <p:cNvSpPr txBox="1"/>
            <p:nvPr/>
          </p:nvSpPr>
          <p:spPr>
            <a:xfrm>
              <a:off x="943394" y="3688973"/>
              <a:ext cx="2098651" cy="58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소감</a:t>
              </a:r>
              <a:r>
                <a:rPr lang="en-US" altLang="ko-KR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2800" b="1" spc="-150" dirty="0">
                  <a:solidFill>
                    <a:srgbClr val="39393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첨부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1" y="818861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월별 출고량 및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</a:t>
            </a:r>
            <a:endParaRPr kumimoji="1" lang="ko-Kore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5C53732-8FEF-0EB2-6F1E-CC17F1DE8A2B}"/>
              </a:ext>
            </a:extLst>
          </p:cNvPr>
          <p:cNvGrpSpPr/>
          <p:nvPr/>
        </p:nvGrpSpPr>
        <p:grpSpPr>
          <a:xfrm>
            <a:off x="406571" y="1386000"/>
            <a:ext cx="5203397" cy="1930400"/>
            <a:chOff x="3053255" y="1003527"/>
            <a:chExt cx="6032500" cy="19304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127237-DC91-FD22-6F91-54A2FC35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255" y="1003527"/>
              <a:ext cx="6032500" cy="1930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02BBD4-8E5F-67E5-3B61-5FD93F3C14CF}"/>
                </a:ext>
              </a:extLst>
            </p:cNvPr>
            <p:cNvSpPr txBox="1"/>
            <p:nvPr/>
          </p:nvSpPr>
          <p:spPr>
            <a:xfrm>
              <a:off x="5955957" y="2290520"/>
              <a:ext cx="1680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dirty="0"/>
                <a:t>밥 수주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52BF59-A641-1291-DA1D-6E88FF0A5EF3}"/>
              </a:ext>
            </a:extLst>
          </p:cNvPr>
          <p:cNvGrpSpPr/>
          <p:nvPr/>
        </p:nvGrpSpPr>
        <p:grpSpPr>
          <a:xfrm>
            <a:off x="6582034" y="1348459"/>
            <a:ext cx="5203397" cy="1917700"/>
            <a:chOff x="2438916" y="4416425"/>
            <a:chExt cx="5969000" cy="19177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F523D98-7343-B2C3-EF41-9D60FC73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916" y="4416425"/>
              <a:ext cx="5969000" cy="1917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CB193-140B-1EC6-8166-9B469E9A0E31}"/>
                </a:ext>
              </a:extLst>
            </p:cNvPr>
            <p:cNvSpPr txBox="1"/>
            <p:nvPr/>
          </p:nvSpPr>
          <p:spPr>
            <a:xfrm>
              <a:off x="6796216" y="5005943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소스 수주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F6A41A-FAEE-1EC3-58A0-6321709116FD}"/>
              </a:ext>
            </a:extLst>
          </p:cNvPr>
          <p:cNvGrpSpPr/>
          <p:nvPr/>
        </p:nvGrpSpPr>
        <p:grpSpPr>
          <a:xfrm>
            <a:off x="6149428" y="3872937"/>
            <a:ext cx="5613623" cy="1879600"/>
            <a:chOff x="3117850" y="2489200"/>
            <a:chExt cx="5956300" cy="187960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83BE2B5-1457-472D-90E3-25AE4FF5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850" y="2489200"/>
              <a:ext cx="5956300" cy="18796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F1BEF5-9AB3-39FB-F887-012278AE3E2C}"/>
                </a:ext>
              </a:extLst>
            </p:cNvPr>
            <p:cNvSpPr txBox="1"/>
            <p:nvPr/>
          </p:nvSpPr>
          <p:spPr>
            <a:xfrm>
              <a:off x="3578253" y="3040618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마요네즈 수주량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B62924D-B5BA-2705-DDFB-D7EC9BC56DBD}"/>
              </a:ext>
            </a:extLst>
          </p:cNvPr>
          <p:cNvGrpSpPr/>
          <p:nvPr/>
        </p:nvGrpSpPr>
        <p:grpSpPr>
          <a:xfrm>
            <a:off x="431971" y="3919073"/>
            <a:ext cx="5370273" cy="1943100"/>
            <a:chOff x="1515827" y="4564261"/>
            <a:chExt cx="6007100" cy="1943100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93D8274-7A8C-CDA6-4473-609CD9B73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27" y="4564261"/>
              <a:ext cx="6007100" cy="19431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0C1E37-256D-108B-E69B-53E64EE494E6}"/>
                </a:ext>
              </a:extLst>
            </p:cNvPr>
            <p:cNvSpPr txBox="1"/>
            <p:nvPr/>
          </p:nvSpPr>
          <p:spPr>
            <a:xfrm>
              <a:off x="1661233" y="530337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/>
                <a:t>볶음밥 수주량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4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30" y="1979472"/>
            <a:ext cx="467649" cy="34294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-1"/>
            <a:ext cx="12192000" cy="637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0" y="33605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추진배경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414707" y="817103"/>
            <a:ext cx="10696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식료품 시장 규모는 증가 추세이나 경쟁이 치열해지면서</a:t>
            </a:r>
            <a:r>
              <a:rPr lang="en-US" altLang="ko-KR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b="1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당사의 경영상황은 악화</a:t>
            </a:r>
            <a:endParaRPr lang="en-US" altLang="ko-KR" sz="20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90000"/>
              </a:lnSpc>
            </a:pPr>
            <a:endParaRPr lang="ko-KR" altLang="en-US" sz="12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내용 개체 틀 5"/>
          <p:cNvGraphicFramePr/>
          <p:nvPr>
            <p:extLst>
              <p:ext uri="{D42A27DB-BD31-4B8C-83A1-F6EECF244321}">
                <p14:modId xmlns:p14="http://schemas.microsoft.com/office/powerpoint/2010/main" val="329179735"/>
              </p:ext>
            </p:extLst>
          </p:nvPr>
        </p:nvGraphicFramePr>
        <p:xfrm>
          <a:off x="8176479" y="1989179"/>
          <a:ext cx="3328920" cy="33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ustomShape 4"/>
          <p:cNvSpPr/>
          <p:nvPr/>
        </p:nvSpPr>
        <p:spPr>
          <a:xfrm>
            <a:off x="866880" y="5480665"/>
            <a:ext cx="335910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866880" y="5980320"/>
            <a:ext cx="1070244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ore-KR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QCD </a:t>
            </a:r>
            <a:r>
              <a:rPr lang="ko-KR" altLang="en-US" b="1" spc="-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수요예측과 불량발생 원인 도출 및 개선을 위한 프로젝트 진행 </a:t>
            </a:r>
            <a:endParaRPr lang="en-US" altLang="ko-Kore-KR" sz="1800" b="1" strike="noStrike" spc="-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79" y="1810325"/>
            <a:ext cx="3359105" cy="36133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060906" y="1806366"/>
            <a:ext cx="3508413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4303082" y="1806366"/>
            <a:ext cx="3680726" cy="3621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303082" y="5480665"/>
            <a:ext cx="3661558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시장 </a:t>
            </a:r>
            <a:r>
              <a:rPr lang="ko-KR" altLang="en-US" sz="140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내 기업 점유</a:t>
            </a:r>
            <a:r>
              <a:rPr lang="ko-KR" altLang="en-US" sz="140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율</a:t>
            </a:r>
            <a:r>
              <a:rPr lang="ko-KR" altLang="en-US" sz="1400" b="1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112240" y="5480665"/>
            <a:ext cx="34570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21년 1분기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대비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매출액</a:t>
            </a:r>
            <a:r>
              <a:rPr lang="en-US" sz="14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감소</a:t>
            </a:r>
            <a:endParaRPr lang="en-US" sz="1400" b="1" strike="noStrike" spc="-1" dirty="0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915776" y="1840664"/>
            <a:ext cx="866145" cy="18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[</a:t>
            </a:r>
            <a:r>
              <a:rPr lang="en-US" sz="1000" b="1" strike="noStrike" spc="-1" dirty="0" err="1">
                <a:solidFill>
                  <a:srgbClr val="000000"/>
                </a:solidFill>
                <a:latin typeface="맑은 고딕"/>
              </a:rPr>
              <a:t>단위</a:t>
            </a:r>
            <a:r>
              <a:rPr lang="en-US" sz="1000" b="1" strike="noStrike" spc="-1" dirty="0">
                <a:solidFill>
                  <a:srgbClr val="000000"/>
                </a:solidFill>
                <a:latin typeface="맑은 고딕"/>
              </a:rPr>
              <a:t>: %]</a:t>
            </a:r>
            <a:endParaRPr lang="en-US" sz="1000" b="1" strike="noStrike" spc="-1" dirty="0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866880" y="1524201"/>
            <a:ext cx="3368734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&lt;HMR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-1" dirty="0">
                <a:solidFill>
                  <a:srgbClr val="000000"/>
                </a:solidFill>
                <a:latin typeface="맑은 고딕"/>
                <a:ea typeface="맑은 고딕"/>
              </a:rPr>
              <a:t>현황</a:t>
            </a: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&gt;</a:t>
            </a:r>
            <a:endParaRPr lang="en-US" sz="1600" b="0" strike="noStrike" spc="-1" dirty="0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2969" y="1506664"/>
            <a:ext cx="368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경쟁 심화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326F-9BBD-B874-9B6D-DE51E81A2A78}"/>
              </a:ext>
            </a:extLst>
          </p:cNvPr>
          <p:cNvSpPr txBox="1"/>
          <p:nvPr/>
        </p:nvSpPr>
        <p:spPr>
          <a:xfrm>
            <a:off x="8121870" y="1484362"/>
            <a:ext cx="3447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</a:t>
            </a:r>
            <a:r>
              <a:rPr kumimoji="1"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자사 매출액 감소 현상</a:t>
            </a:r>
            <a:r>
              <a:rPr kumimoji="1"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endParaRPr kumimoji="1" lang="ko-Kore-KR" altLang="en-US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BA04-F2B4-E0BD-5328-7B29D48FF1AB}"/>
              </a:ext>
            </a:extLst>
          </p:cNvPr>
          <p:cNvSpPr txBox="1"/>
          <p:nvPr/>
        </p:nvSpPr>
        <p:spPr>
          <a:xfrm>
            <a:off x="604185" y="1091148"/>
            <a:ext cx="6103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HMR(Home Meal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Replacement): </a:t>
            </a:r>
            <a:r>
              <a:rPr lang="ko-KR" altLang="en-US" sz="1200" b="1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가정 </a:t>
            </a:r>
            <a:r>
              <a:rPr lang="ko-KR" altLang="en-US" sz="1200" b="1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간편식</a:t>
            </a:r>
            <a:endParaRPr lang="ko-Kore-KR" alt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AutoShape 4" descr="Untitled__3_-removebg-preview.png"/>
          <p:cNvSpPr>
            <a:spLocks noChangeAspect="1" noChangeArrowheads="1"/>
          </p:cNvSpPr>
          <p:nvPr/>
        </p:nvSpPr>
        <p:spPr bwMode="auto">
          <a:xfrm>
            <a:off x="-228720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599720" y="5166111"/>
            <a:ext cx="284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농립축산식품부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한국농촌경제연구원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99928" y="5171130"/>
            <a:ext cx="213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식품산업통계정보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KB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증권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18" y="1894991"/>
            <a:ext cx="579755" cy="367178"/>
          </a:xfrm>
          <a:prstGeom prst="rect">
            <a:avLst/>
          </a:prstGeom>
        </p:spPr>
      </p:pic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A6C15E-41D8-273D-A560-ABD2A609BFE1}"/>
              </a:ext>
            </a:extLst>
          </p:cNvPr>
          <p:cNvSpPr/>
          <p:nvPr/>
        </p:nvSpPr>
        <p:spPr>
          <a:xfrm>
            <a:off x="3309285" y="4955273"/>
            <a:ext cx="418251" cy="21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4393815" y="1866416"/>
            <a:ext cx="3599518" cy="3293364"/>
            <a:chOff x="4440008" y="1881401"/>
            <a:chExt cx="3599518" cy="3219662"/>
          </a:xfrm>
        </p:grpSpPr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4080" y="1994258"/>
              <a:ext cx="3129280" cy="310680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243025" y="1881401"/>
              <a:ext cx="796501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%]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40008" y="21094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40008" y="2539197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40008" y="298272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40008" y="3413235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40008" y="4278568"/>
              <a:ext cx="6298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523456" y="4709075"/>
              <a:ext cx="322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900625" y="1859502"/>
            <a:ext cx="3390649" cy="3335016"/>
            <a:chOff x="905338" y="1860624"/>
            <a:chExt cx="3390649" cy="3335016"/>
          </a:xfrm>
        </p:grpSpPr>
        <p:graphicFrame>
          <p:nvGraphicFramePr>
            <p:cNvPr id="81" name="차트 80">
              <a:extLst>
                <a:ext uri="{FF2B5EF4-FFF2-40B4-BE49-F238E27FC236}">
                  <a16:creationId xmlns:a16="http://schemas.microsoft.com/office/drawing/2014/main" id="{EE43C4F4-5C9F-EA56-9F2B-1D6C5773BC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331100"/>
                </p:ext>
              </p:extLst>
            </p:nvPr>
          </p:nvGraphicFramePr>
          <p:xfrm>
            <a:off x="905338" y="2161262"/>
            <a:ext cx="3258878" cy="30343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82" name="TextBox 81"/>
            <p:cNvSpPr txBox="1"/>
            <p:nvPr/>
          </p:nvSpPr>
          <p:spPr>
            <a:xfrm>
              <a:off x="3503010" y="1860624"/>
              <a:ext cx="7929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</a:t>
              </a:r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2A6B347-3824-E558-705D-5067DFB1B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9829" y="2756154"/>
              <a:ext cx="1743276" cy="993250"/>
            </a:xfrm>
            <a:prstGeom prst="straightConnector1">
              <a:avLst/>
            </a:prstGeom>
            <a:ln w="19050">
              <a:solidFill>
                <a:srgbClr val="005289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1397935" y="2337677"/>
            <a:ext cx="2850416" cy="1813897"/>
            <a:chOff x="1402648" y="2338799"/>
            <a:chExt cx="2850416" cy="1813897"/>
          </a:xfrm>
        </p:grpSpPr>
        <p:sp>
          <p:nvSpPr>
            <p:cNvPr id="85" name="TextBox 84"/>
            <p:cNvSpPr txBox="1"/>
            <p:nvPr/>
          </p:nvSpPr>
          <p:spPr>
            <a:xfrm>
              <a:off x="1402648" y="3747086"/>
              <a:ext cx="598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6058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91729" y="3752586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5438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7778" y="3696953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6823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48438" y="3421940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2682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30877" y="3221794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7421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02849" y="3005102"/>
              <a:ext cx="560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3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2164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억</a:t>
              </a:r>
              <a:endParaRPr lang="ko-KR" altLang="en-US" sz="10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92552" y="2338799"/>
              <a:ext cx="5605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5</a:t>
              </a:r>
              <a:r>
                <a:rPr lang="ko-KR" altLang="en-US" sz="1000" dirty="0" smtClean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조</a:t>
              </a:r>
              <a:endParaRPr lang="en-US" altLang="ko-KR" sz="1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58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-1" y="29155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 및 개선기회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" y="763519"/>
            <a:ext cx="121829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납기 지연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325365" y="1299128"/>
            <a:ext cx="3712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대량 수주 대응 어려움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324235" y="1302362"/>
            <a:ext cx="36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불량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300825" y="1305596"/>
            <a:ext cx="366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 지연</a:t>
            </a:r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648877"/>
            <a:ext cx="3666759" cy="3358703"/>
          </a:xfrm>
          <a:prstGeom prst="rect">
            <a:avLst/>
          </a:prstGeom>
          <a:solidFill>
            <a:schemeClr val="bg1"/>
          </a:solidFill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644081"/>
            <a:ext cx="3666759" cy="3358703"/>
          </a:xfrm>
          <a:prstGeom prst="rect">
            <a:avLst/>
          </a:prstGeom>
          <a:noFill/>
          <a:ln w="28575">
            <a:solidFill>
              <a:srgbClr val="1E3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320914" y="5982429"/>
            <a:ext cx="11659870" cy="369332"/>
          </a:xfrm>
          <a:prstGeom prst="rect">
            <a:avLst/>
          </a:prstGeom>
          <a:solidFill>
            <a:srgbClr val="1E325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대량 수주 대응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Zero Defects, Lead Time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단축을 통한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전분기 대비 매출액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40%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 </a:t>
            </a:r>
            <a:endParaRPr lang="ko-KR" altLang="en-US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340988" y="5022121"/>
            <a:ext cx="3654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수요에 대응할 수 있는 수주 예측 모델 필요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294" y="6643249"/>
            <a:ext cx="2142653" cy="204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D3160-F5AD-20FA-C5D9-83B2D892A8A3}"/>
              </a:ext>
            </a:extLst>
          </p:cNvPr>
          <p:cNvSpPr txBox="1"/>
          <p:nvPr/>
        </p:nvSpPr>
        <p:spPr>
          <a:xfrm>
            <a:off x="4301766" y="5023570"/>
            <a:ext cx="366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최적조건 도출을 통한 불량률 개선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05BAD-0077-EEB5-5350-5A824F740F42}"/>
              </a:ext>
            </a:extLst>
          </p:cNvPr>
          <p:cNvSpPr txBox="1"/>
          <p:nvPr/>
        </p:nvSpPr>
        <p:spPr>
          <a:xfrm>
            <a:off x="8328310" y="5022120"/>
            <a:ext cx="3616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납기 지연 예측 통한 </a:t>
            </a:r>
            <a:r>
              <a:rPr kumimoji="1"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Lead Time </a:t>
            </a:r>
            <a:r>
              <a:rPr kumimoji="1"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단축 </a:t>
            </a:r>
            <a:endParaRPr kumimoji="1" lang="ko-Kore-KR" altLang="en-US" sz="1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5F98-7674-1477-4574-E9ADCC68751C}"/>
              </a:ext>
            </a:extLst>
          </p:cNvPr>
          <p:cNvSpPr txBox="1"/>
          <p:nvPr/>
        </p:nvSpPr>
        <p:spPr>
          <a:xfrm>
            <a:off x="8773605" y="5235676"/>
            <a:ext cx="3021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※ </a:t>
            </a:r>
            <a:r>
              <a:rPr kumimoji="1" lang="en-US" altLang="ko-Kore-KR" sz="1050" dirty="0"/>
              <a:t>Lead Time: </a:t>
            </a:r>
            <a:r>
              <a:rPr lang="ko-KR" altLang="en-US" sz="105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상품의 </a:t>
            </a:r>
            <a:r>
              <a:rPr lang="ko-Kore-KR" altLang="en-US" sz="1050" dirty="0">
                <a:solidFill>
                  <a:srgbClr val="202122"/>
                </a:solidFill>
                <a:latin typeface="Arial" panose="020B0604020202020204" pitchFamily="34" charset="0"/>
              </a:rPr>
              <a:t>수주부터 출하까지의 시간</a:t>
            </a:r>
            <a:endParaRPr kumimoji="1" lang="ko-Kore-KR" altLang="en-US" sz="1050" dirty="0"/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1897782967"/>
              </p:ext>
            </p:extLst>
          </p:nvPr>
        </p:nvGraphicFramePr>
        <p:xfrm>
          <a:off x="4301766" y="1636722"/>
          <a:ext cx="3666759" cy="3358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17386" y="371877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3D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4.5%</a:t>
            </a:r>
            <a:endParaRPr lang="ko-KR" altLang="en-US" b="1" dirty="0">
              <a:solidFill>
                <a:srgbClr val="C03D3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9FCB1C-CEE7-D264-B164-E44E5628365D}"/>
              </a:ext>
            </a:extLst>
          </p:cNvPr>
          <p:cNvSpPr/>
          <p:nvPr/>
        </p:nvSpPr>
        <p:spPr>
          <a:xfrm>
            <a:off x="10136458" y="4817327"/>
            <a:ext cx="267630" cy="13330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863EB4DD-4C0D-2F45-0484-B0900393F500}"/>
              </a:ext>
            </a:extLst>
          </p:cNvPr>
          <p:cNvGraphicFramePr/>
          <p:nvPr/>
        </p:nvGraphicFramePr>
        <p:xfrm>
          <a:off x="8423481" y="1797059"/>
          <a:ext cx="3335469" cy="319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7F147C-8F2D-BA47-EF7B-F4F33323916C}"/>
              </a:ext>
            </a:extLst>
          </p:cNvPr>
          <p:cNvSpPr txBox="1"/>
          <p:nvPr/>
        </p:nvSpPr>
        <p:spPr>
          <a:xfrm>
            <a:off x="340988" y="4222340"/>
            <a:ext cx="360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급증하여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pPr algn="just"/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기존의 설비로 대응이</a:t>
            </a:r>
            <a:r>
              <a:rPr lang="en-US" altLang="ko-KR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어려움 </a:t>
            </a:r>
            <a:endParaRPr lang="en-US" altLang="ko-KR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Picture 8" descr="이데일리">
            <a:extLst>
              <a:ext uri="{FF2B5EF4-FFF2-40B4-BE49-F238E27FC236}">
                <a16:creationId xmlns:a16="http://schemas.microsoft.com/office/drawing/2014/main" id="{8A0808CB-2744-C564-6399-D5DE8ABC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88" y="1761428"/>
            <a:ext cx="3615278" cy="21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85F095-23E7-82F5-B2CB-172E84491EEC}"/>
              </a:ext>
            </a:extLst>
          </p:cNvPr>
          <p:cNvGrpSpPr/>
          <p:nvPr/>
        </p:nvGrpSpPr>
        <p:grpSpPr>
          <a:xfrm>
            <a:off x="137706" y="725343"/>
            <a:ext cx="12762851" cy="5640216"/>
            <a:chOff x="650486" y="967078"/>
            <a:chExt cx="12762851" cy="49829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B0733-B175-90DA-6169-301672C83C9A}"/>
                </a:ext>
              </a:extLst>
            </p:cNvPr>
            <p:cNvSpPr txBox="1"/>
            <p:nvPr/>
          </p:nvSpPr>
          <p:spPr>
            <a:xfrm>
              <a:off x="650486" y="995178"/>
              <a:ext cx="12762851" cy="29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r>
                <a:rPr kumimoji="1" lang="en-US" altLang="ko-KR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) </a:t>
              </a:r>
              <a:r>
                <a:rPr kumimoji="1" lang="ko-KR" altLang="en-US" sz="16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데이터 현황</a:t>
              </a:r>
              <a:endParaRPr kumimoji="1" lang="ko-Kore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C25966-B404-DB74-9523-D30706611845}"/>
                </a:ext>
              </a:extLst>
            </p:cNvPr>
            <p:cNvSpPr txBox="1"/>
            <p:nvPr/>
          </p:nvSpPr>
          <p:spPr>
            <a:xfrm>
              <a:off x="707823" y="1310836"/>
              <a:ext cx="4781832" cy="46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수주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생산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오류 메세지</a:t>
              </a:r>
              <a:r>
                <a:rPr kumimoji="1" lang="en-US" altLang="ko-Kore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, </a:t>
              </a:r>
              <a:r>
                <a:rPr kumimoji="1" lang="ko-Kore-KR" altLang="en-US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제품 데이터</a:t>
              </a:r>
              <a:endParaRPr kumimoji="1" lang="en-US" altLang="ko-Kore-KR" sz="14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r>
                <a:rPr kumimoji="1" lang="en-US" altLang="ko-KR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- 1,681,798rows </a:t>
              </a:r>
              <a:r>
                <a:rPr kumimoji="1" lang="en-US" altLang="ko-KR" sz="14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x </a:t>
              </a:r>
              <a:r>
                <a:rPr kumimoji="1" lang="en-US" altLang="ko-KR" sz="14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43columns</a:t>
              </a:r>
              <a:endParaRPr kumimoji="1" lang="ko-Kore-KR" altLang="en-US" sz="1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0B4B6-2AA1-3345-3824-54D77BC69324}"/>
                </a:ext>
              </a:extLst>
            </p:cNvPr>
            <p:cNvSpPr/>
            <p:nvPr/>
          </p:nvSpPr>
          <p:spPr>
            <a:xfrm>
              <a:off x="683939" y="967078"/>
              <a:ext cx="4982198" cy="4982938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F2DB2-C13F-A5BF-3634-E87FCF7982BF}"/>
              </a:ext>
            </a:extLst>
          </p:cNvPr>
          <p:cNvGrpSpPr/>
          <p:nvPr/>
        </p:nvGrpSpPr>
        <p:grpSpPr>
          <a:xfrm>
            <a:off x="5532330" y="716134"/>
            <a:ext cx="6464627" cy="5640216"/>
            <a:chOff x="642107" y="2229556"/>
            <a:chExt cx="10866624" cy="415372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D4AF0-2E22-0E7A-B8B0-AAB20D6800AF}"/>
                </a:ext>
              </a:extLst>
            </p:cNvPr>
            <p:cNvGrpSpPr/>
            <p:nvPr/>
          </p:nvGrpSpPr>
          <p:grpSpPr>
            <a:xfrm>
              <a:off x="650862" y="2264832"/>
              <a:ext cx="10666201" cy="3542502"/>
              <a:chOff x="5486606" y="1223033"/>
              <a:chExt cx="5814208" cy="453315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486606" y="1223033"/>
                <a:ext cx="5814208" cy="319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3) </a:t>
                </a:r>
                <a:r>
                  <a:rPr lang="ko-KR" altLang="en-US" sz="16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간편식</a:t>
                </a:r>
                <a:r>
                  <a:rPr lang="ko-KR" altLang="en-US" sz="16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생산 프로세스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4E11B1-80E7-8781-3AA1-C5A19A73096E}"/>
                  </a:ext>
                </a:extLst>
              </p:cNvPr>
              <p:cNvSpPr/>
              <p:nvPr/>
            </p:nvSpPr>
            <p:spPr>
              <a:xfrm>
                <a:off x="10474758" y="5171411"/>
                <a:ext cx="780585" cy="5847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6724C3-4853-329A-B7C5-D4AB7C0F628B}"/>
                </a:ext>
              </a:extLst>
            </p:cNvPr>
            <p:cNvSpPr/>
            <p:nvPr/>
          </p:nvSpPr>
          <p:spPr>
            <a:xfrm>
              <a:off x="642107" y="2229556"/>
              <a:ext cx="10866624" cy="4153725"/>
            </a:xfrm>
            <a:prstGeom prst="rect">
              <a:avLst/>
            </a:prstGeom>
            <a:noFill/>
            <a:ln w="28575">
              <a:solidFill>
                <a:srgbClr val="1D31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8DA367A-E3CA-546C-891A-6F7CC8B0B6C9}"/>
              </a:ext>
            </a:extLst>
          </p:cNvPr>
          <p:cNvSpPr/>
          <p:nvPr/>
        </p:nvSpPr>
        <p:spPr>
          <a:xfrm>
            <a:off x="299065" y="3281303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Booking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699B6-D01F-33BD-AB33-7F98D9E6E76B}"/>
              </a:ext>
            </a:extLst>
          </p:cNvPr>
          <p:cNvSpPr txBox="1"/>
          <p:nvPr/>
        </p:nvSpPr>
        <p:spPr>
          <a:xfrm>
            <a:off x="1453612" y="2952582"/>
            <a:ext cx="352326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납기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수주업체 및 수주일 비교 후 납기 이상치 대체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수주단가가 음수면 제거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수주업체 대체 후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납기지연여부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수주수량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출고수량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ko-Kore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80C597-64D2-3E7A-F55C-1A0841322918}"/>
              </a:ext>
            </a:extLst>
          </p:cNvPr>
          <p:cNvSpPr txBox="1"/>
          <p:nvPr/>
        </p:nvSpPr>
        <p:spPr>
          <a:xfrm>
            <a:off x="195043" y="1706298"/>
            <a:ext cx="162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1"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정제 계획</a:t>
            </a:r>
            <a:endParaRPr kumimoji="1" lang="ko-Kore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CA553D5-DD94-40A8-2615-06AFC9CD75B0}"/>
              </a:ext>
            </a:extLst>
          </p:cNvPr>
          <p:cNvSpPr/>
          <p:nvPr/>
        </p:nvSpPr>
        <p:spPr>
          <a:xfrm>
            <a:off x="298767" y="4391218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Cooking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ECE886F-4331-55E6-F0B1-C106BCCD3DF2}"/>
              </a:ext>
            </a:extLst>
          </p:cNvPr>
          <p:cNvSpPr/>
          <p:nvPr/>
        </p:nvSpPr>
        <p:spPr>
          <a:xfrm>
            <a:off x="298767" y="5150436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endParaRPr kumimoji="1" lang="ko-Kore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D5C1FC5-BAE9-8CA4-3F4E-0D1F5901600B}"/>
              </a:ext>
            </a:extLst>
          </p:cNvPr>
          <p:cNvSpPr/>
          <p:nvPr/>
        </p:nvSpPr>
        <p:spPr>
          <a:xfrm>
            <a:off x="302004" y="5835431"/>
            <a:ext cx="1161996" cy="36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24A1C9-782D-8662-A92F-F8C1B388B9EB}"/>
              </a:ext>
            </a:extLst>
          </p:cNvPr>
          <p:cNvSpPr txBox="1"/>
          <p:nvPr/>
        </p:nvSpPr>
        <p:spPr>
          <a:xfrm>
            <a:off x="195044" y="2018667"/>
            <a:ext cx="499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분석에 필요한 </a:t>
            </a:r>
            <a:r>
              <a:rPr kumimoji="1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간편식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제조 공정 관련 데이터 수집 및 사전 이해</a:t>
            </a:r>
            <a:endParaRPr kumimoji="1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확인을 통하여 발견된 </a:t>
            </a:r>
            <a:r>
              <a:rPr kumimoji="1"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결측치나</a:t>
            </a:r>
            <a:r>
              <a:rPr kumimoji="1"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이상치에 대한 적절한 처리</a:t>
            </a:r>
            <a:r>
              <a:rPr kumimoji="1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방안 수립 </a:t>
            </a:r>
            <a:endParaRPr kumimoji="1" lang="ko-Kore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23CA59-4D31-9C98-7AB4-8A8D94FCEDEA}"/>
              </a:ext>
            </a:extLst>
          </p:cNvPr>
          <p:cNvSpPr txBox="1"/>
          <p:nvPr/>
        </p:nvSpPr>
        <p:spPr>
          <a:xfrm>
            <a:off x="1487788" y="4184328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공정별 작업 상태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압력</a:t>
            </a:r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제품정보 데이터와 비교 후 이상치 대체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온도 및 습도 결측 데이터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파생변수 생성 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불량유무 판단 파생여부 생성 </a:t>
            </a:r>
            <a:endParaRPr kumimoji="1" lang="ko-Kore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9C419-328F-D695-2685-DF11FFD0FDF9}"/>
              </a:ext>
            </a:extLst>
          </p:cNvPr>
          <p:cNvSpPr txBox="1"/>
          <p:nvPr/>
        </p:nvSpPr>
        <p:spPr>
          <a:xfrm>
            <a:off x="1470025" y="4894697"/>
            <a:ext cx="3569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오류 </a:t>
            </a:r>
            <a:r>
              <a:rPr kumimoji="1"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메세지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종료시간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발생시간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음수면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품목명 및 품목코드 결측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491138-5B05-040A-87F9-40213F40BF1F}"/>
              </a:ext>
            </a:extLst>
          </p:cNvPr>
          <p:cNvSpPr txBox="1"/>
          <p:nvPr/>
        </p:nvSpPr>
        <p:spPr>
          <a:xfrm>
            <a:off x="1487788" y="5597693"/>
            <a:ext cx="29518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정보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이상치 및 </a:t>
            </a:r>
            <a:r>
              <a:rPr kumimoji="1"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kumimoji="1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</a:t>
            </a:r>
            <a:endParaRPr kumimoji="1"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kumimoji="1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D634E0B-0F33-CC04-FB77-800FBB257508}"/>
              </a:ext>
            </a:extLst>
          </p:cNvPr>
          <p:cNvSpPr/>
          <p:nvPr/>
        </p:nvSpPr>
        <p:spPr>
          <a:xfrm>
            <a:off x="1494217" y="2830641"/>
            <a:ext cx="3523263" cy="1374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1BBD7F4-68A3-E1B9-48B4-01B53088E782}"/>
              </a:ext>
            </a:extLst>
          </p:cNvPr>
          <p:cNvSpPr/>
          <p:nvPr/>
        </p:nvSpPr>
        <p:spPr>
          <a:xfrm>
            <a:off x="1493001" y="4204671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08475FA-1139-B6E0-1A52-7FBA58847D3C}"/>
              </a:ext>
            </a:extLst>
          </p:cNvPr>
          <p:cNvSpPr/>
          <p:nvPr/>
        </p:nvSpPr>
        <p:spPr>
          <a:xfrm>
            <a:off x="1493056" y="4974113"/>
            <a:ext cx="3524479" cy="769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53858C8-976D-BB41-5F45-DFA9700CCB5A}"/>
              </a:ext>
            </a:extLst>
          </p:cNvPr>
          <p:cNvSpPr/>
          <p:nvPr/>
        </p:nvSpPr>
        <p:spPr>
          <a:xfrm>
            <a:off x="1493001" y="5743555"/>
            <a:ext cx="3524479" cy="51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792025" y="1117059"/>
            <a:ext cx="5945235" cy="3028162"/>
            <a:chOff x="5838224" y="1406832"/>
            <a:chExt cx="5743576" cy="372427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16254" t="9082" r="21517" b="16156"/>
            <a:stretch/>
          </p:blipFill>
          <p:spPr>
            <a:xfrm>
              <a:off x="5838224" y="1406832"/>
              <a:ext cx="5743576" cy="3724275"/>
            </a:xfrm>
            <a:prstGeom prst="rect">
              <a:avLst/>
            </a:prstGeom>
          </p:spPr>
        </p:pic>
        <p:sp>
          <p:nvSpPr>
            <p:cNvPr id="50" name="직사각형 49"/>
            <p:cNvSpPr/>
            <p:nvPr/>
          </p:nvSpPr>
          <p:spPr>
            <a:xfrm>
              <a:off x="8424839" y="1635313"/>
              <a:ext cx="1019048" cy="1414200"/>
            </a:xfrm>
            <a:prstGeom prst="rect">
              <a:avLst/>
            </a:prstGeom>
            <a:noFill/>
            <a:ln w="28575">
              <a:solidFill>
                <a:srgbClr val="1E32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134463" y="1635313"/>
              <a:ext cx="1245807" cy="1414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81710" y="3588730"/>
              <a:ext cx="1031351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392823" y="3588730"/>
              <a:ext cx="1699898" cy="154237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457094" y="2731699"/>
              <a:ext cx="935729" cy="232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쿠킹실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237702" y="2708697"/>
              <a:ext cx="1088255" cy="2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8341411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9817953" y="4730505"/>
              <a:ext cx="911948" cy="223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b="1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충전실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75C0319-8E04-5638-8D1D-071391CF78D9}"/>
              </a:ext>
            </a:extLst>
          </p:cNvPr>
          <p:cNvGrpSpPr/>
          <p:nvPr/>
        </p:nvGrpSpPr>
        <p:grpSpPr>
          <a:xfrm>
            <a:off x="5885506" y="4584309"/>
            <a:ext cx="5939154" cy="1034273"/>
            <a:chOff x="474727" y="3314672"/>
            <a:chExt cx="6110972" cy="1441455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D5FC17D-13BD-81A0-B877-76D4F4BACDD8}"/>
                </a:ext>
              </a:extLst>
            </p:cNvPr>
            <p:cNvGrpSpPr/>
            <p:nvPr/>
          </p:nvGrpSpPr>
          <p:grpSpPr>
            <a:xfrm>
              <a:off x="474727" y="3361452"/>
              <a:ext cx="1160554" cy="1364209"/>
              <a:chOff x="760048" y="3164666"/>
              <a:chExt cx="1110552" cy="1317264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6170019-2A1F-9767-D7C2-47594969B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048" y="3164666"/>
                <a:ext cx="1110552" cy="108158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EEBBC2F-9C59-AB4C-BFBE-D3435876E419}"/>
                  </a:ext>
                </a:extLst>
              </p:cNvPr>
              <p:cNvSpPr txBox="1"/>
              <p:nvPr/>
            </p:nvSpPr>
            <p:spPr>
              <a:xfrm>
                <a:off x="814856" y="4158765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계량실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4F2DB85-DCC3-8459-8DA5-0174AF800C3C}"/>
                </a:ext>
              </a:extLst>
            </p:cNvPr>
            <p:cNvGrpSpPr/>
            <p:nvPr/>
          </p:nvGrpSpPr>
          <p:grpSpPr>
            <a:xfrm>
              <a:off x="3798894" y="3314672"/>
              <a:ext cx="1092848" cy="1410989"/>
              <a:chOff x="3640669" y="3004492"/>
              <a:chExt cx="1045763" cy="1362435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DAF3953-DFFA-0A47-21E3-95F2192F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834" t="1151" r="2887" b="723"/>
              <a:stretch/>
            </p:blipFill>
            <p:spPr>
              <a:xfrm>
                <a:off x="3640669" y="3004492"/>
                <a:ext cx="1020026" cy="1032888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3C9F1D3-52B2-55BC-36C1-877C7725807C}"/>
                  </a:ext>
                </a:extLst>
              </p:cNvPr>
              <p:cNvSpPr txBox="1"/>
              <p:nvPr/>
            </p:nvSpPr>
            <p:spPr>
              <a:xfrm>
                <a:off x="3666406" y="4043762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충전실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9B564343-8851-E2EE-BB6B-88DEF7E17DCB}"/>
                </a:ext>
              </a:extLst>
            </p:cNvPr>
            <p:cNvGrpSpPr/>
            <p:nvPr/>
          </p:nvGrpSpPr>
          <p:grpSpPr>
            <a:xfrm>
              <a:off x="2165766" y="3334283"/>
              <a:ext cx="1100036" cy="1421844"/>
              <a:chOff x="2360068" y="3139480"/>
              <a:chExt cx="1052641" cy="1372916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6FFF8AE9-AF86-158E-3E13-EB0C7700E4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763" t="1891" r="2862" b="-926"/>
              <a:stretch/>
            </p:blipFill>
            <p:spPr>
              <a:xfrm>
                <a:off x="2360068" y="3139480"/>
                <a:ext cx="1052641" cy="1032890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F8EFC7-3785-4CF7-3685-7A23AA6C5302}"/>
                  </a:ext>
                </a:extLst>
              </p:cNvPr>
              <p:cNvSpPr txBox="1"/>
              <p:nvPr/>
            </p:nvSpPr>
            <p:spPr>
              <a:xfrm>
                <a:off x="2360068" y="4189231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쿠킹실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30846EB-012D-4DD6-A95C-2F32A038A1E6}"/>
                </a:ext>
              </a:extLst>
            </p:cNvPr>
            <p:cNvGrpSpPr/>
            <p:nvPr/>
          </p:nvGrpSpPr>
          <p:grpSpPr>
            <a:xfrm>
              <a:off x="5425145" y="3328454"/>
              <a:ext cx="1160554" cy="1397206"/>
              <a:chOff x="5710466" y="3132803"/>
              <a:chExt cx="1110552" cy="1349126"/>
            </a:xfrm>
          </p:grpSpPr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F89000A-1E23-5231-F364-887334104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0466" y="3132803"/>
                <a:ext cx="1110552" cy="1110552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45FEF0-4001-4894-B411-ACF0AA6E831C}"/>
                  </a:ext>
                </a:extLst>
              </p:cNvPr>
              <p:cNvSpPr txBox="1"/>
              <p:nvPr/>
            </p:nvSpPr>
            <p:spPr>
              <a:xfrm>
                <a:off x="5710466" y="4158764"/>
                <a:ext cx="1020026" cy="323165"/>
              </a:xfrm>
              <a:prstGeom prst="rect">
                <a:avLst/>
              </a:prstGeom>
              <a:solidFill>
                <a:srgbClr val="1E32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4. </a:t>
                </a:r>
                <a:r>
                  <a:rPr lang="ko-KR" altLang="en-US" sz="1500" b="1" dirty="0" err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포장실</a:t>
                </a:r>
                <a:endParaRPr lang="ko-KR" altLang="en-US" sz="15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2" name="화살표: 오른쪽 1">
              <a:extLst>
                <a:ext uri="{FF2B5EF4-FFF2-40B4-BE49-F238E27FC236}">
                  <a16:creationId xmlns:a16="http://schemas.microsoft.com/office/drawing/2014/main" id="{AA600254-B8E0-9BF2-F5E7-1E0DCB6A04B3}"/>
                </a:ext>
              </a:extLst>
            </p:cNvPr>
            <p:cNvSpPr/>
            <p:nvPr/>
          </p:nvSpPr>
          <p:spPr>
            <a:xfrm>
              <a:off x="1705958" y="3996058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2">
              <a:extLst>
                <a:ext uri="{FF2B5EF4-FFF2-40B4-BE49-F238E27FC236}">
                  <a16:creationId xmlns:a16="http://schemas.microsoft.com/office/drawing/2014/main" id="{39912E5A-6B2B-2EAE-2C42-D58386C3826B}"/>
                </a:ext>
              </a:extLst>
            </p:cNvPr>
            <p:cNvSpPr/>
            <p:nvPr/>
          </p:nvSpPr>
          <p:spPr>
            <a:xfrm>
              <a:off x="3351954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15">
              <a:extLst>
                <a:ext uri="{FF2B5EF4-FFF2-40B4-BE49-F238E27FC236}">
                  <a16:creationId xmlns:a16="http://schemas.microsoft.com/office/drawing/2014/main" id="{D4B8C755-8D1E-35C3-AF69-150884BF115C}"/>
                </a:ext>
              </a:extLst>
            </p:cNvPr>
            <p:cNvSpPr/>
            <p:nvPr/>
          </p:nvSpPr>
          <p:spPr>
            <a:xfrm>
              <a:off x="5022830" y="3943055"/>
              <a:ext cx="327502" cy="178183"/>
            </a:xfrm>
            <a:prstGeom prst="rightArrow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310419" y="5810177"/>
            <a:ext cx="137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쿠킹온도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쿠킹스팀압력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911136" y="5707653"/>
            <a:ext cx="145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실링온도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5740658" y="4498620"/>
            <a:ext cx="6092649" cy="4827"/>
          </a:xfrm>
          <a:prstGeom prst="line">
            <a:avLst/>
          </a:prstGeom>
          <a:ln w="12700">
            <a:solidFill>
              <a:srgbClr val="1E3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9592"/>
            <a:ext cx="11907520" cy="54702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6A2D13-BAD1-5495-323C-DE57A06FF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88479"/>
              </p:ext>
            </p:extLst>
          </p:nvPr>
        </p:nvGraphicFramePr>
        <p:xfrm>
          <a:off x="214408" y="1118924"/>
          <a:ext cx="11739698" cy="485592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72509">
                  <a:extLst>
                    <a:ext uri="{9D8B030D-6E8A-4147-A177-3AD203B41FA5}">
                      <a16:colId xmlns:a16="http://schemas.microsoft.com/office/drawing/2014/main" val="512561563"/>
                    </a:ext>
                  </a:extLst>
                </a:gridCol>
                <a:gridCol w="1467598">
                  <a:extLst>
                    <a:ext uri="{9D8B030D-6E8A-4147-A177-3AD203B41FA5}">
                      <a16:colId xmlns:a16="http://schemas.microsoft.com/office/drawing/2014/main" val="2801814503"/>
                    </a:ext>
                  </a:extLst>
                </a:gridCol>
                <a:gridCol w="5377612">
                  <a:extLst>
                    <a:ext uri="{9D8B030D-6E8A-4147-A177-3AD203B41FA5}">
                      <a16:colId xmlns:a16="http://schemas.microsoft.com/office/drawing/2014/main" val="1605517600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066969132"/>
                    </a:ext>
                  </a:extLst>
                </a:gridCol>
                <a:gridCol w="1338145">
                  <a:extLst>
                    <a:ext uri="{9D8B030D-6E8A-4147-A177-3AD203B41FA5}">
                      <a16:colId xmlns:a16="http://schemas.microsoft.com/office/drawing/2014/main" val="888258051"/>
                    </a:ext>
                  </a:extLst>
                </a:gridCol>
              </a:tblGrid>
              <a:tr h="352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>
                    <a:solidFill>
                      <a:srgbClr val="1E3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80105"/>
                  </a:ext>
                </a:extLst>
              </a:tr>
              <a:tr h="379893">
                <a:tc rowSpan="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생산라인을 고려한 수주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Line plot</a:t>
                      </a:r>
                      <a:endParaRPr lang="en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출고량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출고수량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13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밥류와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소스류를 분류하여 분석진행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39818385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</a:t>
                      </a:r>
                      <a:r>
                        <a:rPr lang="ko-KR" altLang="en-US" sz="12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파악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X: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594462506"/>
                  </a:ext>
                </a:extLst>
              </a:tr>
              <a:tr h="379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</a:t>
                      </a:r>
                      <a:r>
                        <a:rPr lang="ko-KR" alt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수주수량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X : </a:t>
                      </a:r>
                      <a:r>
                        <a:rPr lang="ko-KR" altLang="en-US" sz="1200" b="1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수주일자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190167"/>
                  </a:ext>
                </a:extLst>
              </a:tr>
              <a:tr h="382684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최적조건 도출을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개선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Box plot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불량률이 높은 제품 파악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빈도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423798020"/>
                  </a:ext>
                </a:extLst>
              </a:tr>
              <a:tr h="410416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Pareto chart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 chart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발생빈도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26803049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통계적검정</a:t>
                      </a:r>
                      <a:endParaRPr lang="en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검정을 통한 온도와 압력의 유의성 판단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비모수통계검정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0978"/>
                  </a:ext>
                </a:extLst>
              </a:tr>
              <a:tr h="30608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 간의 상관관계 파악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892802"/>
                  </a:ext>
                </a:extLst>
              </a:tr>
              <a:tr h="209464"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 모델을 통한 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불량여부 판단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SVM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여부에 대한 분류 예측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(Y: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X: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조건 변수</a:t>
                      </a: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row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4290338654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Tree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3012403320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Forest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642738927"/>
                  </a:ext>
                </a:extLst>
              </a:tr>
              <a:tr h="408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Gradient</a:t>
                      </a:r>
                      <a:r>
                        <a:rPr lang="en" sz="12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Boost</a:t>
                      </a:r>
                      <a:endParaRPr lang="en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1985"/>
                  </a:ext>
                </a:extLst>
              </a:tr>
              <a:tr h="209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XgBoost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17567"/>
                  </a:ext>
                </a:extLst>
              </a:tr>
              <a:tr h="41041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개선을 통한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lead time </a:t>
                      </a: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단축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시계열 분석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불량률 상위 제품의 </a:t>
                      </a:r>
                      <a:r>
                        <a:rPr lang="ko-Kore-KR" alt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생산기간 파악 후 향후 생산기간 예측</a:t>
                      </a:r>
                      <a:endParaRPr lang="en-US" altLang="ko-KR" sz="1200" b="1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747" marR="7747" marT="7747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747" marR="7747" marT="7747" marB="0" anchor="ctr"/>
                </a:tc>
                <a:extLst>
                  <a:ext uri="{0D108BD9-81ED-4DB2-BD59-A6C34878D82A}">
                    <a16:rowId xmlns:a16="http://schemas.microsoft.com/office/drawing/2014/main" val="15978602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462A-6B39-1123-82F9-6670D3DE5B8D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2800" b="1" spc="-3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분석 계획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749592"/>
            <a:ext cx="3103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계획 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486428"/>
            <a:ext cx="11907520" cy="43839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32080" y="684701"/>
            <a:ext cx="1205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공정에서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발생한 오류 메시지를 분석한 결과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급증으로 인한 공정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과부하가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많은 비중을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차지하는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것을 확인</a:t>
            </a:r>
            <a:endParaRPr kumimoji="1" lang="en-US" altLang="ko-KR" b="1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분석을 실시한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밥류는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현상을 유지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하고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소스류는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상승하는 모습을 확인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fld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080" y="6015919"/>
            <a:ext cx="1190752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-&gt;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수주량이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급등하는 주요 품목에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대한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예측 생산 시스템 도입이 필요</a:t>
            </a:r>
            <a:endParaRPr lang="ko-KR" altLang="en-US" dirty="0"/>
          </a:p>
        </p:txBody>
      </p:sp>
      <p:graphicFrame>
        <p:nvGraphicFramePr>
          <p:cNvPr id="38" name="차트 37"/>
          <p:cNvGraphicFramePr/>
          <p:nvPr>
            <p:extLst>
              <p:ext uri="{D42A27DB-BD31-4B8C-83A1-F6EECF244321}">
                <p14:modId xmlns:p14="http://schemas.microsoft.com/office/powerpoint/2010/main" val="2433768149"/>
              </p:ext>
            </p:extLst>
          </p:nvPr>
        </p:nvGraphicFramePr>
        <p:xfrm>
          <a:off x="8813936" y="1459641"/>
          <a:ext cx="2866811" cy="195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491" y="1523538"/>
            <a:ext cx="2346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오류 메시지에 대한 </a:t>
            </a:r>
            <a:r>
              <a:rPr lang="ko-KR" altLang="en-US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파레토</a:t>
            </a:r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차트 </a:t>
            </a: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5936604" y="2532782"/>
            <a:ext cx="2696" cy="30102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670123"/>
              </p:ext>
            </p:extLst>
          </p:nvPr>
        </p:nvGraphicFramePr>
        <p:xfrm>
          <a:off x="6273058" y="2598796"/>
          <a:ext cx="5623821" cy="2974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736">
                  <a:extLst>
                    <a:ext uri="{9D8B030D-6E8A-4147-A177-3AD203B41FA5}">
                      <a16:colId xmlns:a16="http://schemas.microsoft.com/office/drawing/2014/main" val="3924804885"/>
                    </a:ext>
                  </a:extLst>
                </a:gridCol>
                <a:gridCol w="5122085">
                  <a:extLst>
                    <a:ext uri="{9D8B030D-6E8A-4147-A177-3AD203B41FA5}">
                      <a16:colId xmlns:a16="http://schemas.microsoft.com/office/drawing/2014/main" val="2162421754"/>
                    </a:ext>
                  </a:extLst>
                </a:gridCol>
              </a:tblGrid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밥류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vert="eaVert"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96261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소스류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746007"/>
                  </a:ext>
                </a:extLst>
              </a:tr>
              <a:tr h="9914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0151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17069"/>
              </p:ext>
            </p:extLst>
          </p:nvPr>
        </p:nvGraphicFramePr>
        <p:xfrm>
          <a:off x="6273058" y="1608936"/>
          <a:ext cx="56379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580">
                  <a:extLst>
                    <a:ext uri="{9D8B030D-6E8A-4147-A177-3AD203B41FA5}">
                      <a16:colId xmlns:a16="http://schemas.microsoft.com/office/drawing/2014/main" val="948992964"/>
                    </a:ext>
                  </a:extLst>
                </a:gridCol>
                <a:gridCol w="4021413">
                  <a:extLst>
                    <a:ext uri="{9D8B030D-6E8A-4147-A177-3AD203B41FA5}">
                      <a16:colId xmlns:a16="http://schemas.microsoft.com/office/drawing/2014/main" val="234750064"/>
                    </a:ext>
                  </a:extLst>
                </a:gridCol>
              </a:tblGrid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96615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ARIMA (1,1,0)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854,401,716,403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98880"/>
                  </a:ext>
                </a:extLst>
              </a:tr>
              <a:tr h="204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Prophpet</a:t>
                      </a:r>
                      <a:r>
                        <a:rPr lang="en-US" altLang="ko-KR" sz="1200" b="1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1,446,392,136</a:t>
                      </a:r>
                      <a:endParaRPr lang="ko-KR" altLang="en-US" sz="12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49552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783BE2B5-1457-472D-90E3-25AE4FF5BC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8192" y="3715710"/>
            <a:ext cx="4813978" cy="8091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93D8274-7A8C-CDA6-4473-609CD9B739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3026" y="2626662"/>
            <a:ext cx="4849144" cy="91572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4053" y="4671364"/>
            <a:ext cx="4958117" cy="8326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273058" y="5606607"/>
            <a:ext cx="23583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▲ </a:t>
            </a:r>
            <a:r>
              <a:rPr lang="ko-KR" altLang="en-US" sz="105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제품 </a:t>
            </a:r>
            <a:r>
              <a:rPr lang="ko-KR" altLang="en-US" sz="105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수주량에</a:t>
            </a:r>
            <a:r>
              <a:rPr lang="ko-KR" altLang="en-US" sz="105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대한 </a:t>
            </a:r>
            <a:r>
              <a:rPr lang="ko-KR" altLang="en-US" sz="105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시계열</a:t>
            </a:r>
            <a:r>
              <a:rPr lang="ko-KR" altLang="en-US" sz="105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분석 </a:t>
            </a:r>
            <a:endParaRPr lang="ko-KR" altLang="en-US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04248"/>
              </p:ext>
            </p:extLst>
          </p:nvPr>
        </p:nvGraphicFramePr>
        <p:xfrm>
          <a:off x="669011" y="4637519"/>
          <a:ext cx="4895694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49">
                  <a:extLst>
                    <a:ext uri="{9D8B030D-6E8A-4147-A177-3AD203B41FA5}">
                      <a16:colId xmlns:a16="http://schemas.microsoft.com/office/drawing/2014/main" val="3707113667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25403014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427829863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439461579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1588893103"/>
                    </a:ext>
                  </a:extLst>
                </a:gridCol>
                <a:gridCol w="815949">
                  <a:extLst>
                    <a:ext uri="{9D8B030D-6E8A-4147-A177-3AD203B41FA5}">
                      <a16:colId xmlns:a16="http://schemas.microsoft.com/office/drawing/2014/main" val="397369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오류구분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과부하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장비오염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충진오류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이상 </a:t>
                      </a:r>
                      <a:endParaRPr lang="en-US" altLang="ko-KR" sz="11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감지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점도이상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CCCD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>
                    <a:solidFill>
                      <a:srgbClr val="1E325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548646"/>
                  </a:ext>
                </a:extLst>
              </a:tr>
            </a:tbl>
          </a:graphicData>
        </a:graphic>
      </p:graphicFrame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2E9F10B0-B4F5-DB42-CA3E-F9AFA6D73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20241"/>
              </p:ext>
            </p:extLst>
          </p:nvPr>
        </p:nvGraphicFramePr>
        <p:xfrm>
          <a:off x="297112" y="1863970"/>
          <a:ext cx="5639492" cy="340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99038" y="2180492"/>
            <a:ext cx="738554" cy="21101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88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52751" y="684701"/>
            <a:ext cx="1190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생산 과정에서 발생한 제품의 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불량률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분석한 결과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밥류에서는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볶음밥이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4.4</a:t>
            </a:r>
            <a:r>
              <a:rPr kumimoji="1" lang="en-US" altLang="ko-KR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%),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소스류에서는 마요네즈가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16</a:t>
            </a:r>
            <a:r>
              <a:rPr kumimoji="1" lang="en-US" altLang="ko-KR" sz="14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%)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비중이 높음</a:t>
            </a:r>
            <a:endParaRPr kumimoji="1"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원인 분석 결과</a:t>
            </a:r>
            <a:r>
              <a:rPr kumimoji="1" lang="en-US" altLang="ko-KR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두 품목 모두 공정 과부하가 주요 원인임을 확인</a:t>
            </a:r>
            <a:r>
              <a:rPr kumimoji="1" lang="ko-KR" altLang="en-US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하였고 과부하는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쿠킹실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및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충전실에서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많이 발생함</a:t>
            </a:r>
            <a:endParaRPr kumimoji="1"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kumimoji="1" lang="en-US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395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따라서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불량이 많이 발생하는 공정의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최적화 필요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52750" y="1970865"/>
            <a:ext cx="11907520" cy="389947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5051908" y="2152467"/>
            <a:ext cx="31277" cy="34404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49135"/>
              </p:ext>
            </p:extLst>
          </p:nvPr>
        </p:nvGraphicFramePr>
        <p:xfrm>
          <a:off x="5596343" y="2331212"/>
          <a:ext cx="2846989" cy="1323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40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885824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4529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불량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45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</a:t>
                      </a:r>
                      <a:r>
                        <a:rPr lang="en-US" altLang="ko-KR" sz="1000" b="1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과부하</a:t>
                      </a:r>
                      <a:endParaRPr lang="ko-KR" altLang="en-US" sz="10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74%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장비오염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163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37038"/>
              </p:ext>
            </p:extLst>
          </p:nvPr>
        </p:nvGraphicFramePr>
        <p:xfrm>
          <a:off x="8538150" y="2321689"/>
          <a:ext cx="2762684" cy="1313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504">
                  <a:extLst>
                    <a:ext uri="{9D8B030D-6E8A-4147-A177-3AD203B41FA5}">
                      <a16:colId xmlns:a16="http://schemas.microsoft.com/office/drawing/2014/main" val="531500880"/>
                    </a:ext>
                  </a:extLst>
                </a:gridCol>
                <a:gridCol w="875354">
                  <a:extLst>
                    <a:ext uri="{9D8B030D-6E8A-4147-A177-3AD203B41FA5}">
                      <a16:colId xmlns:a16="http://schemas.microsoft.com/office/drawing/2014/main" val="2975411375"/>
                    </a:ext>
                  </a:extLst>
                </a:gridCol>
                <a:gridCol w="885826">
                  <a:extLst>
                    <a:ext uri="{9D8B030D-6E8A-4147-A177-3AD203B41FA5}">
                      <a16:colId xmlns:a16="http://schemas.microsoft.com/office/drawing/2014/main" val="3056032791"/>
                    </a:ext>
                  </a:extLst>
                </a:gridCol>
              </a:tblGrid>
              <a:tr h="38541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lt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불량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비율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480482468"/>
                  </a:ext>
                </a:extLst>
              </a:tr>
              <a:tr h="326942">
                <a:tc>
                  <a:txBody>
                    <a:bodyPr/>
                    <a:lstStyle/>
                    <a:p>
                      <a:pPr algn="ctr" latinLnBrk="1"/>
                      <a:r>
                        <a:rPr lang="ko-Kore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센서이상</a:t>
                      </a:r>
                      <a:r>
                        <a:rPr lang="en-US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ore-KR" altLang="en-US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감지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51256307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공정 과부하</a:t>
                      </a:r>
                      <a:endParaRPr lang="ko-KR" altLang="en-US" sz="10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r>
                        <a:rPr lang="en-US" altLang="ko-KR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97497121"/>
                  </a:ext>
                </a:extLst>
              </a:tr>
              <a:tr h="300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548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88%</a:t>
                      </a:r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203911160"/>
                  </a:ext>
                </a:extLst>
              </a:tr>
            </a:tbl>
          </a:graphicData>
        </a:graphic>
      </p:graphicFrame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322451"/>
              </p:ext>
            </p:extLst>
          </p:nvPr>
        </p:nvGraphicFramePr>
        <p:xfrm>
          <a:off x="8600525" y="4185895"/>
          <a:ext cx="3014795" cy="14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6498" y="2013968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생산 과정에서 발생한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품목별 불량 제품 </a:t>
            </a:r>
            <a:r>
              <a:rPr lang="en-US" altLang="ko-KR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TOP4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3065" y="2436545"/>
            <a:ext cx="4508029" cy="1684310"/>
            <a:chOff x="423065" y="2436545"/>
            <a:chExt cx="4508029" cy="1684310"/>
          </a:xfrm>
        </p:grpSpPr>
        <p:graphicFrame>
          <p:nvGraphicFramePr>
            <p:cNvPr id="57" name="차트 56"/>
            <p:cNvGraphicFramePr/>
            <p:nvPr>
              <p:extLst>
                <p:ext uri="{D42A27DB-BD31-4B8C-83A1-F6EECF244321}">
                  <p14:modId xmlns:p14="http://schemas.microsoft.com/office/powerpoint/2010/main" val="758183040"/>
                </p:ext>
              </p:extLst>
            </p:nvPr>
          </p:nvGraphicFramePr>
          <p:xfrm>
            <a:off x="423065" y="2436545"/>
            <a:ext cx="4064097" cy="16843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3224DC-CD81-C3BF-A4D8-95C6691404E0}"/>
                </a:ext>
              </a:extLst>
            </p:cNvPr>
            <p:cNvSpPr txBox="1"/>
            <p:nvPr/>
          </p:nvSpPr>
          <p:spPr>
            <a:xfrm>
              <a:off x="875393" y="3637097"/>
              <a:ext cx="405570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게살볶음밥      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김치볶음밥      불고기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볶음밥   </a:t>
              </a:r>
              <a:r>
                <a:rPr kumimoji="1" lang="en-US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깍두기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볶음밥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23065" y="3962950"/>
            <a:ext cx="4272035" cy="1915465"/>
            <a:chOff x="423065" y="3962950"/>
            <a:chExt cx="4272035" cy="1915465"/>
          </a:xfrm>
        </p:grpSpPr>
        <p:graphicFrame>
          <p:nvGraphicFramePr>
            <p:cNvPr id="58" name="차트 57"/>
            <p:cNvGraphicFramePr/>
            <p:nvPr>
              <p:extLst>
                <p:ext uri="{D42A27DB-BD31-4B8C-83A1-F6EECF244321}">
                  <p14:modId xmlns:p14="http://schemas.microsoft.com/office/powerpoint/2010/main" val="1170000405"/>
                </p:ext>
              </p:extLst>
            </p:nvPr>
          </p:nvGraphicFramePr>
          <p:xfrm>
            <a:off x="423065" y="3962950"/>
            <a:ext cx="4064097" cy="19154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56BA66-D0E6-5C42-F675-75C17E1952FF}"/>
                </a:ext>
              </a:extLst>
            </p:cNvPr>
            <p:cNvSpPr txBox="1"/>
            <p:nvPr/>
          </p:nvSpPr>
          <p:spPr>
            <a:xfrm>
              <a:off x="604515" y="5397811"/>
              <a:ext cx="4090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흑임자 드레싱 </a:t>
              </a:r>
              <a:r>
                <a:rPr kumimoji="1" lang="en-US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미스터피자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소스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골드 </a:t>
              </a:r>
              <a:r>
                <a:rPr kumimoji="1" lang="ko-Kore-KR" altLang="en-US" sz="9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마요네즈  </a:t>
              </a:r>
              <a:r>
                <a:rPr kumimoji="1" lang="ko-Kore-KR" altLang="en-US" sz="900" b="1" dirty="0" smtClean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해표 골드 마요네즈</a:t>
              </a:r>
              <a:endParaRPr kumimoji="1" lang="ko-Kore-KR" altLang="en-US" sz="9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527118" y="203806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</a:t>
            </a:r>
            <a:r>
              <a:rPr lang="ko-KR" altLang="en-US" sz="12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공정별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불량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원인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ABEE3EE4-E73D-70AB-A4A7-2F27674EC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841061"/>
              </p:ext>
            </p:extLst>
          </p:nvPr>
        </p:nvGraphicFramePr>
        <p:xfrm>
          <a:off x="5568788" y="4185895"/>
          <a:ext cx="3014795" cy="148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760204" y="3599589"/>
            <a:ext cx="445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60204" y="5505533"/>
            <a:ext cx="445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소스류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27118" y="3889096"/>
            <a:ext cx="4938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▼ 공정 단계 별 불량 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개수</a:t>
            </a:r>
            <a:r>
              <a:rPr lang="ko-KR" altLang="en-US" sz="1200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lang="ko-KR" altLang="en-US" sz="12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46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C613E5-4DA8-66D9-49CA-77B7A24E246C}"/>
              </a:ext>
            </a:extLst>
          </p:cNvPr>
          <p:cNvSpPr/>
          <p:nvPr/>
        </p:nvSpPr>
        <p:spPr>
          <a:xfrm>
            <a:off x="10510" y="0"/>
            <a:ext cx="1218149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4C75-06D8-17C4-9202-34421083FFE6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C6A8B2-58AE-41A9-68B4-560B09DECCAC}"/>
              </a:ext>
            </a:extLst>
          </p:cNvPr>
          <p:cNvSpPr/>
          <p:nvPr/>
        </p:nvSpPr>
        <p:spPr>
          <a:xfrm>
            <a:off x="9807878" y="1694204"/>
            <a:ext cx="748233" cy="1217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5209E9-C581-102E-5AEF-8F9A40418086}"/>
              </a:ext>
            </a:extLst>
          </p:cNvPr>
          <p:cNvSpPr/>
          <p:nvPr/>
        </p:nvSpPr>
        <p:spPr>
          <a:xfrm>
            <a:off x="9573358" y="4120854"/>
            <a:ext cx="1040626" cy="1316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58EBB0-85F2-41FF-9A15-93F2095498E3}"/>
              </a:ext>
            </a:extLst>
          </p:cNvPr>
          <p:cNvSpPr/>
          <p:nvPr/>
        </p:nvSpPr>
        <p:spPr>
          <a:xfrm>
            <a:off x="5596343" y="1815950"/>
            <a:ext cx="999314" cy="138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EEF6AF-4D67-F386-97B6-0A055A899442}"/>
              </a:ext>
            </a:extLst>
          </p:cNvPr>
          <p:cNvSpPr txBox="1"/>
          <p:nvPr/>
        </p:nvSpPr>
        <p:spPr>
          <a:xfrm>
            <a:off x="115027" y="684701"/>
            <a:ext cx="1207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밥류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제품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불량 여부에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따라 공정 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조업조건을 분석한 결과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쿠킹스팀압력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충전실온도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b="1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실링압력을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Vital Few</a:t>
            </a:r>
            <a:r>
              <a:rPr kumimoji="1" lang="ko-KR" altLang="en-US" b="1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로 도출</a:t>
            </a:r>
            <a:endParaRPr kumimoji="1" lang="en-US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2080" y="6015919"/>
            <a:ext cx="11907520" cy="53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kumimoji="1"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밥류의</a:t>
            </a: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 조건을 통해 불량발생을 줄이기 위한 실시간 모니터링 시스템 필요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15027" y="1166497"/>
            <a:ext cx="11907520" cy="47128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6" name="차트 65"/>
          <p:cNvGraphicFramePr/>
          <p:nvPr/>
        </p:nvGraphicFramePr>
        <p:xfrm>
          <a:off x="9163694" y="4120854"/>
          <a:ext cx="2540541" cy="1644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45436"/>
              </p:ext>
            </p:extLst>
          </p:nvPr>
        </p:nvGraphicFramePr>
        <p:xfrm>
          <a:off x="5702803" y="228635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19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4994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ko-KR" altLang="en-US" sz="13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 </a:t>
                      </a: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충전실온도의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9467"/>
              </p:ext>
            </p:extLst>
          </p:nvPr>
        </p:nvGraphicFramePr>
        <p:xfrm>
          <a:off x="5702803" y="3240971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963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18181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차이 검정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중앙값이 같다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022630-66C0-7B01-A731-64D07AF7E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11482"/>
              </p:ext>
            </p:extLst>
          </p:nvPr>
        </p:nvGraphicFramePr>
        <p:xfrm>
          <a:off x="5672677" y="1331732"/>
          <a:ext cx="6025144" cy="72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217">
                  <a:extLst>
                    <a:ext uri="{9D8B030D-6E8A-4147-A177-3AD203B41FA5}">
                      <a16:colId xmlns:a16="http://schemas.microsoft.com/office/drawing/2014/main" val="3339785052"/>
                    </a:ext>
                  </a:extLst>
                </a:gridCol>
                <a:gridCol w="1453927">
                  <a:extLst>
                    <a:ext uri="{9D8B030D-6E8A-4147-A177-3AD203B41FA5}">
                      <a16:colId xmlns:a16="http://schemas.microsoft.com/office/drawing/2014/main" val="1764520262"/>
                    </a:ext>
                  </a:extLst>
                </a:gridCol>
              </a:tblGrid>
              <a:tr h="36102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3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 검정 </a:t>
                      </a: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Wilcoxon rank sum </a:t>
                      </a:r>
                      <a:r>
                        <a:rPr lang="en-US" altLang="ko-KR" sz="13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3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4522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불량제품에 따른 </a:t>
                      </a:r>
                      <a:r>
                        <a:rPr lang="ko-KR" altLang="en-US" sz="12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 </a:t>
                      </a:r>
                      <a:r>
                        <a:rPr lang="ko-KR" altLang="en-US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중앙값이 같다</a:t>
                      </a:r>
                      <a:r>
                        <a:rPr lang="en-US" altLang="ko-KR" sz="12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 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extLst>
                  <a:ext uri="{0D108BD9-81ED-4DB2-BD59-A6C34878D82A}">
                    <a16:rowId xmlns:a16="http://schemas.microsoft.com/office/drawing/2014/main" val="14705803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587A97-0B02-D435-2DCE-FBFEA3785F30}"/>
              </a:ext>
            </a:extLst>
          </p:cNvPr>
          <p:cNvSpPr txBox="1"/>
          <p:nvPr/>
        </p:nvSpPr>
        <p:spPr>
          <a:xfrm>
            <a:off x="5780875" y="4975428"/>
            <a:ext cx="6090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밥류에서는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불량 제품에 따른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쿠킹스팀압력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충전실온도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실링압력의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중앙값이 같다고 볼 수 없다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9953ECF-1C7C-34FF-42DF-AF8548DCE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49" y="1488176"/>
            <a:ext cx="5146470" cy="4217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D7BCDA-E2BB-6A87-D283-7D3CCABEADAF}"/>
              </a:ext>
            </a:extLst>
          </p:cNvPr>
          <p:cNvSpPr txBox="1"/>
          <p:nvPr/>
        </p:nvSpPr>
        <p:spPr>
          <a:xfrm>
            <a:off x="2330775" y="1307890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38F36-3592-05D4-DFF8-F92F82C4F138}"/>
              </a:ext>
            </a:extLst>
          </p:cNvPr>
          <p:cNvSpPr txBox="1"/>
          <p:nvPr/>
        </p:nvSpPr>
        <p:spPr>
          <a:xfrm>
            <a:off x="4176583" y="1314523"/>
            <a:ext cx="110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kg/cm2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A3C7-011E-B082-9A54-B6F7E73CA665}"/>
              </a:ext>
            </a:extLst>
          </p:cNvPr>
          <p:cNvSpPr txBox="1"/>
          <p:nvPr/>
        </p:nvSpPr>
        <p:spPr>
          <a:xfrm>
            <a:off x="351839" y="1293561"/>
            <a:ext cx="916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[</a:t>
            </a:r>
            <a:r>
              <a:rPr lang="ko-KR" altLang="en-US" sz="1000" dirty="0"/>
              <a:t>단위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맑은 고딕" panose="020B0503020000020004" pitchFamily="50" charset="-127"/>
              </a:rPr>
              <a:t>°C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97876" y="5495851"/>
            <a:ext cx="50748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양품    불량                      양품    불량                      양품   불량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23595"/>
              </p:ext>
            </p:extLst>
          </p:nvPr>
        </p:nvGraphicFramePr>
        <p:xfrm>
          <a:off x="5702803" y="4159143"/>
          <a:ext cx="6025145" cy="56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381">
                  <a:extLst>
                    <a:ext uri="{9D8B030D-6E8A-4147-A177-3AD203B41FA5}">
                      <a16:colId xmlns:a16="http://schemas.microsoft.com/office/drawing/2014/main" val="4099014206"/>
                    </a:ext>
                  </a:extLst>
                </a:gridCol>
                <a:gridCol w="1880163">
                  <a:extLst>
                    <a:ext uri="{9D8B030D-6E8A-4147-A177-3AD203B41FA5}">
                      <a16:colId xmlns:a16="http://schemas.microsoft.com/office/drawing/2014/main" val="397340849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48780822"/>
                    </a:ext>
                  </a:extLst>
                </a:gridCol>
                <a:gridCol w="1648801">
                  <a:extLst>
                    <a:ext uri="{9D8B030D-6E8A-4147-A177-3AD203B41FA5}">
                      <a16:colId xmlns:a16="http://schemas.microsoft.com/office/drawing/2014/main" val="1528032055"/>
                    </a:ext>
                  </a:extLst>
                </a:gridCol>
              </a:tblGrid>
              <a:tr h="28498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쿠킹스팀압력</a:t>
                      </a:r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충전실온도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(°C)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실링압력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(kg/cm2)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96484529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 조건</a:t>
                      </a: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 ~ 24.3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 ~ 72.9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205.7 ~  218.2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8639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2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2303</Words>
  <Application>Microsoft Office PowerPoint</Application>
  <PresentationFormat>와이드스크린</PresentationFormat>
  <Paragraphs>475</Paragraphs>
  <Slides>20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08서울남산체 EB</vt:lpstr>
      <vt:lpstr>Noto Sans CJK JP</vt:lpstr>
      <vt:lpstr>나눔고딕</vt:lpstr>
      <vt:lpstr>나눔스퀘어 ExtraBold</vt:lpstr>
      <vt:lpstr>나눔스퀘어 Light</vt:lpstr>
      <vt:lpstr>Malgun Gothic</vt:lpstr>
      <vt:lpstr>Malgun Gothic</vt:lpstr>
      <vt:lpstr>맑은 고딕 Semilight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정한나</cp:lastModifiedBy>
  <cp:revision>213</cp:revision>
  <dcterms:created xsi:type="dcterms:W3CDTF">2020-09-07T02:34:06Z</dcterms:created>
  <dcterms:modified xsi:type="dcterms:W3CDTF">2022-11-17T18:57:39Z</dcterms:modified>
</cp:coreProperties>
</file>