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8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9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drawings/drawing1.xml" ContentType="application/vnd.openxmlformats-officedocument.drawingml.chartshapes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95" r:id="rId4"/>
    <p:sldId id="355" r:id="rId5"/>
    <p:sldId id="368" r:id="rId6"/>
    <p:sldId id="325" r:id="rId7"/>
    <p:sldId id="362" r:id="rId8"/>
    <p:sldId id="358" r:id="rId9"/>
    <p:sldId id="370" r:id="rId10"/>
    <p:sldId id="371" r:id="rId11"/>
    <p:sldId id="363" r:id="rId12"/>
    <p:sldId id="372" r:id="rId13"/>
    <p:sldId id="373" r:id="rId14"/>
    <p:sldId id="374" r:id="rId15"/>
    <p:sldId id="375" r:id="rId16"/>
    <p:sldId id="376" r:id="rId17"/>
    <p:sldId id="279" r:id="rId18"/>
    <p:sldId id="369" r:id="rId19"/>
    <p:sldId id="348" r:id="rId20"/>
    <p:sldId id="3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61E111-5EFB-4181-8549-303880A7CFEE}">
          <p14:sldIdLst>
            <p14:sldId id="260"/>
            <p14:sldId id="261"/>
            <p14:sldId id="295"/>
            <p14:sldId id="355"/>
            <p14:sldId id="368"/>
            <p14:sldId id="325"/>
            <p14:sldId id="362"/>
            <p14:sldId id="358"/>
            <p14:sldId id="370"/>
            <p14:sldId id="371"/>
            <p14:sldId id="363"/>
            <p14:sldId id="372"/>
            <p14:sldId id="373"/>
            <p14:sldId id="374"/>
            <p14:sldId id="375"/>
            <p14:sldId id="376"/>
            <p14:sldId id="279"/>
            <p14:sldId id="369"/>
            <p14:sldId id="34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4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D0"/>
    <a:srgbClr val="1E3252"/>
    <a:srgbClr val="DEDEDE"/>
    <a:srgbClr val="005289"/>
    <a:srgbClr val="6B6B6B"/>
    <a:srgbClr val="BA260E"/>
    <a:srgbClr val="3274A1"/>
    <a:srgbClr val="C03D3E"/>
    <a:srgbClr val="1D3152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5" autoAdjust="0"/>
    <p:restoredTop sz="95320" autoAdjust="0"/>
  </p:normalViewPr>
  <p:slideViewPr>
    <p:cSldViewPr snapToGrid="0" showGuides="1">
      <p:cViewPr varScale="1">
        <p:scale>
          <a:sx n="115" d="100"/>
          <a:sy n="115" d="100"/>
        </p:scale>
        <p:origin x="224" y="384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chartUserShapes" Target="../drawings/drawing1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7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-1" baseline="0">
                <a:solidFill>
                  <a:schemeClr val="tx1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B-4E0B-B23A-C885E20EFF26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B-4E0B-B23A-C885E20EFF2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B-4E0B-B23A-C885E20EFF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7B-4E0B-B23A-C885E20EFF26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7B-4E0B-B23A-C885E20EF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96482252728445"/>
          <c:y val="4.4940886730449443E-2"/>
          <c:w val="0.85372135956189898"/>
          <c:h val="0.75093337819411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">
                  <c:v>1</c:v>
                </c:pt>
                <c:pt idx="1">
                  <c:v>0.998</c:v>
                </c:pt>
                <c:pt idx="2">
                  <c:v>0.999</c:v>
                </c:pt>
                <c:pt idx="3">
                  <c:v>0.98699999999999999</c:v>
                </c:pt>
                <c:pt idx="4" formatCode="0.0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0.997</c:v>
                </c:pt>
                <c:pt idx="1">
                  <c:v>0.996</c:v>
                </c:pt>
                <c:pt idx="2">
                  <c:v>0.995</c:v>
                </c:pt>
                <c:pt idx="3">
                  <c:v>0.98699999999999999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0.96499999999999997</c:v>
                </c:pt>
                <c:pt idx="2">
                  <c:v>0.98399999999999999</c:v>
                </c:pt>
                <c:pt idx="3" formatCode="0.000">
                  <c:v>0.96</c:v>
                </c:pt>
                <c:pt idx="4" formatCode="0.0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0.98799999999999999</c:v>
                </c:pt>
                <c:pt idx="2">
                  <c:v>0.93200000000000005</c:v>
                </c:pt>
                <c:pt idx="3">
                  <c:v>0.83699999999999997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5-4940-B657-C044CE5D60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0.93200000000000005</c:v>
                </c:pt>
                <c:pt idx="2">
                  <c:v>0.97299999999999998</c:v>
                </c:pt>
                <c:pt idx="3">
                  <c:v>0.92900000000000005</c:v>
                </c:pt>
                <c:pt idx="4">
                  <c:v>0.97799999999999998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5-4940-B657-C044CE5D60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0.95899999999999996</c:v>
                </c:pt>
                <c:pt idx="2">
                  <c:v>0.95199999999999996</c:v>
                </c:pt>
                <c:pt idx="3">
                  <c:v>0.88100000000000001</c:v>
                </c:pt>
                <c:pt idx="4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45-4940-B657-C044CE5D6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29620122133011989"/>
          <c:h val="0.7765205033955975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1F-F947-8867-843FA29B22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D6-724E-B762-F698812C158A}"/>
              </c:ext>
            </c:extLst>
          </c:dPt>
          <c:cat>
            <c:strRef>
              <c:f>Sheet1!$A$2:$A$3</c:f>
              <c:strCache>
                <c:ptCount val="2"/>
                <c:pt idx="0">
                  <c:v>양품량</c:v>
                </c:pt>
                <c:pt idx="1">
                  <c:v>남은량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F-F947-8867-843FA29B2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ayout>
        <c:manualLayout>
          <c:xMode val="edge"/>
          <c:yMode val="edge"/>
          <c:x val="0.57196111258211868"/>
          <c:y val="7.3693344082642137E-2"/>
          <c:w val="0.33945075587783363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34584772777973527"/>
          <c:h val="0.906673681046144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6-B74B-B16B-DC61B24A1E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6-B74B-B16B-DC61B24A1EEF}"/>
              </c:ext>
            </c:extLst>
          </c:dPt>
          <c:cat>
            <c:strRef>
              <c:f>Sheet1!$A$2:$A$3</c:f>
              <c:strCache>
                <c:ptCount val="2"/>
                <c:pt idx="0">
                  <c:v>불량률</c:v>
                </c:pt>
                <c:pt idx="1">
                  <c:v>양품률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96-B74B-B16B-DC61B24A1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ayout>
        <c:manualLayout>
          <c:xMode val="edge"/>
          <c:yMode val="edge"/>
          <c:x val="0.64477598870822139"/>
          <c:y val="9.1047101102715106E-2"/>
          <c:w val="0.28980424942821825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소스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A-D644-AB2D-DCBF40E430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A-D644-AB2D-DCBF40E430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3A-D644-AB2D-DCBF40E430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3A-D644-AB2D-DCBF40E43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밥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4-E14C-8C49-27FC3B5050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D4-E14C-8C49-27FC3B5050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D4-E14C-8C49-27FC3B5050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D4-E14C-8C49-27FC3B505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E7-7042-A905-BEC0A631418F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E7-7042-A905-BEC0A631418F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E7-7042-A905-BEC0A6314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89-A94B-9B48-8C0711CC4D54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89-A94B-9B48-8C0711CC4D54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9-A94B-9B48-8C0711CC4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51499438149286"/>
          <c:y val="4.2994391647823919E-2"/>
          <c:w val="0.79403043782190463"/>
          <c:h val="0.8511027584426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2-4E17-89B5-B85A7ECD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ore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8-B341-A61A-33D7FB8AA7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95-4741-A336-7E824E549F74}"/>
              </c:ext>
            </c:extLst>
          </c:dPt>
          <c:cat>
            <c:strRef>
              <c:f>Sheet1!$A$2:$A$6</c:f>
              <c:strCache>
                <c:ptCount val="5"/>
                <c:pt idx="0">
                  <c:v>공정과부하</c:v>
                </c:pt>
                <c:pt idx="1">
                  <c:v>장비오염</c:v>
                </c:pt>
                <c:pt idx="2">
                  <c:v>충진 오류</c:v>
                </c:pt>
                <c:pt idx="3">
                  <c:v>센서 이상 감지</c:v>
                </c:pt>
                <c:pt idx="4">
                  <c:v>점도이상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378</c:v>
                </c:pt>
                <c:pt idx="1">
                  <c:v>71</c:v>
                </c:pt>
                <c:pt idx="2">
                  <c:v>54</c:v>
                </c:pt>
                <c:pt idx="3">
                  <c:v>39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95-4741-A336-7E824E549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2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23:55:14.885" idx="13">
    <p:pos x="5754" y="3822"/>
    <p:text>이상한가요?</p:text>
    <p:extLst>
      <p:ext uri="{C676402C-5697-4E1C-873F-D02D1690AC5C}">
        <p15:threadingInfo xmlns:p15="http://schemas.microsoft.com/office/powerpoint/2012/main" timeZoneBias="-540"/>
      </p:ext>
    </p:extLst>
  </p:cm>
  <p:cm authorId="1" dt="2022-11-17T23:55:30.252" idx="14">
    <p:pos x="5754" y="3958"/>
    <p:text>어쩔티비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0.58936</cdr:x>
      <cdr:y>0.1034</cdr:y>
    </cdr:from>
    <cdr:to>
      <cdr:x>0.9687</cdr:x>
      <cdr:y>0.22649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523971" y="169015"/>
          <a:ext cx="980894" cy="201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3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0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3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49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345-E400-4B37-920D-B1BD0180E112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336-4ABB-490C-B845-B230C7489DE4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466-68F2-44B9-BD18-C56944B25AA5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83F7-6547-4824-8662-8DA3C8843311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2E01-88A9-4720-881F-9794D3D212A2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514-F482-43C8-A1C4-BA5082E66BED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170-8411-47A4-85A6-051B77CF04F1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B466-D4DD-4FAA-847E-038C1FA6A0A1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FB86-0ECB-4DAB-9F7C-66B13E8537CB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8FAF-ABE8-4B51-A67E-D254C6DBF3D8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83C-E1C7-497E-BC89-50B47FA2476B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045C-F3AE-4E9E-9085-1E5B62BA1C49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5F5-BCB4-492F-869F-FB70718DF895}" type="datetime1">
              <a:rPr lang="ko-KR" altLang="en-US" smtClean="0"/>
              <a:t>2022. 11. 18.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image" Target="../media/image20.png"/><Relationship Id="rId7" Type="http://schemas.openxmlformats.org/officeDocument/2006/relationships/chart" Target="../charts/chart2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0" Type="http://schemas.openxmlformats.org/officeDocument/2006/relationships/chart" Target="../charts/chart30.xml"/><Relationship Id="rId4" Type="http://schemas.openxmlformats.org/officeDocument/2006/relationships/image" Target="../media/image21.emf"/><Relationship Id="rId9" Type="http://schemas.openxmlformats.org/officeDocument/2006/relationships/chart" Target="../charts/char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70520" y="2306683"/>
            <a:ext cx="965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향상 및 조업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035"/>
            <a:ext cx="1190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소스류는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실링압력을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도출 </a:t>
            </a:r>
            <a:endParaRPr kumimoji="1" lang="en-US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28256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최적 조건을 통해 불량발생을 줄이기 위한 실시간 모니터링 시스템 필요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4678"/>
              </p:ext>
            </p:extLst>
          </p:nvPr>
        </p:nvGraphicFramePr>
        <p:xfrm>
          <a:off x="5808185" y="4758441"/>
          <a:ext cx="6025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102216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85731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127.4 ~ 171.2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 ~ 24.3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 ~  218.1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730"/>
              </p:ext>
            </p:extLst>
          </p:nvPr>
        </p:nvGraphicFramePr>
        <p:xfrm>
          <a:off x="5796553" y="3102550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 차이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같다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78123"/>
              </p:ext>
            </p:extLst>
          </p:nvPr>
        </p:nvGraphicFramePr>
        <p:xfrm>
          <a:off x="5811936" y="3968071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같다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32717"/>
              </p:ext>
            </p:extLst>
          </p:nvPr>
        </p:nvGraphicFramePr>
        <p:xfrm>
          <a:off x="5781810" y="2237028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같다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5857905" y="5325173"/>
            <a:ext cx="60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소스류에서는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B159F3-525B-5F20-7423-3F1141FE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38224"/>
              </p:ext>
            </p:extLst>
          </p:nvPr>
        </p:nvGraphicFramePr>
        <p:xfrm>
          <a:off x="5781810" y="1406674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중앙값이 같다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B1F5DF-F558-C066-5BEF-2813C8DFB2BF}"/>
              </a:ext>
            </a:extLst>
          </p:cNvPr>
          <p:cNvSpPr txBox="1"/>
          <p:nvPr/>
        </p:nvSpPr>
        <p:spPr>
          <a:xfrm>
            <a:off x="1922523" y="1397931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A7E17-C461-DF67-4DAE-CA6D36F80945}"/>
              </a:ext>
            </a:extLst>
          </p:cNvPr>
          <p:cNvSpPr txBox="1"/>
          <p:nvPr/>
        </p:nvSpPr>
        <p:spPr>
          <a:xfrm>
            <a:off x="4748877" y="1393559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9B995-272A-D52C-47B8-65170D891833}"/>
              </a:ext>
            </a:extLst>
          </p:cNvPr>
          <p:cNvSpPr txBox="1"/>
          <p:nvPr/>
        </p:nvSpPr>
        <p:spPr>
          <a:xfrm>
            <a:off x="515359" y="1406674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4CB6-B58F-99FA-DCD2-D49C5FB9DC5A}"/>
              </a:ext>
            </a:extLst>
          </p:cNvPr>
          <p:cNvSpPr txBox="1"/>
          <p:nvPr/>
        </p:nvSpPr>
        <p:spPr>
          <a:xfrm>
            <a:off x="3331584" y="140230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594116"/>
            <a:ext cx="5414263" cy="4015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4151" y="5410885"/>
            <a:ext cx="54167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불량               양품  불량                양품  불량               양품  불량</a:t>
            </a:r>
          </a:p>
        </p:txBody>
      </p:sp>
    </p:spTree>
    <p:extLst>
      <p:ext uri="{BB962C8B-B14F-4D97-AF65-F5344CB8AC3E}">
        <p14:creationId xmlns:p14="http://schemas.microsoft.com/office/powerpoint/2010/main" val="5385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194999"/>
            <a:ext cx="11907520" cy="448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389640"/>
            <a:ext cx="4749713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389642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225216" y="4726885"/>
            <a:ext cx="6803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평가 결과 불량률을 가장 잘 예측하는 신뢰성 있는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GB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541514335"/>
              </p:ext>
            </p:extLst>
          </p:nvPr>
        </p:nvGraphicFramePr>
        <p:xfrm>
          <a:off x="7233801" y="2187272"/>
          <a:ext cx="4749713" cy="32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28017" y="1400670"/>
            <a:ext cx="5749692" cy="1997768"/>
            <a:chOff x="536808" y="1580701"/>
            <a:chExt cx="6056809" cy="2520519"/>
          </a:xfrm>
        </p:grpSpPr>
        <p:sp>
          <p:nvSpPr>
            <p:cNvPr id="19" name="직사각형 18"/>
            <p:cNvSpPr/>
            <p:nvPr/>
          </p:nvSpPr>
          <p:spPr>
            <a:xfrm>
              <a:off x="615636" y="1720158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충전실온도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5636" y="2121847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635" y="2532209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쿠킹스팀압력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6808" y="1583633"/>
              <a:ext cx="1454954" cy="13949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35" y="3630440"/>
              <a:ext cx="1403288" cy="380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  <a:r>
                <a:rPr lang="ko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유무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2118511" y="1720158"/>
              <a:ext cx="353085" cy="23810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9781" y="1597431"/>
              <a:ext cx="715223" cy="1602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39780" y="3263801"/>
              <a:ext cx="715223" cy="73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2" name="직선 화살표 연결선 31"/>
            <p:cNvCxnSpPr>
              <a:stCxn id="29" idx="3"/>
              <a:endCxn id="37" idx="1"/>
            </p:cNvCxnSpPr>
            <p:nvPr/>
          </p:nvCxnSpPr>
          <p:spPr>
            <a:xfrm>
              <a:off x="3455004" y="2398663"/>
              <a:ext cx="386360" cy="42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841364" y="1580701"/>
              <a:ext cx="2752253" cy="248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4463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MinMaxScale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929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SMOTE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44632" y="3365364"/>
              <a:ext cx="2332999" cy="60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 생성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122" y="3479190"/>
            <a:ext cx="3748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4393" y="4247901"/>
            <a:ext cx="313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GB F1 SCORE : 0.959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1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향후 생산기간 예측 시스템 도입이 필요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1" y="2145021"/>
            <a:ext cx="5514456" cy="326987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515035"/>
            <a:ext cx="11907520" cy="4168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4" y="2145021"/>
            <a:ext cx="5514456" cy="3269874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6096000" y="1788462"/>
            <a:ext cx="0" cy="35993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3381" y="1716128"/>
            <a:ext cx="291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전체 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4164" y="1716128"/>
            <a:ext cx="290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3381" y="723210"/>
            <a:ext cx="9692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00000"/>
              </a:lnSpc>
            </a:pPr>
            <a:r>
              <a:rPr lang="ko-Kore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생산기간 예측</a:t>
            </a:r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통해 분석한 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fontAlgn="ctr">
              <a:lnSpc>
                <a:spcPct val="10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전체에서는 유의미한 결과가 보이지 않으나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생산기간이 증가할 것으로 예측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lnSpc>
                <a:spcPct val="10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57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8646" y="1350570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3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350570"/>
            <a:ext cx="9719734" cy="11901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636435"/>
            <a:ext cx="9719734" cy="11632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0548E-B567-27D6-13ED-2DDC461DC029}"/>
              </a:ext>
            </a:extLst>
          </p:cNvPr>
          <p:cNvSpPr txBox="1"/>
          <p:nvPr/>
        </p:nvSpPr>
        <p:spPr>
          <a:xfrm>
            <a:off x="2441817" y="1340428"/>
            <a:ext cx="646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작업자 간의 업무 편차 최소화를 위한 방안 마련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표준 메뉴얼 제작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매뉴얼에 따른 사원교육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 및 불량현황 게시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발생 확률이 적은 공정에 미숙련자를 배치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EBE-DB9F-7785-A180-BFE8E1FC2FA7}"/>
              </a:ext>
            </a:extLst>
          </p:cNvPr>
          <p:cNvSpPr txBox="1"/>
          <p:nvPr/>
        </p:nvSpPr>
        <p:spPr>
          <a:xfrm>
            <a:off x="2594918" y="4079817"/>
            <a:ext cx="6912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메뉴얼에 따른 설비 조작으로 공정의 과부화 및 장비 고장 방지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과부하가 발생한 설비의 작동 중지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설정 및 매주 점검을 통한 오작동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1E1F-3F0B-703E-2972-641675663AB1}"/>
              </a:ext>
            </a:extLst>
          </p:cNvPr>
          <p:cNvSpPr txBox="1"/>
          <p:nvPr/>
        </p:nvSpPr>
        <p:spPr>
          <a:xfrm>
            <a:off x="2594917" y="2791859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포장 용기 및 접착제 품질 준수여부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원재료 실시간 재고 및 입고 현황 파악을 통한 원재료 부족으로인한 생산 중단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ore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380B7-552E-EFA1-6682-875AD0588317}"/>
              </a:ext>
            </a:extLst>
          </p:cNvPr>
          <p:cNvSpPr txBox="1"/>
          <p:nvPr/>
        </p:nvSpPr>
        <p:spPr>
          <a:xfrm>
            <a:off x="2594918" y="5336481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 및 압력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 측정을 통한 실시간 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SPC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 도입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분기별 수요 예측 모델을 활용한 주요 품목의 생산량 예측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57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 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17896"/>
              </p:ext>
            </p:extLst>
          </p:nvPr>
        </p:nvGraphicFramePr>
        <p:xfrm>
          <a:off x="140503" y="1117333"/>
          <a:ext cx="5231335" cy="490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41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224694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261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14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452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613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5576176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3)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492725" y="1112800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290727" y="1118946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5902610" y="5011396"/>
            <a:ext cx="5981961" cy="147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공정의 최적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온도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스팀압력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압력은 매우 중요한 조건으로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어떠한 조건보다도 이상치가 생겼을 경우 즉각 조치가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5902611" y="2128309"/>
            <a:ext cx="2872583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011989" y="2128308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032755" y="1938116"/>
            <a:ext cx="4229981" cy="107721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개선안을 실제 현장에서 적용하며 불량률 개선 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 요소 및 잠재적 문제 사전 파악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및 보완 기회 제공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개선안의 효과에 대한 이해도 향상 및 교육 기회 제공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kumimoji="1" lang="ko-Kore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4F65D-DD9A-3351-0A89-42A5070B7705}"/>
              </a:ext>
            </a:extLst>
          </p:cNvPr>
          <p:cNvSpPr txBox="1"/>
          <p:nvPr/>
        </p:nvSpPr>
        <p:spPr>
          <a:xfrm>
            <a:off x="1152658" y="3306005"/>
            <a:ext cx="4289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대상 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쿠킹실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</a:t>
            </a:r>
            <a:endParaRPr kumimoji="1" lang="en-US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프로세스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 적용 전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데이터 비교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일정 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22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검정 도구 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Wilcoxon rank sum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 </a:t>
            </a:r>
            <a:endParaRPr kumimoji="1" lang="ko-Kore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A6CF5-5757-1698-4130-E6F5DF596872}"/>
              </a:ext>
            </a:extLst>
          </p:cNvPr>
          <p:cNvSpPr txBox="1"/>
          <p:nvPr/>
        </p:nvSpPr>
        <p:spPr>
          <a:xfrm>
            <a:off x="1152658" y="4696174"/>
            <a:ext cx="3990176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공장 대표 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개선안 적용 협조 요청</a:t>
            </a:r>
            <a:endParaRPr kumimoji="1" lang="en-US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엔지니어 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개선안으로의 공정 파라미터 조정 및 모니터링 협조 요청</a:t>
            </a:r>
            <a:endParaRPr kumimoji="1" lang="en-US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파트 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개선안 적용 공정에 대한 양품 데이터 수집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927385-94FB-425D-41A8-4AA2FC0BE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" t="8846" r="1414" b="48462"/>
          <a:stretch/>
        </p:blipFill>
        <p:spPr>
          <a:xfrm>
            <a:off x="5902612" y="2660310"/>
            <a:ext cx="2872582" cy="20059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6" b="46667"/>
          <a:stretch/>
        </p:blipFill>
        <p:spPr>
          <a:xfrm>
            <a:off x="9011989" y="2674939"/>
            <a:ext cx="2872583" cy="2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9F80B1-F430-34F7-A6E4-23FCEEF6F9C4}"/>
              </a:ext>
            </a:extLst>
          </p:cNvPr>
          <p:cNvSpPr/>
          <p:nvPr/>
        </p:nvSpPr>
        <p:spPr>
          <a:xfrm>
            <a:off x="3570890" y="607828"/>
            <a:ext cx="8621110" cy="62501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43518-2817-1231-1673-986E616C8B1B}"/>
              </a:ext>
            </a:extLst>
          </p:cNvPr>
          <p:cNvSpPr/>
          <p:nvPr/>
        </p:nvSpPr>
        <p:spPr>
          <a:xfrm>
            <a:off x="0" y="607828"/>
            <a:ext cx="3541192" cy="62501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2AD12FE-FEC2-659A-8C6D-4E55951F597D}"/>
              </a:ext>
            </a:extLst>
          </p:cNvPr>
          <p:cNvSpPr/>
          <p:nvPr/>
        </p:nvSpPr>
        <p:spPr>
          <a:xfrm>
            <a:off x="94720" y="684164"/>
            <a:ext cx="3376043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22. 11.18 Friday</a:t>
            </a:r>
          </a:p>
          <a:p>
            <a:pPr algn="ctr"/>
            <a:r>
              <a:rPr kumimoji="1" lang="en-US" altLang="ko-Kore-KR" sz="4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13 : 56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4AA819B-AED5-FCD5-F9CA-8D006F6D95B8}"/>
              </a:ext>
            </a:extLst>
          </p:cNvPr>
          <p:cNvSpPr/>
          <p:nvPr/>
        </p:nvSpPr>
        <p:spPr>
          <a:xfrm>
            <a:off x="94720" y="2439856"/>
            <a:ext cx="3376043" cy="196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A36201D-5A4D-B29E-59B2-3006625827C9}"/>
              </a:ext>
            </a:extLst>
          </p:cNvPr>
          <p:cNvSpPr/>
          <p:nvPr/>
        </p:nvSpPr>
        <p:spPr>
          <a:xfrm>
            <a:off x="94720" y="4476997"/>
            <a:ext cx="3384591" cy="235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F17D94-AD41-3CDD-E754-8B316625A732}"/>
              </a:ext>
            </a:extLst>
          </p:cNvPr>
          <p:cNvSpPr/>
          <p:nvPr/>
        </p:nvSpPr>
        <p:spPr>
          <a:xfrm>
            <a:off x="3644531" y="684164"/>
            <a:ext cx="2703260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7535A24-2BE9-659D-0C74-07F4393C7ACE}"/>
              </a:ext>
            </a:extLst>
          </p:cNvPr>
          <p:cNvSpPr/>
          <p:nvPr/>
        </p:nvSpPr>
        <p:spPr>
          <a:xfrm>
            <a:off x="3629048" y="2439855"/>
            <a:ext cx="2726620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CE91600-6844-603C-6E5F-B2FD43B48C8C}"/>
              </a:ext>
            </a:extLst>
          </p:cNvPr>
          <p:cNvSpPr/>
          <p:nvPr/>
        </p:nvSpPr>
        <p:spPr>
          <a:xfrm>
            <a:off x="3629049" y="4476997"/>
            <a:ext cx="5669238" cy="2336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F504C4B-2633-D447-58CC-1B9DB777665B}"/>
              </a:ext>
            </a:extLst>
          </p:cNvPr>
          <p:cNvSpPr/>
          <p:nvPr/>
        </p:nvSpPr>
        <p:spPr>
          <a:xfrm>
            <a:off x="6447246" y="684165"/>
            <a:ext cx="2847319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65C6D-93A0-4293-BE3A-F6D60B17128A}"/>
              </a:ext>
            </a:extLst>
          </p:cNvPr>
          <p:cNvSpPr txBox="1"/>
          <p:nvPr/>
        </p:nvSpPr>
        <p:spPr>
          <a:xfrm>
            <a:off x="285748" y="2627625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지시 달성률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F2DE391F-F17B-FD47-F15F-4C0092BAB738}"/>
              </a:ext>
            </a:extLst>
          </p:cNvPr>
          <p:cNvGraphicFramePr/>
          <p:nvPr/>
        </p:nvGraphicFramePr>
        <p:xfrm>
          <a:off x="-354094" y="3013337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56CE4EE-D529-4FC6-BC6C-1CB6916161E6}"/>
              </a:ext>
            </a:extLst>
          </p:cNvPr>
          <p:cNvSpPr txBox="1"/>
          <p:nvPr/>
        </p:nvSpPr>
        <p:spPr>
          <a:xfrm>
            <a:off x="756875" y="3432629"/>
            <a:ext cx="11148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7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.</a:t>
            </a:r>
            <a:r>
              <a:rPr kumimoji="1" lang="en-US" altLang="ko-Kore-KR" sz="1400" dirty="0">
                <a:solidFill>
                  <a:schemeClr val="bg1"/>
                </a:solidFill>
              </a:rPr>
              <a:t>2 </a:t>
            </a:r>
            <a:r>
              <a:rPr kumimoji="1" lang="en-US" altLang="ko-KR" sz="1400" dirty="0">
                <a:solidFill>
                  <a:schemeClr val="bg1"/>
                </a:solidFill>
              </a:rPr>
              <a:t>%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0AADA-5B7E-8DF0-A1AD-1973E95F7956}"/>
              </a:ext>
            </a:extLst>
          </p:cNvPr>
          <p:cNvSpPr txBox="1"/>
          <p:nvPr/>
        </p:nvSpPr>
        <p:spPr>
          <a:xfrm>
            <a:off x="362248" y="46723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 현황</a:t>
            </a:r>
          </a:p>
        </p:txBody>
      </p: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E9D94C1B-5F17-155A-28EB-245C743E28A4}"/>
              </a:ext>
            </a:extLst>
          </p:cNvPr>
          <p:cNvGraphicFramePr/>
          <p:nvPr/>
        </p:nvGraphicFramePr>
        <p:xfrm>
          <a:off x="-351911" y="5140902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83CB9D-1929-1DCC-79FE-C581F493DCC1}"/>
              </a:ext>
            </a:extLst>
          </p:cNvPr>
          <p:cNvSpPr txBox="1"/>
          <p:nvPr/>
        </p:nvSpPr>
        <p:spPr>
          <a:xfrm>
            <a:off x="885186" y="5703455"/>
            <a:ext cx="11148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3</a:t>
            </a:r>
            <a:r>
              <a:rPr kumimoji="1" lang="en-US" altLang="ko-Kore-KR" sz="1600" dirty="0">
                <a:solidFill>
                  <a:schemeClr val="bg1"/>
                </a:solidFill>
              </a:rPr>
              <a:t>.2 </a:t>
            </a:r>
            <a:r>
              <a:rPr kumimoji="1" lang="en-US" altLang="ko-KR" sz="1600" dirty="0">
                <a:solidFill>
                  <a:schemeClr val="bg1"/>
                </a:solidFill>
              </a:rPr>
              <a:t>%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6782D05-F6B0-7381-E8DE-71E1D945CBD2}"/>
              </a:ext>
            </a:extLst>
          </p:cNvPr>
          <p:cNvSpPr/>
          <p:nvPr/>
        </p:nvSpPr>
        <p:spPr>
          <a:xfrm>
            <a:off x="9386142" y="2439855"/>
            <a:ext cx="2711138" cy="4373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41543A5-4E28-9EA9-72EB-DB51419F0F27}"/>
              </a:ext>
            </a:extLst>
          </p:cNvPr>
          <p:cNvSpPr/>
          <p:nvPr/>
        </p:nvSpPr>
        <p:spPr>
          <a:xfrm>
            <a:off x="9394020" y="684164"/>
            <a:ext cx="2703260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BD70FB2-B375-A1F6-E8EF-4B6FDCC49E61}"/>
              </a:ext>
            </a:extLst>
          </p:cNvPr>
          <p:cNvSpPr/>
          <p:nvPr/>
        </p:nvSpPr>
        <p:spPr>
          <a:xfrm>
            <a:off x="6443523" y="2439857"/>
            <a:ext cx="2851041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9D96A0-7A69-F1D0-B0C3-A00BB209F10D}"/>
              </a:ext>
            </a:extLst>
          </p:cNvPr>
          <p:cNvSpPr txBox="1"/>
          <p:nvPr/>
        </p:nvSpPr>
        <p:spPr>
          <a:xfrm>
            <a:off x="3817922" y="883998"/>
            <a:ext cx="176358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49D3D-5410-950F-87C9-6AADDCDC2B1D}"/>
              </a:ext>
            </a:extLst>
          </p:cNvPr>
          <p:cNvSpPr txBox="1"/>
          <p:nvPr/>
        </p:nvSpPr>
        <p:spPr>
          <a:xfrm>
            <a:off x="4021750" y="1356837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73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45E0B-3DE5-DBEF-54A9-5403D569A40A}"/>
              </a:ext>
            </a:extLst>
          </p:cNvPr>
          <p:cNvSpPr txBox="1"/>
          <p:nvPr/>
        </p:nvSpPr>
        <p:spPr>
          <a:xfrm>
            <a:off x="6698939" y="1327508"/>
            <a:ext cx="2742994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24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1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BDA570-7BFF-EEC6-7AA5-FF84375EFE74}"/>
              </a:ext>
            </a:extLst>
          </p:cNvPr>
          <p:cNvSpPr txBox="1"/>
          <p:nvPr/>
        </p:nvSpPr>
        <p:spPr>
          <a:xfrm>
            <a:off x="9418826" y="1356837"/>
            <a:ext cx="272662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211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855BBE-EC45-B36E-1DBD-FE9BE828FFCE}"/>
              </a:ext>
            </a:extLst>
          </p:cNvPr>
          <p:cNvSpPr txBox="1"/>
          <p:nvPr/>
        </p:nvSpPr>
        <p:spPr>
          <a:xfrm>
            <a:off x="3817922" y="266323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온도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FFD30-AB01-5435-C229-6477091D3908}"/>
              </a:ext>
            </a:extLst>
          </p:cNvPr>
          <p:cNvSpPr txBox="1"/>
          <p:nvPr/>
        </p:nvSpPr>
        <p:spPr>
          <a:xfrm>
            <a:off x="6618429" y="26276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온도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5A1635-601F-5167-C8A7-DD8BE9260F04}"/>
              </a:ext>
            </a:extLst>
          </p:cNvPr>
          <p:cNvSpPr txBox="1"/>
          <p:nvPr/>
        </p:nvSpPr>
        <p:spPr>
          <a:xfrm>
            <a:off x="6618429" y="871656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BFA16-1534-CB26-583F-082F6117C670}"/>
              </a:ext>
            </a:extLst>
          </p:cNvPr>
          <p:cNvSpPr txBox="1"/>
          <p:nvPr/>
        </p:nvSpPr>
        <p:spPr>
          <a:xfrm>
            <a:off x="9489255" y="846880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8B7CB-BEF9-6DF6-18A1-9D738FD1EEA7}"/>
              </a:ext>
            </a:extLst>
          </p:cNvPr>
          <p:cNvSpPr txBox="1"/>
          <p:nvPr/>
        </p:nvSpPr>
        <p:spPr>
          <a:xfrm>
            <a:off x="5577610" y="1506487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E4783E-6964-DF03-EA19-3124B303E5CB}"/>
              </a:ext>
            </a:extLst>
          </p:cNvPr>
          <p:cNvSpPr txBox="1"/>
          <p:nvPr/>
        </p:nvSpPr>
        <p:spPr>
          <a:xfrm>
            <a:off x="6777299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>
                <a:solidFill>
                  <a:schemeClr val="bg1"/>
                </a:solidFill>
              </a:rPr>
              <a:t>75</a:t>
            </a:r>
            <a:r>
              <a:rPr kumimoji="1" lang="en-US" altLang="ko-Kore-KR" sz="4800">
                <a:solidFill>
                  <a:schemeClr val="bg1"/>
                </a:solidFill>
              </a:rPr>
              <a:t>.</a:t>
            </a:r>
            <a:r>
              <a:rPr kumimoji="1" lang="en-US" altLang="ko-KR" sz="3600">
                <a:solidFill>
                  <a:schemeClr val="bg1"/>
                </a:solidFill>
              </a:rPr>
              <a:t>2</a:t>
            </a:r>
            <a:r>
              <a:rPr kumimoji="1" lang="en-US" altLang="ko-Kore-KR" sz="360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E790EB-7EA5-F3E8-2935-FD7330FCB438}"/>
              </a:ext>
            </a:extLst>
          </p:cNvPr>
          <p:cNvSpPr txBox="1"/>
          <p:nvPr/>
        </p:nvSpPr>
        <p:spPr>
          <a:xfrm>
            <a:off x="8333159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382FD-2B48-73FB-EE5A-97BBA9CBDD65}"/>
              </a:ext>
            </a:extLst>
          </p:cNvPr>
          <p:cNvSpPr txBox="1"/>
          <p:nvPr/>
        </p:nvSpPr>
        <p:spPr>
          <a:xfrm>
            <a:off x="3971631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72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5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A9144D-897A-16D3-0F2F-78DC42701CCC}"/>
              </a:ext>
            </a:extLst>
          </p:cNvPr>
          <p:cNvSpPr txBox="1"/>
          <p:nvPr/>
        </p:nvSpPr>
        <p:spPr>
          <a:xfrm>
            <a:off x="5527491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DDA59C-F818-31A6-0322-EDCCA74F11AA}"/>
              </a:ext>
            </a:extLst>
          </p:cNvPr>
          <p:cNvSpPr txBox="1"/>
          <p:nvPr/>
        </p:nvSpPr>
        <p:spPr>
          <a:xfrm>
            <a:off x="4021750" y="4580781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 리 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22C4B8-7846-921B-CC31-809E057B96CD}"/>
              </a:ext>
            </a:extLst>
          </p:cNvPr>
          <p:cNvSpPr txBox="1"/>
          <p:nvPr/>
        </p:nvSpPr>
        <p:spPr>
          <a:xfrm>
            <a:off x="9545899" y="2514816"/>
            <a:ext cx="236035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시간별 생산추이</a:t>
            </a:r>
            <a:endParaRPr kumimoji="1" lang="en-US" altLang="ko-Kore-KR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6" name="차트 85">
            <a:extLst>
              <a:ext uri="{FF2B5EF4-FFF2-40B4-BE49-F238E27FC236}">
                <a16:creationId xmlns:a16="http://schemas.microsoft.com/office/drawing/2014/main" id="{B5B2945A-5F22-9F1B-1913-E4E9A2A4B4B8}"/>
              </a:ext>
            </a:extLst>
          </p:cNvPr>
          <p:cNvGraphicFramePr/>
          <p:nvPr/>
        </p:nvGraphicFramePr>
        <p:xfrm>
          <a:off x="9489255" y="4813300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4957459-AF94-104D-AA40-F9C6AB79A09F}"/>
              </a:ext>
            </a:extLst>
          </p:cNvPr>
          <p:cNvGraphicFramePr/>
          <p:nvPr/>
        </p:nvGraphicFramePr>
        <p:xfrm>
          <a:off x="9418826" y="2883462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46" b="46667"/>
          <a:stretch/>
        </p:blipFill>
        <p:spPr>
          <a:xfrm>
            <a:off x="4103014" y="5084675"/>
            <a:ext cx="4766665" cy="15250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6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747FCF4-1EA8-C3B8-7FB7-A7D3F9DE4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205728"/>
              </p:ext>
            </p:extLst>
          </p:nvPr>
        </p:nvGraphicFramePr>
        <p:xfrm>
          <a:off x="998353" y="2436819"/>
          <a:ext cx="3595744" cy="2713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54CE27-1319-F736-CD2E-3A4FCC5D123A}"/>
              </a:ext>
            </a:extLst>
          </p:cNvPr>
          <p:cNvSpPr txBox="1"/>
          <p:nvPr/>
        </p:nvSpPr>
        <p:spPr>
          <a:xfrm>
            <a:off x="3384850" y="4061905"/>
            <a:ext cx="10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FBE2B6D-25A3-0234-671D-E1085DC0B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477909"/>
              </p:ext>
            </p:extLst>
          </p:nvPr>
        </p:nvGraphicFramePr>
        <p:xfrm>
          <a:off x="7643289" y="2435123"/>
          <a:ext cx="3401042" cy="2713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680D22-1F14-B489-A60F-EB4530942998}"/>
              </a:ext>
            </a:extLst>
          </p:cNvPr>
          <p:cNvSpPr txBox="1"/>
          <p:nvPr/>
        </p:nvSpPr>
        <p:spPr>
          <a:xfrm>
            <a:off x="9842982" y="4061905"/>
            <a:ext cx="9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D3D5097-EF2E-AEF0-F64E-47C82CD466B5}"/>
              </a:ext>
            </a:extLst>
          </p:cNvPr>
          <p:cNvSpPr/>
          <p:nvPr/>
        </p:nvSpPr>
        <p:spPr>
          <a:xfrm>
            <a:off x="677540" y="5992841"/>
            <a:ext cx="10836918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도입을 통한 불량률 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감축 및 대량의 수주 대응  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A52BF-769D-8995-6E6B-B45A420E99A4}"/>
              </a:ext>
            </a:extLst>
          </p:cNvPr>
          <p:cNvSpPr txBox="1"/>
          <p:nvPr/>
        </p:nvSpPr>
        <p:spPr>
          <a:xfrm>
            <a:off x="2113716" y="1853622"/>
            <a:ext cx="140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 전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EB6F5-1C00-AE3B-AE76-8F1E32B8A8FD}"/>
              </a:ext>
            </a:extLst>
          </p:cNvPr>
          <p:cNvSpPr txBox="1"/>
          <p:nvPr/>
        </p:nvSpPr>
        <p:spPr>
          <a:xfrm>
            <a:off x="8642255" y="1853622"/>
            <a:ext cx="15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 후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346B3728-26DD-4513-6910-29D939952A6D}"/>
              </a:ext>
            </a:extLst>
          </p:cNvPr>
          <p:cNvSpPr/>
          <p:nvPr/>
        </p:nvSpPr>
        <p:spPr>
          <a:xfrm>
            <a:off x="5606795" y="3317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658ECB-28E7-C810-7AE9-DE2DA52CB74C}"/>
              </a:ext>
            </a:extLst>
          </p:cNvPr>
          <p:cNvSpPr/>
          <p:nvPr/>
        </p:nvSpPr>
        <p:spPr>
          <a:xfrm>
            <a:off x="677541" y="1692272"/>
            <a:ext cx="4341295" cy="37356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B3F37E-0AEE-2B63-29A0-EF0F00ABEB49}"/>
              </a:ext>
            </a:extLst>
          </p:cNvPr>
          <p:cNvSpPr/>
          <p:nvPr/>
        </p:nvSpPr>
        <p:spPr>
          <a:xfrm>
            <a:off x="7173163" y="1692271"/>
            <a:ext cx="4341295" cy="37356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EE773-1316-9753-338A-A53AC01119FE}"/>
              </a:ext>
            </a:extLst>
          </p:cNvPr>
          <p:cNvSpPr txBox="1"/>
          <p:nvPr/>
        </p:nvSpPr>
        <p:spPr>
          <a:xfrm>
            <a:off x="545579" y="895323"/>
            <a:ext cx="1080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4M </a:t>
            </a:r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 및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ilot Test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적용을 통한 공정 최적화  </a:t>
            </a:r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2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(4.4%)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/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/>
        </p:nvGraphicFramePr>
        <p:xfrm>
          <a:off x="423065" y="4010347"/>
          <a:ext cx="3397497" cy="18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b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10267" y="4185119"/>
          <a:ext cx="2024922" cy="1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 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공정과부하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89%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/>
        </p:nvGraphicFramePr>
        <p:xfrm>
          <a:off x="6255535" y="2343077"/>
          <a:ext cx="5658063" cy="9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/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/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비율 확인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24DC-CD81-C3BF-A4D8-95C6691404E0}"/>
              </a:ext>
            </a:extLst>
          </p:cNvPr>
          <p:cNvSpPr txBox="1"/>
          <p:nvPr/>
        </p:nvSpPr>
        <p:spPr>
          <a:xfrm>
            <a:off x="875395" y="3601929"/>
            <a:ext cx="286261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게살볶음밥        김치볶음밥       불고기 볶음밥     깍두기 볶음밥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BA66-D0E6-5C42-F675-75C17E1952FF}"/>
              </a:ext>
            </a:extLst>
          </p:cNvPr>
          <p:cNvSpPr txBox="1"/>
          <p:nvPr/>
        </p:nvSpPr>
        <p:spPr>
          <a:xfrm>
            <a:off x="815523" y="5340661"/>
            <a:ext cx="40493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흑임자 드레싱  미스터피자 소스     골드 마요네즈   해표 골드 마요네즈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8305-1305-FB7F-D057-DBCBBF2D1CEA}"/>
              </a:ext>
            </a:extLst>
          </p:cNvPr>
          <p:cNvSpPr txBox="1"/>
          <p:nvPr/>
        </p:nvSpPr>
        <p:spPr>
          <a:xfrm>
            <a:off x="7901127" y="3103903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              합계</a:t>
            </a:r>
          </a:p>
        </p:txBody>
      </p:sp>
    </p:spTree>
    <p:extLst>
      <p:ext uri="{BB962C8B-B14F-4D97-AF65-F5344CB8AC3E}">
        <p14:creationId xmlns:p14="http://schemas.microsoft.com/office/powerpoint/2010/main" val="223064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1289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41916" y="1537102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30195"/>
            <a:ext cx="3608255" cy="2826154"/>
            <a:chOff x="332701" y="1120077"/>
            <a:chExt cx="3027463" cy="52878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79389"/>
              <a:ext cx="3004273" cy="5029564"/>
              <a:chOff x="332701" y="1279389"/>
              <a:chExt cx="3004273" cy="5029564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254823"/>
                  </p:ext>
                </p:extLst>
              </p:nvPr>
            </p:nvGraphicFramePr>
            <p:xfrm>
              <a:off x="332701" y="1279389"/>
              <a:ext cx="3004273" cy="2365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53323" y="1143913"/>
              <a:ext cx="2990008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32817"/>
            <a:ext cx="3625260" cy="3019858"/>
            <a:chOff x="4316290" y="1572284"/>
            <a:chExt cx="3602572" cy="49881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88126"/>
              <a:chOff x="4336246" y="1572284"/>
              <a:chExt cx="3582616" cy="4988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819759"/>
                <a:ext cx="3554232" cy="4740651"/>
                <a:chOff x="5157392" y="243693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8574031"/>
                    </p:ext>
                  </p:extLst>
                </p:nvPr>
              </p:nvGraphicFramePr>
              <p:xfrm>
                <a:off x="5157392" y="243693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9793128"/>
                    </p:ext>
                  </p:extLst>
                </p:nvPr>
              </p:nvGraphicFramePr>
              <p:xfrm>
                <a:off x="5192117" y="401708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79401" y="1588997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884519"/>
              <a:ext cx="3519507" cy="29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16605"/>
            <a:ext cx="5467240" cy="1959594"/>
            <a:chOff x="449709" y="1121052"/>
            <a:chExt cx="4535049" cy="3730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21052"/>
              <a:ext cx="4519487" cy="3730133"/>
              <a:chOff x="113666" y="1141949"/>
              <a:chExt cx="3706780" cy="4294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141949"/>
                <a:ext cx="3647079" cy="429451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5712246"/>
                  </p:ext>
                </p:extLst>
              </p:nvPr>
            </p:nvGraphicFramePr>
            <p:xfrm>
              <a:off x="209693" y="1955546"/>
              <a:ext cx="3610753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1973" y="1210118"/>
              <a:ext cx="4472785" cy="42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410013" y="1216605"/>
            <a:ext cx="5508630" cy="1932725"/>
            <a:chOff x="736340" y="1947148"/>
            <a:chExt cx="5179305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79305" cy="2305389"/>
              <a:chOff x="451355" y="1162952"/>
              <a:chExt cx="4567690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46260" y="1282074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669395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932099" cy="31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76773" y="2645589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59287" y="3138760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109902" y="5781516"/>
            <a:ext cx="2729649" cy="707886"/>
            <a:chOff x="312396" y="3596640"/>
            <a:chExt cx="2729649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312396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9179735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480665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 원인 도출 및 개선을 위한 프로젝트 진행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480665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기업 점유율 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480665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5776" y="1840664"/>
            <a:ext cx="866145" cy="18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6C15E-41D8-273D-A560-ABD2A609BFE1}"/>
              </a:ext>
            </a:extLst>
          </p:cNvPr>
          <p:cNvSpPr/>
          <p:nvPr/>
        </p:nvSpPr>
        <p:spPr>
          <a:xfrm>
            <a:off x="3309285" y="4955273"/>
            <a:ext cx="418251" cy="21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393815" y="1866416"/>
            <a:ext cx="3599518" cy="3293364"/>
            <a:chOff x="4440008" y="1881401"/>
            <a:chExt cx="3599518" cy="321966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4080" y="1994258"/>
              <a:ext cx="3129280" cy="310680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243025" y="1881401"/>
              <a:ext cx="796501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%]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0008" y="21094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0008" y="2539197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0008" y="298272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40008" y="34132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0008" y="427856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3456" y="4709075"/>
              <a:ext cx="322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00625" y="1859502"/>
            <a:ext cx="3390649" cy="3335016"/>
            <a:chOff x="905338" y="1860624"/>
            <a:chExt cx="3390649" cy="3335016"/>
          </a:xfrm>
        </p:grpSpPr>
        <p:graphicFrame>
          <p:nvGraphicFramePr>
            <p:cNvPr id="81" name="차트 80">
              <a:extLst>
                <a:ext uri="{FF2B5EF4-FFF2-40B4-BE49-F238E27FC236}">
                  <a16:creationId xmlns:a16="http://schemas.microsoft.com/office/drawing/2014/main" id="{EE43C4F4-5C9F-EA56-9F2B-1D6C5773B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331100"/>
                </p:ext>
              </p:extLst>
            </p:nvPr>
          </p:nvGraphicFramePr>
          <p:xfrm>
            <a:off x="905338" y="2161262"/>
            <a:ext cx="3258878" cy="3034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3503010" y="1860624"/>
              <a:ext cx="792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2A6B347-3824-E558-705D-5067DFB1B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29" y="2756154"/>
              <a:ext cx="1743276" cy="993250"/>
            </a:xfrm>
            <a:prstGeom prst="straightConnector1">
              <a:avLst/>
            </a:prstGeom>
            <a:ln w="19050">
              <a:solidFill>
                <a:srgbClr val="005289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397935" y="2337677"/>
            <a:ext cx="2850416" cy="1813897"/>
            <a:chOff x="1402648" y="2338799"/>
            <a:chExt cx="2850416" cy="1813897"/>
          </a:xfrm>
        </p:grpSpPr>
        <p:sp>
          <p:nvSpPr>
            <p:cNvPr id="85" name="TextBox 84"/>
            <p:cNvSpPr txBox="1"/>
            <p:nvPr/>
          </p:nvSpPr>
          <p:spPr>
            <a:xfrm>
              <a:off x="1402648" y="3747086"/>
              <a:ext cx="598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6058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1729" y="3752586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5438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7778" y="3696953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6823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48438" y="3421940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2682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0877" y="3221794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7421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02849" y="3005102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3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2164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92552" y="2338799"/>
              <a:ext cx="560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</a:t>
              </a:r>
              <a:r>
                <a:rPr lang="ko-KR" altLang="en-US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25365" y="1299128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24235" y="1302362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300825" y="1305596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0988" y="5022121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수요에 대응할 수 있는 수주 예측 모델 필요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023570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328310" y="502212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 지연 예측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235676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897782967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/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7F147C-8F2D-BA47-EF7B-F4F33323916C}"/>
              </a:ext>
            </a:extLst>
          </p:cNvPr>
          <p:cNvSpPr txBox="1"/>
          <p:nvPr/>
        </p:nvSpPr>
        <p:spPr>
          <a:xfrm>
            <a:off x="340988" y="4222340"/>
            <a:ext cx="360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급증하여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기존의 설비로 대응이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어려움 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Picture 8" descr="이데일리">
            <a:extLst>
              <a:ext uri="{FF2B5EF4-FFF2-40B4-BE49-F238E27FC236}">
                <a16:creationId xmlns:a16="http://schemas.microsoft.com/office/drawing/2014/main" id="{8A0808CB-2744-C564-6399-D5DE8ABC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8" y="1761428"/>
            <a:ext cx="3615278" cy="21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4781832" cy="46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ko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- 1,681,798rows x 43columns</a:t>
              </a:r>
              <a:endParaRPr kumimoji="1" lang="ko-Kore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642107" y="2229556"/>
            <a:chExt cx="10866624" cy="41537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862" y="2264832"/>
              <a:ext cx="10666201" cy="3542502"/>
              <a:chOff x="5486606" y="1223033"/>
              <a:chExt cx="5814208" cy="45331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606" y="1223033"/>
                <a:ext cx="5814208" cy="31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3725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DA367A-E3CA-546C-891A-6F7CC8B0B6C9}"/>
              </a:ext>
            </a:extLst>
          </p:cNvPr>
          <p:cNvSpPr/>
          <p:nvPr/>
        </p:nvSpPr>
        <p:spPr>
          <a:xfrm>
            <a:off x="299065" y="3281303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Booking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99B6-D01F-33BD-AB33-7F98D9E6E76B}"/>
              </a:ext>
            </a:extLst>
          </p:cNvPr>
          <p:cNvSpPr txBox="1"/>
          <p:nvPr/>
        </p:nvSpPr>
        <p:spPr>
          <a:xfrm>
            <a:off x="1453612" y="2952582"/>
            <a:ext cx="3523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납기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수주업체 및 수주일 비교 후 납기 이상치 대체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수주단가가 음수면 제거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수주업체 대체 후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파생변수 생성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납기지연여부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ko-Kore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3" y="1706298"/>
            <a:ext cx="16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정제 계획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A553D5-DD94-40A8-2615-06AFC9CD75B0}"/>
              </a:ext>
            </a:extLst>
          </p:cNvPr>
          <p:cNvSpPr/>
          <p:nvPr/>
        </p:nvSpPr>
        <p:spPr>
          <a:xfrm>
            <a:off x="298767" y="4391218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Cooking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ECE886F-4331-55E6-F0B1-C106BCCD3DF2}"/>
              </a:ext>
            </a:extLst>
          </p:cNvPr>
          <p:cNvSpPr/>
          <p:nvPr/>
        </p:nvSpPr>
        <p:spPr>
          <a:xfrm>
            <a:off x="298767" y="5150436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D5C1FC5-BAE9-8CA4-3F4E-0D1F5901600B}"/>
              </a:ext>
            </a:extLst>
          </p:cNvPr>
          <p:cNvSpPr/>
          <p:nvPr/>
        </p:nvSpPr>
        <p:spPr>
          <a:xfrm>
            <a:off x="302004" y="583543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195044" y="2018667"/>
            <a:ext cx="499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분석에 필요한 </a:t>
            </a:r>
            <a:r>
              <a:rPr kumimoji="1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제조 공정 관련 데이터 수집 및 사전 이해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확인을 통하여 발견된 </a:t>
            </a:r>
            <a:r>
              <a:rPr kumimoji="1"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결측치나</a:t>
            </a:r>
            <a:r>
              <a:rPr kumimoji="1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이상치에 대한 적절한 처리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방안 수립 </a:t>
            </a:r>
            <a:endParaRPr kumimoji="1" lang="ko-Kore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23CA59-4D31-9C98-7AB4-8A8D94FCEDEA}"/>
              </a:ext>
            </a:extLst>
          </p:cNvPr>
          <p:cNvSpPr txBox="1"/>
          <p:nvPr/>
        </p:nvSpPr>
        <p:spPr>
          <a:xfrm>
            <a:off x="1487788" y="4184328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공정별 작업 상태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제품정보 데이터와 비교 후 이상치 대체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 및 습도 결측 데이터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파생변수 생성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불량유무 판단 파생여부 생성 </a:t>
            </a:r>
            <a:endParaRPr kumimoji="1" lang="ko-Kore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9C419-328F-D695-2685-DF11FFD0FDF9}"/>
              </a:ext>
            </a:extLst>
          </p:cNvPr>
          <p:cNvSpPr txBox="1"/>
          <p:nvPr/>
        </p:nvSpPr>
        <p:spPr>
          <a:xfrm>
            <a:off x="1470025" y="4894697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오류 </a:t>
            </a:r>
            <a:r>
              <a:rPr kumimoji="1"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음수면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품목명 및 품목코드 결측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491138-5B05-040A-87F9-40213F40BF1F}"/>
              </a:ext>
            </a:extLst>
          </p:cNvPr>
          <p:cNvSpPr txBox="1"/>
          <p:nvPr/>
        </p:nvSpPr>
        <p:spPr>
          <a:xfrm>
            <a:off x="1487788" y="5597693"/>
            <a:ext cx="29518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및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634E0B-0F33-CC04-FB77-800FBB257508}"/>
              </a:ext>
            </a:extLst>
          </p:cNvPr>
          <p:cNvSpPr/>
          <p:nvPr/>
        </p:nvSpPr>
        <p:spPr>
          <a:xfrm>
            <a:off x="1494217" y="2830641"/>
            <a:ext cx="3523263" cy="137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BBD7F4-68A3-E1B9-48B4-01B53088E782}"/>
              </a:ext>
            </a:extLst>
          </p:cNvPr>
          <p:cNvSpPr/>
          <p:nvPr/>
        </p:nvSpPr>
        <p:spPr>
          <a:xfrm>
            <a:off x="1493001" y="4204671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8475FA-1139-B6E0-1A52-7FBA58847D3C}"/>
              </a:ext>
            </a:extLst>
          </p:cNvPr>
          <p:cNvSpPr/>
          <p:nvPr/>
        </p:nvSpPr>
        <p:spPr>
          <a:xfrm>
            <a:off x="1493056" y="4974113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3858C8-976D-BB41-5F45-DFA9700CCB5A}"/>
              </a:ext>
            </a:extLst>
          </p:cNvPr>
          <p:cNvSpPr/>
          <p:nvPr/>
        </p:nvSpPr>
        <p:spPr>
          <a:xfrm>
            <a:off x="1493001" y="5743555"/>
            <a:ext cx="3524479" cy="51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792025" y="1117059"/>
            <a:ext cx="5945235" cy="3028162"/>
            <a:chOff x="5838224" y="1406832"/>
            <a:chExt cx="5743576" cy="372427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424839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57094" y="2731699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37702" y="2708697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41411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817953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5C0319-8E04-5638-8D1D-071391CF78D9}"/>
              </a:ext>
            </a:extLst>
          </p:cNvPr>
          <p:cNvGrpSpPr/>
          <p:nvPr/>
        </p:nvGrpSpPr>
        <p:grpSpPr>
          <a:xfrm>
            <a:off x="5885506" y="4584309"/>
            <a:ext cx="5939154" cy="1034273"/>
            <a:chOff x="474727" y="3314672"/>
            <a:chExt cx="6110972" cy="144145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5FC17D-13BD-81A0-B877-76D4F4BACDD8}"/>
                </a:ext>
              </a:extLst>
            </p:cNvPr>
            <p:cNvGrpSpPr/>
            <p:nvPr/>
          </p:nvGrpSpPr>
          <p:grpSpPr>
            <a:xfrm>
              <a:off x="474727" y="3361452"/>
              <a:ext cx="1160554" cy="1364209"/>
              <a:chOff x="760048" y="3164666"/>
              <a:chExt cx="1110552" cy="1317264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6170019-2A1F-9767-D7C2-47594969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48" y="3164666"/>
                <a:ext cx="1110552" cy="108158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EBBC2F-9C59-AB4C-BFBE-D3435876E419}"/>
                  </a:ext>
                </a:extLst>
              </p:cNvPr>
              <p:cNvSpPr txBox="1"/>
              <p:nvPr/>
            </p:nvSpPr>
            <p:spPr>
              <a:xfrm>
                <a:off x="814856" y="4158765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계량실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4F2DB85-DCC3-8459-8DA5-0174AF800C3C}"/>
                </a:ext>
              </a:extLst>
            </p:cNvPr>
            <p:cNvGrpSpPr/>
            <p:nvPr/>
          </p:nvGrpSpPr>
          <p:grpSpPr>
            <a:xfrm>
              <a:off x="3798894" y="3314672"/>
              <a:ext cx="1092848" cy="1410989"/>
              <a:chOff x="3640669" y="3004492"/>
              <a:chExt cx="1045763" cy="1362435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DAF3953-DFFA-0A47-21E3-95F2192F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4" t="1151" r="2887" b="723"/>
              <a:stretch/>
            </p:blipFill>
            <p:spPr>
              <a:xfrm>
                <a:off x="3640669" y="3004492"/>
                <a:ext cx="1020026" cy="103288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C9F1D3-52B2-55BC-36C1-877C7725807C}"/>
                  </a:ext>
                </a:extLst>
              </p:cNvPr>
              <p:cNvSpPr txBox="1"/>
              <p:nvPr/>
            </p:nvSpPr>
            <p:spPr>
              <a:xfrm>
                <a:off x="3666406" y="4043762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B564343-8851-E2EE-BB6B-88DEF7E17DCB}"/>
                </a:ext>
              </a:extLst>
            </p:cNvPr>
            <p:cNvGrpSpPr/>
            <p:nvPr/>
          </p:nvGrpSpPr>
          <p:grpSpPr>
            <a:xfrm>
              <a:off x="2165766" y="3334283"/>
              <a:ext cx="1100036" cy="1421844"/>
              <a:chOff x="2360068" y="3139480"/>
              <a:chExt cx="1052641" cy="1372916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6FFF8AE9-AF86-158E-3E13-EB0C7700E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763" t="1891" r="2862" b="-926"/>
              <a:stretch/>
            </p:blipFill>
            <p:spPr>
              <a:xfrm>
                <a:off x="2360068" y="3139480"/>
                <a:ext cx="1052641" cy="103289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F8EFC7-3785-4CF7-3685-7A23AA6C5302}"/>
                  </a:ext>
                </a:extLst>
              </p:cNvPr>
              <p:cNvSpPr txBox="1"/>
              <p:nvPr/>
            </p:nvSpPr>
            <p:spPr>
              <a:xfrm>
                <a:off x="2360068" y="4189231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쿠킹실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30846EB-012D-4DD6-A95C-2F32A038A1E6}"/>
                </a:ext>
              </a:extLst>
            </p:cNvPr>
            <p:cNvGrpSpPr/>
            <p:nvPr/>
          </p:nvGrpSpPr>
          <p:grpSpPr>
            <a:xfrm>
              <a:off x="5425145" y="3328454"/>
              <a:ext cx="1160554" cy="1397206"/>
              <a:chOff x="5710466" y="3132803"/>
              <a:chExt cx="1110552" cy="1349126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F89000A-1E23-5231-F364-88733410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0466" y="3132803"/>
                <a:ext cx="1110552" cy="1110552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45FEF0-4001-4894-B411-ACF0AA6E831C}"/>
                  </a:ext>
                </a:extLst>
              </p:cNvPr>
              <p:cNvSpPr txBox="1"/>
              <p:nvPr/>
            </p:nvSpPr>
            <p:spPr>
              <a:xfrm>
                <a:off x="5710466" y="4158764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포장실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2" name="화살표: 오른쪽 1">
              <a:extLst>
                <a:ext uri="{FF2B5EF4-FFF2-40B4-BE49-F238E27FC236}">
                  <a16:creationId xmlns:a16="http://schemas.microsoft.com/office/drawing/2014/main" id="{AA600254-B8E0-9BF2-F5E7-1E0DCB6A04B3}"/>
                </a:ext>
              </a:extLst>
            </p:cNvPr>
            <p:cNvSpPr/>
            <p:nvPr/>
          </p:nvSpPr>
          <p:spPr>
            <a:xfrm>
              <a:off x="1705958" y="3996058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2">
              <a:extLst>
                <a:ext uri="{FF2B5EF4-FFF2-40B4-BE49-F238E27FC236}">
                  <a16:creationId xmlns:a16="http://schemas.microsoft.com/office/drawing/2014/main" id="{39912E5A-6B2B-2EAE-2C42-D58386C3826B}"/>
                </a:ext>
              </a:extLst>
            </p:cNvPr>
            <p:cNvSpPr/>
            <p:nvPr/>
          </p:nvSpPr>
          <p:spPr>
            <a:xfrm>
              <a:off x="3351954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15">
              <a:extLst>
                <a:ext uri="{FF2B5EF4-FFF2-40B4-BE49-F238E27FC236}">
                  <a16:creationId xmlns:a16="http://schemas.microsoft.com/office/drawing/2014/main" id="{D4B8C755-8D1E-35C3-AF69-150884BF115C}"/>
                </a:ext>
              </a:extLst>
            </p:cNvPr>
            <p:cNvSpPr/>
            <p:nvPr/>
          </p:nvSpPr>
          <p:spPr>
            <a:xfrm>
              <a:off x="5022830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310419" y="5810177"/>
            <a:ext cx="137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쿠킹스팀압력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11136" y="5707653"/>
            <a:ext cx="145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실링온도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5740658" y="4498620"/>
            <a:ext cx="6092649" cy="4827"/>
          </a:xfrm>
          <a:prstGeom prst="line">
            <a:avLst/>
          </a:prstGeom>
          <a:ln w="12700"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2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470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88479"/>
              </p:ext>
            </p:extLst>
          </p:nvPr>
        </p:nvGraphicFramePr>
        <p:xfrm>
          <a:off x="214408" y="1118924"/>
          <a:ext cx="11739698" cy="4855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989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수주수량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200" b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82684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104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 chart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통계적검정</a:t>
                      </a:r>
                      <a:endParaRPr lang="en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검정을 통한 온도와 압력의 유의성 판단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비모수통계검정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9464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여부에 대한 분류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조건 변수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10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86428"/>
            <a:ext cx="11907520" cy="43839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0" y="684701"/>
            <a:ext cx="1205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과부하가 많은 비중을 차지하는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것을 확인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분석을 실시한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현상을 유지하고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상승하는 모습을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대한 예측 생산 시스템 도입이 필요</a:t>
            </a:r>
            <a:endParaRPr lang="ko-KR" altLang="en-US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2433768149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491" y="1523538"/>
            <a:ext cx="234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오류 메시지에 대한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 </a:t>
            </a: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5936604" y="2532782"/>
            <a:ext cx="2696" cy="3010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70123"/>
              </p:ext>
            </p:extLst>
          </p:nvPr>
        </p:nvGraphicFramePr>
        <p:xfrm>
          <a:off x="6273058" y="2598796"/>
          <a:ext cx="5623821" cy="297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vert="eaVert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17069"/>
              </p:ext>
            </p:extLst>
          </p:nvPr>
        </p:nvGraphicFramePr>
        <p:xfrm>
          <a:off x="6273058" y="1608936"/>
          <a:ext cx="56379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80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4021413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854,401,716,403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1,446,392,136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8192" y="3715710"/>
            <a:ext cx="4813978" cy="8091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3026" y="2626662"/>
            <a:ext cx="4849144" cy="91572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4053" y="4671364"/>
            <a:ext cx="4958117" cy="8326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73058" y="5606607"/>
            <a:ext cx="23583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제품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04248"/>
              </p:ext>
            </p:extLst>
          </p:nvPr>
        </p:nvGraphicFramePr>
        <p:xfrm>
          <a:off x="669011" y="4637519"/>
          <a:ext cx="489569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49">
                  <a:extLst>
                    <a:ext uri="{9D8B030D-6E8A-4147-A177-3AD203B41FA5}">
                      <a16:colId xmlns:a16="http://schemas.microsoft.com/office/drawing/2014/main" val="3707113667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25403014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427829863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43946157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158889310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973699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과부하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장비오염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충진오류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이상 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</a:t>
                      </a: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점도이상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anchor="ctr" anchorCtr="1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48646"/>
                  </a:ext>
                </a:extLst>
              </a:tr>
            </a:tbl>
          </a:graphicData>
        </a:graphic>
      </p:graphicFrame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220241"/>
              </p:ext>
            </p:extLst>
          </p:nvPr>
        </p:nvGraphicFramePr>
        <p:xfrm>
          <a:off x="297112" y="1863970"/>
          <a:ext cx="5639492" cy="340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99038" y="2180492"/>
            <a:ext cx="738554" cy="2110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88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52751" y="684701"/>
            <a:ext cx="1190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볶음밥이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(4.4%),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마요네즈가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(16%)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비중이 높음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원인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두 품목 모두 공정 과부하가 주요 원인임을 확인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하였고 과부하는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쿠킹실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많이 발생함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불량이 많이 발생하는 공정의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최적화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5051908" y="2152467"/>
            <a:ext cx="31277" cy="3440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49135"/>
              </p:ext>
            </p:extLst>
          </p:nvPr>
        </p:nvGraphicFramePr>
        <p:xfrm>
          <a:off x="5596343" y="2331212"/>
          <a:ext cx="2846989" cy="13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4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885824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452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4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00" b="1" baseline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7038"/>
              </p:ext>
            </p:extLst>
          </p:nvPr>
        </p:nvGraphicFramePr>
        <p:xfrm>
          <a:off x="8538150" y="2321689"/>
          <a:ext cx="2762684" cy="1313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504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875354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885826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854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26942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</a:t>
                      </a:r>
                      <a:r>
                        <a:rPr lang="en-US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88%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322451"/>
              </p:ext>
            </p:extLst>
          </p:nvPr>
        </p:nvGraphicFramePr>
        <p:xfrm>
          <a:off x="8600525" y="4185895"/>
          <a:ext cx="3014795" cy="14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TOP4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3065" y="2436545"/>
            <a:ext cx="4508029" cy="1684310"/>
            <a:chOff x="423065" y="2436545"/>
            <a:chExt cx="4508029" cy="1684310"/>
          </a:xfrm>
        </p:grpSpPr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:p14="http://schemas.microsoft.com/office/powerpoint/2010/main" val="758183040"/>
                </p:ext>
              </p:extLst>
            </p:nvPr>
          </p:nvGraphicFramePr>
          <p:xfrm>
            <a:off x="423065" y="2436545"/>
            <a:ext cx="4064097" cy="16843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224DC-CD81-C3BF-A4D8-95C6691404E0}"/>
                </a:ext>
              </a:extLst>
            </p:cNvPr>
            <p:cNvSpPr txBox="1"/>
            <p:nvPr/>
          </p:nvSpPr>
          <p:spPr>
            <a:xfrm>
              <a:off x="875393" y="3637097"/>
              <a:ext cx="405570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게살볶음밥        김치볶음밥      불고기 볶음밥  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깍두기 볶음밥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065" y="3962950"/>
            <a:ext cx="4272035" cy="1915465"/>
            <a:chOff x="423065" y="3962950"/>
            <a:chExt cx="4272035" cy="1915465"/>
          </a:xfrm>
        </p:grpSpPr>
        <p:graphicFrame>
          <p:nvGraphicFramePr>
            <p:cNvPr id="58" name="차트 57"/>
            <p:cNvGraphicFramePr/>
            <p:nvPr>
              <p:extLst>
                <p:ext uri="{D42A27DB-BD31-4B8C-83A1-F6EECF244321}">
                  <p14:modId xmlns:p14="http://schemas.microsoft.com/office/powerpoint/2010/main" val="1170000405"/>
                </p:ext>
              </p:extLst>
            </p:nvPr>
          </p:nvGraphicFramePr>
          <p:xfrm>
            <a:off x="423065" y="3962950"/>
            <a:ext cx="4064097" cy="19154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6BA66-D0E6-5C42-F675-75C17E1952FF}"/>
                </a:ext>
              </a:extLst>
            </p:cNvPr>
            <p:cNvSpPr txBox="1"/>
            <p:nvPr/>
          </p:nvSpPr>
          <p:spPr>
            <a:xfrm>
              <a:off x="604515" y="5397811"/>
              <a:ext cx="40905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흑임자 드레싱 </a:t>
              </a:r>
              <a:r>
                <a:rPr kumimoji="1" lang="en-US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미스터피자 소스  골드 마요네즈  해표 골드 마요네즈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27118" y="203806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공정별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원인 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841061"/>
              </p:ext>
            </p:extLst>
          </p:nvPr>
        </p:nvGraphicFramePr>
        <p:xfrm>
          <a:off x="5568788" y="4185895"/>
          <a:ext cx="3014795" cy="14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60204" y="3599589"/>
            <a:ext cx="445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60204" y="5505533"/>
            <a:ext cx="445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7118" y="388909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개수  </a:t>
            </a: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701"/>
            <a:ext cx="120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 불량 여부에 따라 공정 조업조건을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실링압력을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도출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3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 조건을 통해 불량발생을 줄이기 위한 실시간 모니터링 시스템 필요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5436"/>
              </p:ext>
            </p:extLst>
          </p:nvPr>
        </p:nvGraphicFramePr>
        <p:xfrm>
          <a:off x="5702803" y="2286352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충전실온도의 중앙값이 같다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9467"/>
              </p:ext>
            </p:extLst>
          </p:nvPr>
        </p:nvGraphicFramePr>
        <p:xfrm>
          <a:off x="5702803" y="3240971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같다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11482"/>
              </p:ext>
            </p:extLst>
          </p:nvPr>
        </p:nvGraphicFramePr>
        <p:xfrm>
          <a:off x="5672677" y="1331732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차이 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쿠킹스팀압력 중앙값이 같다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5780875" y="4975428"/>
            <a:ext cx="609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밥류에서는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쿠킹스팀압력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953ECF-1C7C-34FF-42DF-AF8548DC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9" y="1488176"/>
            <a:ext cx="5146470" cy="4217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7BCDA-E2BB-6A87-D283-7D3CCABEADAF}"/>
              </a:ext>
            </a:extLst>
          </p:cNvPr>
          <p:cNvSpPr txBox="1"/>
          <p:nvPr/>
        </p:nvSpPr>
        <p:spPr>
          <a:xfrm>
            <a:off x="2330775" y="1307890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38F36-3592-05D4-DFF8-F92F82C4F138}"/>
              </a:ext>
            </a:extLst>
          </p:cNvPr>
          <p:cNvSpPr txBox="1"/>
          <p:nvPr/>
        </p:nvSpPr>
        <p:spPr>
          <a:xfrm>
            <a:off x="4176583" y="131452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8A3C7-011E-B082-9A54-B6F7E73CA665}"/>
              </a:ext>
            </a:extLst>
          </p:cNvPr>
          <p:cNvSpPr txBox="1"/>
          <p:nvPr/>
        </p:nvSpPr>
        <p:spPr>
          <a:xfrm>
            <a:off x="351839" y="1293561"/>
            <a:ext cx="916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°C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97876" y="5495851"/>
            <a:ext cx="50748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양품    불량                      양품   불량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23595"/>
              </p:ext>
            </p:extLst>
          </p:nvPr>
        </p:nvGraphicFramePr>
        <p:xfrm>
          <a:off x="5702803" y="4159143"/>
          <a:ext cx="6025145" cy="56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88016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648801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2849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 ~ 24.3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205.7 ~  218.2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2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2363</Words>
  <Application>Microsoft Macintosh PowerPoint</Application>
  <PresentationFormat>와이드스크린</PresentationFormat>
  <Paragraphs>481</Paragraphs>
  <Slides>20</Slides>
  <Notes>10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08서울남산체 EB</vt:lpstr>
      <vt:lpstr>나눔스퀘어 ExtraBold</vt:lpstr>
      <vt:lpstr>나눔스퀘어 Light</vt:lpstr>
      <vt:lpstr>맑은 고딕</vt:lpstr>
      <vt:lpstr>맑은 고딕</vt:lpstr>
      <vt:lpstr>나눔고딕</vt:lpstr>
      <vt:lpstr>Noto Sans CJK JP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서원교</cp:lastModifiedBy>
  <cp:revision>226</cp:revision>
  <dcterms:created xsi:type="dcterms:W3CDTF">2020-09-07T02:34:06Z</dcterms:created>
  <dcterms:modified xsi:type="dcterms:W3CDTF">2022-11-18T03:13:55Z</dcterms:modified>
</cp:coreProperties>
</file>