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9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drawings/drawing1.xml" ContentType="application/vnd.openxmlformats-officedocument.drawingml.chartshapes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1" r:id="rId3"/>
    <p:sldId id="295" r:id="rId4"/>
    <p:sldId id="355" r:id="rId5"/>
    <p:sldId id="368" r:id="rId6"/>
    <p:sldId id="325" r:id="rId7"/>
    <p:sldId id="362" r:id="rId8"/>
    <p:sldId id="358" r:id="rId9"/>
    <p:sldId id="370" r:id="rId10"/>
    <p:sldId id="371" r:id="rId11"/>
    <p:sldId id="363" r:id="rId12"/>
    <p:sldId id="377" r:id="rId13"/>
    <p:sldId id="372" r:id="rId14"/>
    <p:sldId id="373" r:id="rId15"/>
    <p:sldId id="374" r:id="rId16"/>
    <p:sldId id="375" r:id="rId17"/>
    <p:sldId id="378" r:id="rId18"/>
    <p:sldId id="376" r:id="rId19"/>
    <p:sldId id="279" r:id="rId20"/>
    <p:sldId id="369" r:id="rId21"/>
    <p:sldId id="348" r:id="rId22"/>
    <p:sldId id="33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61E111-5EFB-4181-8549-303880A7CFEE}">
          <p14:sldIdLst>
            <p14:sldId id="260"/>
            <p14:sldId id="261"/>
            <p14:sldId id="295"/>
            <p14:sldId id="355"/>
            <p14:sldId id="368"/>
            <p14:sldId id="325"/>
            <p14:sldId id="362"/>
            <p14:sldId id="358"/>
            <p14:sldId id="370"/>
            <p14:sldId id="371"/>
            <p14:sldId id="363"/>
            <p14:sldId id="377"/>
            <p14:sldId id="372"/>
            <p14:sldId id="373"/>
            <p14:sldId id="374"/>
            <p14:sldId id="375"/>
            <p14:sldId id="378"/>
            <p14:sldId id="376"/>
            <p14:sldId id="279"/>
            <p14:sldId id="369"/>
            <p14:sldId id="34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4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1D3152"/>
    <a:srgbClr val="CCCDD0"/>
    <a:srgbClr val="DEDEDE"/>
    <a:srgbClr val="005289"/>
    <a:srgbClr val="6B6B6B"/>
    <a:srgbClr val="BA260E"/>
    <a:srgbClr val="3274A1"/>
    <a:srgbClr val="C03D3E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1" autoAdjust="0"/>
    <p:restoredTop sz="95320" autoAdjust="0"/>
  </p:normalViewPr>
  <p:slideViewPr>
    <p:cSldViewPr snapToGrid="0" showGuides="1">
      <p:cViewPr varScale="1">
        <p:scale>
          <a:sx n="136" d="100"/>
          <a:sy n="136" d="100"/>
        </p:scale>
        <p:origin x="240" y="408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7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8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9.xlsx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chartUserShapes" Target="../drawings/drawing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0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-1" baseline="0">
                <a:solidFill>
                  <a:schemeClr val="tx1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B-4E0B-B23A-C885E20EFF26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B-4E0B-B23A-C885E20EFF2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B-4E0B-B23A-C885E20EFF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7B-4E0B-B23A-C885E20EFF26}"/>
              </c:ext>
            </c:extLst>
          </c:dPt>
          <c:dLbls>
            <c:dLbl>
              <c:idx val="0"/>
              <c:layout>
                <c:manualLayout>
                  <c:x val="-4.2125583994931659E-3"/>
                  <c:y val="-0.349115162629115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7B-4E0B-B23A-C885E20EFF26}"/>
                </c:ext>
              </c:extLst>
            </c:dLbl>
            <c:dLbl>
              <c:idx val="1"/>
              <c:layout>
                <c:manualLayout>
                  <c:x val="0"/>
                  <c:y val="-0.145131344202611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7B-4E0B-B23A-C885E20EFF26}"/>
                </c:ext>
              </c:extLst>
            </c:dLbl>
            <c:dLbl>
              <c:idx val="2"/>
              <c:layout>
                <c:manualLayout>
                  <c:x val="0"/>
                  <c:y val="-7.68342410484412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7B-4E0B-B23A-C885E20EFF26}"/>
                </c:ext>
              </c:extLst>
            </c:dLbl>
            <c:dLbl>
              <c:idx val="3"/>
              <c:layout>
                <c:manualLayout>
                  <c:x val="0"/>
                  <c:y val="-7.6834241048441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7B-4E0B-B23A-C885E20EFF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7B-4E0B-B23A-C885E20EF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96482252728445"/>
          <c:y val="0.17402766807625766"/>
          <c:w val="0.83951905726000897"/>
          <c:h val="0.5411677512117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">
                  <c:v>1</c:v>
                </c:pt>
                <c:pt idx="1">
                  <c:v>0.998</c:v>
                </c:pt>
                <c:pt idx="2">
                  <c:v>0.999</c:v>
                </c:pt>
                <c:pt idx="3">
                  <c:v>0.98699999999999999</c:v>
                </c:pt>
                <c:pt idx="4" formatCode="0.0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0.997</c:v>
                </c:pt>
                <c:pt idx="1">
                  <c:v>0.996</c:v>
                </c:pt>
                <c:pt idx="2">
                  <c:v>0.995</c:v>
                </c:pt>
                <c:pt idx="3">
                  <c:v>0.98699999999999999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0.96499999999999997</c:v>
                </c:pt>
                <c:pt idx="2">
                  <c:v>0.98399999999999999</c:v>
                </c:pt>
                <c:pt idx="3" formatCode="0.000">
                  <c:v>0.96</c:v>
                </c:pt>
                <c:pt idx="4" formatCode="0.0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0.98799999999999999</c:v>
                </c:pt>
                <c:pt idx="2">
                  <c:v>0.93200000000000005</c:v>
                </c:pt>
                <c:pt idx="3">
                  <c:v>0.83699999999999997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5-4940-B657-C044CE5D60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0.93200000000000005</c:v>
                </c:pt>
                <c:pt idx="2">
                  <c:v>0.97299999999999998</c:v>
                </c:pt>
                <c:pt idx="3">
                  <c:v>0.92900000000000005</c:v>
                </c:pt>
                <c:pt idx="4">
                  <c:v>0.97799999999999998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5-4940-B657-C044CE5D60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0.95899999999999996</c:v>
                </c:pt>
                <c:pt idx="2">
                  <c:v>0.95199999999999996</c:v>
                </c:pt>
                <c:pt idx="3">
                  <c:v>0.88100000000000001</c:v>
                </c:pt>
                <c:pt idx="4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45-4940-B657-C044CE5D6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07425252872178E-2"/>
          <c:y val="0.22354158586655612"/>
          <c:w val="0.86912146965906845"/>
          <c:h val="0.611034397442927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0.997</c:v>
                </c:pt>
                <c:pt idx="2">
                  <c:v>1</c:v>
                </c:pt>
                <c:pt idx="3">
                  <c:v>0.98599999999999999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6-F946-80BD-ECD7C838F10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Test 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0.996</c:v>
                </c:pt>
                <c:pt idx="1">
                  <c:v>0.99399999999999999</c:v>
                </c:pt>
                <c:pt idx="2">
                  <c:v>0.99199999999999999</c:v>
                </c:pt>
                <c:pt idx="3">
                  <c:v>0.98299999999999998</c:v>
                </c:pt>
                <c:pt idx="4">
                  <c:v>0.98499999999999999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A6-F946-80BD-ECD7C838F10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0.98099999999999998</c:v>
                </c:pt>
                <c:pt idx="1">
                  <c:v>0.96199999999999997</c:v>
                </c:pt>
                <c:pt idx="2">
                  <c:v>0.97799999999999998</c:v>
                </c:pt>
                <c:pt idx="3">
                  <c:v>0.95199999999999996</c:v>
                </c:pt>
                <c:pt idx="4">
                  <c:v>0.97499999999999998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A6-F946-80BD-ECD7C838F10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0.96799999999999997</c:v>
                </c:pt>
                <c:pt idx="1">
                  <c:v>0.96199999999999997</c:v>
                </c:pt>
                <c:pt idx="2">
                  <c:v>0.89</c:v>
                </c:pt>
                <c:pt idx="3">
                  <c:v>0.79100000000000004</c:v>
                </c:pt>
                <c:pt idx="4">
                  <c:v>0.79900000000000004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A6-F946-80BD-ECD7C838F10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0.96299999999999997</c:v>
                </c:pt>
                <c:pt idx="1">
                  <c:v>0.92700000000000005</c:v>
                </c:pt>
                <c:pt idx="2">
                  <c:v>0.96299999999999997</c:v>
                </c:pt>
                <c:pt idx="3">
                  <c:v>0.91800000000000004</c:v>
                </c:pt>
                <c:pt idx="4">
                  <c:v>0.96299999999999997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A6-F946-80BD-ECD7C838F10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0.96599999999999997</c:v>
                </c:pt>
                <c:pt idx="1">
                  <c:v>0.94399999999999995</c:v>
                </c:pt>
                <c:pt idx="2">
                  <c:v>0.92500000000000004</c:v>
                </c:pt>
                <c:pt idx="3">
                  <c:v>0.85</c:v>
                </c:pt>
                <c:pt idx="4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A6-F946-80BD-ECD7C838F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3"/>
        <c:overlap val="-21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ore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29620122133011989"/>
          <c:h val="0.7765205033955975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1F-F947-8867-843FA29B22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D6-724E-B762-F698812C158A}"/>
              </c:ext>
            </c:extLst>
          </c:dPt>
          <c:cat>
            <c:strRef>
              <c:f>Sheet1!$A$2:$A$3</c:f>
              <c:strCache>
                <c:ptCount val="2"/>
                <c:pt idx="0">
                  <c:v>양품량</c:v>
                </c:pt>
                <c:pt idx="1">
                  <c:v>남은량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F-F947-8867-843FA29B2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ayout>
        <c:manualLayout>
          <c:xMode val="edge"/>
          <c:yMode val="edge"/>
          <c:x val="0.57196111258211868"/>
          <c:y val="7.3693344082642137E-2"/>
          <c:w val="0.33945075587783363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34584772777973527"/>
          <c:h val="0.906673681046144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6-B74B-B16B-DC61B24A1E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6-B74B-B16B-DC61B24A1EEF}"/>
              </c:ext>
            </c:extLst>
          </c:dPt>
          <c:cat>
            <c:strRef>
              <c:f>Sheet1!$A$2:$A$3</c:f>
              <c:strCache>
                <c:ptCount val="2"/>
                <c:pt idx="0">
                  <c:v>불량률</c:v>
                </c:pt>
                <c:pt idx="1">
                  <c:v>양품률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96-B74B-B16B-DC61B24A1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ayout>
        <c:manualLayout>
          <c:xMode val="edge"/>
          <c:yMode val="edge"/>
          <c:x val="0.64477598870822139"/>
          <c:y val="9.1047101102715106E-2"/>
          <c:w val="0.28980424942821825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소스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A-D644-AB2D-DCBF40E430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A-D644-AB2D-DCBF40E430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3A-D644-AB2D-DCBF40E430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3A-D644-AB2D-DCBF40E43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밥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4-E14C-8C49-27FC3B5050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D4-E14C-8C49-27FC3B5050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D4-E14C-8C49-27FC3B5050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D4-E14C-8C49-27FC3B505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E7-7042-A905-BEC0A631418F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E7-7042-A905-BEC0A631418F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E7-7042-A905-BEC0A6314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51499438149286"/>
          <c:y val="4.2994391647823919E-2"/>
          <c:w val="0.79403043782190463"/>
          <c:h val="0.8511027584426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2-4E17-89B5-B85A7ECD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89-A94B-9B48-8C0711CC4D54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89-A94B-9B48-8C0711CC4D54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9-A94B-9B48-8C0711CC4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ore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8-B341-A61A-33D7FB8AA7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CF-9848-B907-4AE8F69F3E06}"/>
              </c:ext>
            </c:extLst>
          </c:dPt>
          <c:cat>
            <c:strRef>
              <c:f>Sheet1!$A$2:$A$6</c:f>
              <c:strCache>
                <c:ptCount val="5"/>
                <c:pt idx="0">
                  <c:v>공정과부하</c:v>
                </c:pt>
                <c:pt idx="1">
                  <c:v>장비오염</c:v>
                </c:pt>
                <c:pt idx="2">
                  <c:v>충진 오류</c:v>
                </c:pt>
                <c:pt idx="3">
                  <c:v>센서 이상 감지</c:v>
                </c:pt>
                <c:pt idx="4">
                  <c:v>점도이상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378</c:v>
                </c:pt>
                <c:pt idx="1">
                  <c:v>71</c:v>
                </c:pt>
                <c:pt idx="2">
                  <c:v>54</c:v>
                </c:pt>
                <c:pt idx="3">
                  <c:v>39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CF-9848-B907-4AE8F69F3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dLbls>
            <c:dLbl>
              <c:idx val="0"/>
              <c:layout>
                <c:manualLayout>
                  <c:x val="-4.2125583994931659E-3"/>
                  <c:y val="-0.281725550510951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EA-4AD5-82E2-6E4E8B3B36D5}"/>
                </c:ext>
              </c:extLst>
            </c:dLbl>
            <c:dLbl>
              <c:idx val="1"/>
              <c:layout>
                <c:manualLayout>
                  <c:x val="0"/>
                  <c:y val="-0.273188412616679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EA-4AD5-82E2-6E4E8B3B36D5}"/>
                </c:ext>
              </c:extLst>
            </c:dLbl>
            <c:dLbl>
              <c:idx val="2"/>
              <c:layout>
                <c:manualLayout>
                  <c:x val="-4.2125583994931659E-3"/>
                  <c:y val="-0.162205619991153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EA-4AD5-82E2-6E4E8B3B36D5}"/>
                </c:ext>
              </c:extLst>
            </c:dLbl>
            <c:dLbl>
              <c:idx val="3"/>
              <c:layout>
                <c:manualLayout>
                  <c:x val="0"/>
                  <c:y val="-0.102445654731254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EA-4AD5-82E2-6E4E8B3B36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38978006676513E-2"/>
          <c:y val="0.23919884106844941"/>
          <c:w val="0.86566191702609463"/>
          <c:h val="0.57845467877053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8882883454799"/>
          <c:y val="0.19707225138543383"/>
          <c:w val="0.86566191702609463"/>
          <c:h val="0.629326038324897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2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23:55:14.885" idx="13">
    <p:pos x="5754" y="3822"/>
    <p:text>이상한가요?</p:text>
    <p:extLst>
      <p:ext uri="{C676402C-5697-4E1C-873F-D02D1690AC5C}">
        <p15:threadingInfo xmlns:p15="http://schemas.microsoft.com/office/powerpoint/2012/main" timeZoneBias="-540"/>
      </p:ext>
    </p:extLst>
  </p:cm>
  <p:cm authorId="1" dt="2022-11-17T23:55:30.252" idx="14">
    <p:pos x="5754" y="3958"/>
    <p:text>어쩔티비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0.58936</cdr:x>
      <cdr:y>0.1034</cdr:y>
    </cdr:from>
    <cdr:to>
      <cdr:x>0.9687</cdr:x>
      <cdr:y>0.22649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523971" y="169015"/>
          <a:ext cx="980894" cy="201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3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0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3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49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345-E400-4B37-920D-B1BD0180E112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336-4ABB-490C-B845-B230C7489DE4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466-68F2-44B9-BD18-C56944B25AA5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83F7-6547-4824-8662-8DA3C8843311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2E01-88A9-4720-881F-9794D3D212A2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514-F482-43C8-A1C4-BA5082E66BED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170-8411-47A4-85A6-051B77CF04F1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B466-D4DD-4FAA-847E-038C1FA6A0A1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FB86-0ECB-4DAB-9F7C-66B13E8537CB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8FAF-ABE8-4B51-A67E-D254C6DBF3D8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83C-E1C7-497E-BC89-50B47FA2476B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045C-F3AE-4E9E-9085-1E5B62BA1C49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5F5-BCB4-492F-869F-FB70718DF895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image" Target="../media/image21.png"/><Relationship Id="rId7" Type="http://schemas.openxmlformats.org/officeDocument/2006/relationships/chart" Target="../charts/chart2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7.xml"/><Relationship Id="rId11" Type="http://schemas.openxmlformats.org/officeDocument/2006/relationships/chart" Target="../charts/chart32.xml"/><Relationship Id="rId5" Type="http://schemas.openxmlformats.org/officeDocument/2006/relationships/chart" Target="../charts/chart26.xml"/><Relationship Id="rId10" Type="http://schemas.openxmlformats.org/officeDocument/2006/relationships/chart" Target="../charts/chart31.xml"/><Relationship Id="rId4" Type="http://schemas.openxmlformats.org/officeDocument/2006/relationships/image" Target="../media/image22.emf"/><Relationship Id="rId9" Type="http://schemas.openxmlformats.org/officeDocument/2006/relationships/chart" Target="../charts/char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70520" y="2306683"/>
            <a:ext cx="965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향상 및 조업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7429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en-US" altLang="ko-KR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근본 원인</a:t>
            </a:r>
            <a:r>
              <a:rPr lang="en-US" altLang="ko-KR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및 조건 최적화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34591" y="675514"/>
            <a:ext cx="1190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소스류는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도출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28256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조건으로 유지 관리 하여 소스류의 불량률 최소화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90339"/>
              </p:ext>
            </p:extLst>
          </p:nvPr>
        </p:nvGraphicFramePr>
        <p:xfrm>
          <a:off x="5808185" y="4758441"/>
          <a:ext cx="6025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102216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85731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127.4 ~ 171.2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 ~ 24.3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 ~  218.1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23106"/>
              </p:ext>
            </p:extLst>
          </p:nvPr>
        </p:nvGraphicFramePr>
        <p:xfrm>
          <a:off x="5796553" y="3102550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 차이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78460"/>
              </p:ext>
            </p:extLst>
          </p:nvPr>
        </p:nvGraphicFramePr>
        <p:xfrm>
          <a:off x="5811936" y="3968071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68656"/>
              </p:ext>
            </p:extLst>
          </p:nvPr>
        </p:nvGraphicFramePr>
        <p:xfrm>
          <a:off x="5781810" y="2237028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132080" y="5482126"/>
            <a:ext cx="1170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소스류에서는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 채택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B159F3-525B-5F20-7423-3F1141FE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20112"/>
              </p:ext>
            </p:extLst>
          </p:nvPr>
        </p:nvGraphicFramePr>
        <p:xfrm>
          <a:off x="5781810" y="1406674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B1F5DF-F558-C066-5BEF-2813C8DFB2BF}"/>
              </a:ext>
            </a:extLst>
          </p:cNvPr>
          <p:cNvSpPr txBox="1"/>
          <p:nvPr/>
        </p:nvSpPr>
        <p:spPr>
          <a:xfrm>
            <a:off x="1922523" y="1397931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A7E17-C461-DF67-4DAE-CA6D36F80945}"/>
              </a:ext>
            </a:extLst>
          </p:cNvPr>
          <p:cNvSpPr txBox="1"/>
          <p:nvPr/>
        </p:nvSpPr>
        <p:spPr>
          <a:xfrm>
            <a:off x="4748877" y="1393559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9B995-272A-D52C-47B8-65170D891833}"/>
              </a:ext>
            </a:extLst>
          </p:cNvPr>
          <p:cNvSpPr txBox="1"/>
          <p:nvPr/>
        </p:nvSpPr>
        <p:spPr>
          <a:xfrm>
            <a:off x="515359" y="1406674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4CB6-B58F-99FA-DCD2-D49C5FB9DC5A}"/>
              </a:ext>
            </a:extLst>
          </p:cNvPr>
          <p:cNvSpPr txBox="1"/>
          <p:nvPr/>
        </p:nvSpPr>
        <p:spPr>
          <a:xfrm>
            <a:off x="3331584" y="140230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594116"/>
            <a:ext cx="5414263" cy="3402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4849" y="4840003"/>
            <a:ext cx="512452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양품  불량                  양품  불량                   양품  불량                   양품  불량</a:t>
            </a:r>
          </a:p>
        </p:txBody>
      </p:sp>
    </p:spTree>
    <p:extLst>
      <p:ext uri="{BB962C8B-B14F-4D97-AF65-F5344CB8AC3E}">
        <p14:creationId xmlns:p14="http://schemas.microsoft.com/office/powerpoint/2010/main" val="5385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 모델 평가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156287"/>
            <a:ext cx="11907520" cy="45273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6336947" y="1389640"/>
            <a:ext cx="5567741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389642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334539" y="4483518"/>
            <a:ext cx="583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모델 성능 비교 결과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불량률을 가장 잘 예측하는 신뢰성 있는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Gradient Boosting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536645094"/>
              </p:ext>
            </p:extLst>
          </p:nvPr>
        </p:nvGraphicFramePr>
        <p:xfrm>
          <a:off x="6470670" y="1886697"/>
          <a:ext cx="5361054" cy="200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28017" y="1381816"/>
            <a:ext cx="5749692" cy="1997768"/>
            <a:chOff x="536808" y="1580701"/>
            <a:chExt cx="6056809" cy="2520519"/>
          </a:xfrm>
        </p:grpSpPr>
        <p:sp>
          <p:nvSpPr>
            <p:cNvPr id="19" name="직사각형 18"/>
            <p:cNvSpPr/>
            <p:nvPr/>
          </p:nvSpPr>
          <p:spPr>
            <a:xfrm>
              <a:off x="615636" y="1720158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충전실온도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5636" y="2121847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635" y="2532209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쿠킹스팀압력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6808" y="1583634"/>
              <a:ext cx="1454954" cy="1328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35" y="3630440"/>
              <a:ext cx="1403288" cy="380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  <a:r>
                <a:rPr lang="ko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유무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2118511" y="1720158"/>
              <a:ext cx="353085" cy="23810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9781" y="1597431"/>
              <a:ext cx="715223" cy="1602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39780" y="3263801"/>
              <a:ext cx="715223" cy="73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2" name="직선 화살표 연결선 31"/>
            <p:cNvCxnSpPr>
              <a:stCxn id="29" idx="3"/>
              <a:endCxn id="37" idx="1"/>
            </p:cNvCxnSpPr>
            <p:nvPr/>
          </p:nvCxnSpPr>
          <p:spPr>
            <a:xfrm>
              <a:off x="3455004" y="2398663"/>
              <a:ext cx="386360" cy="42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841364" y="1580701"/>
              <a:ext cx="2752253" cy="248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4463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MinMaxScale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929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SMOTE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44632" y="3365364"/>
              <a:ext cx="2332999" cy="60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 생성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437" y="3376624"/>
            <a:ext cx="2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539" y="4173302"/>
            <a:ext cx="491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Boosting F1 SCORE : 0.959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6CB7EC-C915-0AEF-2B08-A2A952E3F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4860"/>
              </p:ext>
            </p:extLst>
          </p:nvPr>
        </p:nvGraphicFramePr>
        <p:xfrm>
          <a:off x="6627421" y="3744586"/>
          <a:ext cx="5115061" cy="15807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394">
                  <a:extLst>
                    <a:ext uri="{9D8B030D-6E8A-4147-A177-3AD203B41FA5}">
                      <a16:colId xmlns:a16="http://schemas.microsoft.com/office/drawing/2014/main" val="3040214299"/>
                    </a:ext>
                  </a:extLst>
                </a:gridCol>
                <a:gridCol w="582052">
                  <a:extLst>
                    <a:ext uri="{9D8B030D-6E8A-4147-A177-3AD203B41FA5}">
                      <a16:colId xmlns:a16="http://schemas.microsoft.com/office/drawing/2014/main" val="314510486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688287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9086779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432165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996994197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03638113"/>
                    </a:ext>
                  </a:extLst>
                </a:gridCol>
              </a:tblGrid>
              <a:tr h="133106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lang="ko-Kore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ko-Kore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Train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Test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AUC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Precision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Recall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F1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02730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Random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Forest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0.986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0.973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672247191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Gradient</a:t>
                      </a:r>
                    </a:p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Boosting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0.998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0.996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0.965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0.988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0.932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0.959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1044799664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XG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Boost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0.999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0.984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0.932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0.952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2903989219"/>
                  </a:ext>
                </a:extLst>
              </a:tr>
              <a:tr h="38500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Support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Vector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Machine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0.837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0.929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0.881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839593441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</a:rPr>
                        <a:t>Decision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Tree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0.982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0.741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0.843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8856612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6175B7C-21D8-6AF9-336F-73069AA94AF4}"/>
              </a:ext>
            </a:extLst>
          </p:cNvPr>
          <p:cNvSpPr txBox="1"/>
          <p:nvPr/>
        </p:nvSpPr>
        <p:spPr>
          <a:xfrm>
            <a:off x="364216" y="684122"/>
            <a:ext cx="114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Random Forest, Gradient Boosting, XG Boost, Support Vector Machine, Decision Tree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 모델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351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분류 모델 평가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194999"/>
            <a:ext cx="11907520" cy="448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6336947" y="1389640"/>
            <a:ext cx="5567741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389642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257165" y="4499194"/>
            <a:ext cx="58388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모델 성능 비교 결과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불량률을 가장 잘 예측하는 신뢰성 있는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Gradient Boosting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8017" y="1400670"/>
            <a:ext cx="5749692" cy="1997768"/>
            <a:chOff x="536808" y="1580701"/>
            <a:chExt cx="6056809" cy="2520519"/>
          </a:xfrm>
        </p:grpSpPr>
        <p:sp>
          <p:nvSpPr>
            <p:cNvPr id="19" name="직사각형 18"/>
            <p:cNvSpPr/>
            <p:nvPr/>
          </p:nvSpPr>
          <p:spPr>
            <a:xfrm>
              <a:off x="615636" y="1720158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충전실온도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5636" y="2121847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635" y="2532209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쿠킹스팀압력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6808" y="1583633"/>
              <a:ext cx="1454954" cy="1711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35" y="3630440"/>
              <a:ext cx="1403288" cy="380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  <a:r>
                <a:rPr lang="ko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유무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2118511" y="1720158"/>
              <a:ext cx="353085" cy="23810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9781" y="1597431"/>
              <a:ext cx="715223" cy="1602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39780" y="3263801"/>
              <a:ext cx="715223" cy="73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2" name="직선 화살표 연결선 31"/>
            <p:cNvCxnSpPr>
              <a:stCxn id="29" idx="3"/>
              <a:endCxn id="37" idx="1"/>
            </p:cNvCxnSpPr>
            <p:nvPr/>
          </p:nvCxnSpPr>
          <p:spPr>
            <a:xfrm>
              <a:off x="3455004" y="2398663"/>
              <a:ext cx="386360" cy="42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841364" y="1580701"/>
              <a:ext cx="2752253" cy="248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4463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MinMaxScale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929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SMOTE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44632" y="3365364"/>
              <a:ext cx="2332999" cy="60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 생성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4368" y="3372510"/>
            <a:ext cx="374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312" y="4163757"/>
            <a:ext cx="483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Boosting F1 SCORE : 0.944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328C42-408D-78F5-1CF5-65B2A11E7572}"/>
              </a:ext>
            </a:extLst>
          </p:cNvPr>
          <p:cNvSpPr/>
          <p:nvPr/>
        </p:nvSpPr>
        <p:spPr>
          <a:xfrm>
            <a:off x="596934" y="2484368"/>
            <a:ext cx="1237594" cy="24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쿠킹온도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720F9-60D3-29D1-24CA-E1C2FEFA3145}"/>
              </a:ext>
            </a:extLst>
          </p:cNvPr>
          <p:cNvSpPr txBox="1"/>
          <p:nvPr/>
        </p:nvSpPr>
        <p:spPr>
          <a:xfrm>
            <a:off x="361582" y="709503"/>
            <a:ext cx="1099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Random Forest, Gradient Boosting, XG Boost, Support Vector Machine, Decision Tree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 </a:t>
            </a:r>
            <a:endParaRPr kumimoji="1" lang="ko-Kore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6CB7EC-C915-0AEF-2B08-A2A952E3F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5087"/>
              </p:ext>
            </p:extLst>
          </p:nvPr>
        </p:nvGraphicFramePr>
        <p:xfrm>
          <a:off x="6627421" y="3788921"/>
          <a:ext cx="5115061" cy="1536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394">
                  <a:extLst>
                    <a:ext uri="{9D8B030D-6E8A-4147-A177-3AD203B41FA5}">
                      <a16:colId xmlns:a16="http://schemas.microsoft.com/office/drawing/2014/main" val="3040214299"/>
                    </a:ext>
                  </a:extLst>
                </a:gridCol>
                <a:gridCol w="582052">
                  <a:extLst>
                    <a:ext uri="{9D8B030D-6E8A-4147-A177-3AD203B41FA5}">
                      <a16:colId xmlns:a16="http://schemas.microsoft.com/office/drawing/2014/main" val="314510486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688287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9086779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432165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996994197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03638113"/>
                    </a:ext>
                  </a:extLst>
                </a:gridCol>
              </a:tblGrid>
              <a:tr h="146605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lang="ko-Kore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ko-Kore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Train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Test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AUC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Precision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Recall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F1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02730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Random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Forest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0.966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672247191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Gradient</a:t>
                      </a:r>
                    </a:p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Boosting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0.997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0.994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0.927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0.944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1044799664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XG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Boost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1.000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0.992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0.890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0.925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2903989219"/>
                  </a:ext>
                </a:extLst>
              </a:tr>
              <a:tr h="342646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Support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Vector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Machine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0.952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0.791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0.918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0.850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839593441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</a:rPr>
                        <a:t>Decision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Tree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0.799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0.874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885661236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6F43F22-0508-1CA4-4F6F-25F5A679A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149248"/>
              </p:ext>
            </p:extLst>
          </p:nvPr>
        </p:nvGraphicFramePr>
        <p:xfrm>
          <a:off x="6638712" y="1949774"/>
          <a:ext cx="5265976" cy="170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13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향후 생산기간 예측 시스템 도입이 필요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1" y="2145021"/>
            <a:ext cx="5066892" cy="2441267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515035"/>
            <a:ext cx="11907520" cy="4168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ㅌ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3733"/>
            <a:ext cx="5802619" cy="2362555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5728138" y="1815541"/>
            <a:ext cx="0" cy="35993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3381" y="1716128"/>
            <a:ext cx="291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전체 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4164" y="1716128"/>
            <a:ext cx="290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3381" y="723210"/>
            <a:ext cx="9692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00000"/>
              </a:lnSpc>
            </a:pPr>
            <a:r>
              <a:rPr lang="ko-Kore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생산기간 예측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통해 분석한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fontAlgn="ctr">
              <a:lnSpc>
                <a:spcPct val="1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전체에서는 유의미한 결과가 보이지 않으나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생산기간이 증가할 것으로 예측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lnSpc>
                <a:spcPct val="10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4896C-1FD7-5EE0-4093-039E041AABDB}"/>
              </a:ext>
            </a:extLst>
          </p:cNvPr>
          <p:cNvSpPr txBox="1"/>
          <p:nvPr/>
        </p:nvSpPr>
        <p:spPr>
          <a:xfrm>
            <a:off x="1514475" y="4803319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57457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8646" y="1350570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MAN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3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MATERIAL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MACHINE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METHOD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350570"/>
            <a:ext cx="9719734" cy="11901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636435"/>
            <a:ext cx="9719734" cy="11632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0548E-B567-27D6-13ED-2DDC461DC029}"/>
              </a:ext>
            </a:extLst>
          </p:cNvPr>
          <p:cNvSpPr txBox="1"/>
          <p:nvPr/>
        </p:nvSpPr>
        <p:spPr>
          <a:xfrm>
            <a:off x="2441817" y="1340428"/>
            <a:ext cx="646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작업자 간의 업무 편차 최소화를 위한 방안 마련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표준 메뉴얼 제작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매뉴얼에 따른 사원교육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 및 불량현황 게시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발생 확률이 적은 공정에 미숙련자를 배치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EBE-DB9F-7785-A180-BFE8E1FC2FA7}"/>
              </a:ext>
            </a:extLst>
          </p:cNvPr>
          <p:cNvSpPr txBox="1"/>
          <p:nvPr/>
        </p:nvSpPr>
        <p:spPr>
          <a:xfrm>
            <a:off x="2594918" y="4079817"/>
            <a:ext cx="697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메뉴얼에 따른 설비 조작으로 공정의 과부화 및 장비 고장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과부하가 발생한 설비의 작동 중지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설정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매주 점검을 통한 오작동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1E1F-3F0B-703E-2972-641675663AB1}"/>
              </a:ext>
            </a:extLst>
          </p:cNvPr>
          <p:cNvSpPr txBox="1"/>
          <p:nvPr/>
        </p:nvSpPr>
        <p:spPr>
          <a:xfrm>
            <a:off x="2594917" y="2791859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포장 용기 및 접착제 품질 준수여부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원재료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실시간 재고 및 입고 현황 파악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통한 원재료 부족으로인한 생산 중단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ore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380B7-552E-EFA1-6682-875AD0588317}"/>
              </a:ext>
            </a:extLst>
          </p:cNvPr>
          <p:cNvSpPr txBox="1"/>
          <p:nvPr/>
        </p:nvSpPr>
        <p:spPr>
          <a:xfrm>
            <a:off x="2594918" y="5336481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 및 압력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 측정을 통한 실시간 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SPC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 도입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분기별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 모델을 활용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 주요 품목의 생산량 예측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57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76216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 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1249083"/>
              </p:ext>
            </p:extLst>
          </p:nvPr>
        </p:nvGraphicFramePr>
        <p:xfrm>
          <a:off x="151394" y="1261242"/>
          <a:ext cx="5231335" cy="500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42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10293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400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355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6739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5826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5576176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5902610" y="720019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3)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087795" y="1195436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5885797" y="1243623"/>
            <a:ext cx="201998" cy="53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5902611" y="4768304"/>
            <a:ext cx="5981961" cy="147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공정의 최적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실링압력은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매우 중요한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조건으로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어떠한 조건보다도 이상치가 생겼을 경우 즉각 조치가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5902611" y="2128309"/>
            <a:ext cx="2872583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011989" y="2128308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029908" y="1801729"/>
            <a:ext cx="4328573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개선안을 실제 현장에서 적용하며 불량률 개선 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 요소 및 잠재적 문제 사전 파악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및 보완 기회 제공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개선안의 효과에 대한 이해도 향상 및 교육 기회     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제공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4F65D-DD9A-3351-0A89-42A5070B7705}"/>
              </a:ext>
            </a:extLst>
          </p:cNvPr>
          <p:cNvSpPr txBox="1"/>
          <p:nvPr/>
        </p:nvSpPr>
        <p:spPr>
          <a:xfrm>
            <a:off x="1128433" y="3199700"/>
            <a:ext cx="4289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대상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쿠킹실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</a:t>
            </a:r>
            <a:endParaRPr kumimoji="1" lang="en-US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프로세스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 적용 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데이터 비교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일정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검정 도구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Wilcoxon rank sum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 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A6CF5-5757-1698-4130-E6F5DF596872}"/>
              </a:ext>
            </a:extLst>
          </p:cNvPr>
          <p:cNvSpPr txBox="1"/>
          <p:nvPr/>
        </p:nvSpPr>
        <p:spPr>
          <a:xfrm>
            <a:off x="1128433" y="5009358"/>
            <a:ext cx="399017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공장 대표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개선안 적용 협조 요청</a:t>
            </a:r>
            <a:endParaRPr kumimoji="1" lang="en-US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엔지니어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개선안으로의 공정 파라미터 조정 및 모니터링 협조 요청</a:t>
            </a:r>
            <a:endParaRPr kumimoji="1" lang="en-US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파트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개선안 적용 공정에 대한 양품 데이터 수집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927385-94FB-425D-41A8-4AA2FC0BE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" t="8846" r="1414" b="48462"/>
          <a:stretch/>
        </p:blipFill>
        <p:spPr>
          <a:xfrm>
            <a:off x="5902612" y="2660310"/>
            <a:ext cx="2872582" cy="20059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6" b="46667"/>
          <a:stretch/>
        </p:blipFill>
        <p:spPr>
          <a:xfrm>
            <a:off x="9011989" y="2674939"/>
            <a:ext cx="2872583" cy="2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9F80B1-F430-34F7-A6E4-23FCEEF6F9C4}"/>
              </a:ext>
            </a:extLst>
          </p:cNvPr>
          <p:cNvSpPr/>
          <p:nvPr/>
        </p:nvSpPr>
        <p:spPr>
          <a:xfrm>
            <a:off x="3570890" y="607828"/>
            <a:ext cx="8621110" cy="62501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43518-2817-1231-1673-986E616C8B1B}"/>
              </a:ext>
            </a:extLst>
          </p:cNvPr>
          <p:cNvSpPr/>
          <p:nvPr/>
        </p:nvSpPr>
        <p:spPr>
          <a:xfrm>
            <a:off x="0" y="607828"/>
            <a:ext cx="3541192" cy="62501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966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ore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시스템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2AD12FE-FEC2-659A-8C6D-4E55951F597D}"/>
              </a:ext>
            </a:extLst>
          </p:cNvPr>
          <p:cNvSpPr/>
          <p:nvPr/>
        </p:nvSpPr>
        <p:spPr>
          <a:xfrm>
            <a:off x="94720" y="684164"/>
            <a:ext cx="3376043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22. 11.18 Friday</a:t>
            </a:r>
          </a:p>
          <a:p>
            <a:pPr algn="ctr"/>
            <a:r>
              <a:rPr kumimoji="1" lang="en-US" altLang="ko-Kore-KR" sz="4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13 : 56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4AA819B-AED5-FCD5-F9CA-8D006F6D95B8}"/>
              </a:ext>
            </a:extLst>
          </p:cNvPr>
          <p:cNvSpPr/>
          <p:nvPr/>
        </p:nvSpPr>
        <p:spPr>
          <a:xfrm>
            <a:off x="94720" y="2439856"/>
            <a:ext cx="3376043" cy="196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A36201D-5A4D-B29E-59B2-3006625827C9}"/>
              </a:ext>
            </a:extLst>
          </p:cNvPr>
          <p:cNvSpPr/>
          <p:nvPr/>
        </p:nvSpPr>
        <p:spPr>
          <a:xfrm>
            <a:off x="94720" y="4476997"/>
            <a:ext cx="3384591" cy="235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F17D94-AD41-3CDD-E754-8B316625A732}"/>
              </a:ext>
            </a:extLst>
          </p:cNvPr>
          <p:cNvSpPr/>
          <p:nvPr/>
        </p:nvSpPr>
        <p:spPr>
          <a:xfrm>
            <a:off x="3644531" y="684164"/>
            <a:ext cx="2703260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7535A24-2BE9-659D-0C74-07F4393C7ACE}"/>
              </a:ext>
            </a:extLst>
          </p:cNvPr>
          <p:cNvSpPr/>
          <p:nvPr/>
        </p:nvSpPr>
        <p:spPr>
          <a:xfrm>
            <a:off x="3629048" y="2439855"/>
            <a:ext cx="2726620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CE91600-6844-603C-6E5F-B2FD43B48C8C}"/>
              </a:ext>
            </a:extLst>
          </p:cNvPr>
          <p:cNvSpPr/>
          <p:nvPr/>
        </p:nvSpPr>
        <p:spPr>
          <a:xfrm>
            <a:off x="3629049" y="4476997"/>
            <a:ext cx="5669238" cy="2336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F504C4B-2633-D447-58CC-1B9DB777665B}"/>
              </a:ext>
            </a:extLst>
          </p:cNvPr>
          <p:cNvSpPr/>
          <p:nvPr/>
        </p:nvSpPr>
        <p:spPr>
          <a:xfrm>
            <a:off x="6447246" y="684165"/>
            <a:ext cx="2847319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65C6D-93A0-4293-BE3A-F6D60B17128A}"/>
              </a:ext>
            </a:extLst>
          </p:cNvPr>
          <p:cNvSpPr txBox="1"/>
          <p:nvPr/>
        </p:nvSpPr>
        <p:spPr>
          <a:xfrm>
            <a:off x="285748" y="2627625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지시 달성률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F2DE391F-F17B-FD47-F15F-4C0092BAB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846467"/>
              </p:ext>
            </p:extLst>
          </p:nvPr>
        </p:nvGraphicFramePr>
        <p:xfrm>
          <a:off x="-354094" y="3013337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56CE4EE-D529-4FC6-BC6C-1CB6916161E6}"/>
              </a:ext>
            </a:extLst>
          </p:cNvPr>
          <p:cNvSpPr txBox="1"/>
          <p:nvPr/>
        </p:nvSpPr>
        <p:spPr>
          <a:xfrm>
            <a:off x="756875" y="3432629"/>
            <a:ext cx="11148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7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.</a:t>
            </a:r>
            <a:r>
              <a:rPr kumimoji="1" lang="en-US" altLang="ko-Kore-KR" sz="1400" dirty="0">
                <a:solidFill>
                  <a:schemeClr val="bg1"/>
                </a:solidFill>
              </a:rPr>
              <a:t>2 </a:t>
            </a:r>
            <a:r>
              <a:rPr kumimoji="1" lang="en-US" altLang="ko-KR" sz="1400" dirty="0">
                <a:solidFill>
                  <a:schemeClr val="bg1"/>
                </a:solidFill>
              </a:rPr>
              <a:t>%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0AADA-5B7E-8DF0-A1AD-1973E95F7956}"/>
              </a:ext>
            </a:extLst>
          </p:cNvPr>
          <p:cNvSpPr txBox="1"/>
          <p:nvPr/>
        </p:nvSpPr>
        <p:spPr>
          <a:xfrm>
            <a:off x="362248" y="46723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 현황</a:t>
            </a:r>
          </a:p>
        </p:txBody>
      </p: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E9D94C1B-5F17-155A-28EB-245C743E28A4}"/>
              </a:ext>
            </a:extLst>
          </p:cNvPr>
          <p:cNvGraphicFramePr/>
          <p:nvPr/>
        </p:nvGraphicFramePr>
        <p:xfrm>
          <a:off x="-351911" y="5140902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83CB9D-1929-1DCC-79FE-C581F493DCC1}"/>
              </a:ext>
            </a:extLst>
          </p:cNvPr>
          <p:cNvSpPr txBox="1"/>
          <p:nvPr/>
        </p:nvSpPr>
        <p:spPr>
          <a:xfrm>
            <a:off x="885186" y="5703455"/>
            <a:ext cx="11148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3</a:t>
            </a:r>
            <a:r>
              <a:rPr kumimoji="1" lang="en-US" altLang="ko-Kore-KR" sz="1600" dirty="0">
                <a:solidFill>
                  <a:schemeClr val="bg1"/>
                </a:solidFill>
              </a:rPr>
              <a:t>.2 </a:t>
            </a:r>
            <a:r>
              <a:rPr kumimoji="1" lang="en-US" altLang="ko-KR" sz="1600" dirty="0">
                <a:solidFill>
                  <a:schemeClr val="bg1"/>
                </a:solidFill>
              </a:rPr>
              <a:t>%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6782D05-F6B0-7381-E8DE-71E1D945CBD2}"/>
              </a:ext>
            </a:extLst>
          </p:cNvPr>
          <p:cNvSpPr/>
          <p:nvPr/>
        </p:nvSpPr>
        <p:spPr>
          <a:xfrm>
            <a:off x="9386142" y="2439855"/>
            <a:ext cx="2711138" cy="4373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41543A5-4E28-9EA9-72EB-DB51419F0F27}"/>
              </a:ext>
            </a:extLst>
          </p:cNvPr>
          <p:cNvSpPr/>
          <p:nvPr/>
        </p:nvSpPr>
        <p:spPr>
          <a:xfrm>
            <a:off x="9394020" y="684164"/>
            <a:ext cx="2703260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BD70FB2-B375-A1F6-E8EF-4B6FDCC49E61}"/>
              </a:ext>
            </a:extLst>
          </p:cNvPr>
          <p:cNvSpPr/>
          <p:nvPr/>
        </p:nvSpPr>
        <p:spPr>
          <a:xfrm>
            <a:off x="6443523" y="2439857"/>
            <a:ext cx="2851041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9D96A0-7A69-F1D0-B0C3-A00BB209F10D}"/>
              </a:ext>
            </a:extLst>
          </p:cNvPr>
          <p:cNvSpPr txBox="1"/>
          <p:nvPr/>
        </p:nvSpPr>
        <p:spPr>
          <a:xfrm>
            <a:off x="3817922" y="883998"/>
            <a:ext cx="176358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49D3D-5410-950F-87C9-6AADDCDC2B1D}"/>
              </a:ext>
            </a:extLst>
          </p:cNvPr>
          <p:cNvSpPr txBox="1"/>
          <p:nvPr/>
        </p:nvSpPr>
        <p:spPr>
          <a:xfrm>
            <a:off x="4021750" y="1356837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73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45E0B-3DE5-DBEF-54A9-5403D569A40A}"/>
              </a:ext>
            </a:extLst>
          </p:cNvPr>
          <p:cNvSpPr txBox="1"/>
          <p:nvPr/>
        </p:nvSpPr>
        <p:spPr>
          <a:xfrm>
            <a:off x="6698939" y="1327508"/>
            <a:ext cx="2742994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24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1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BDA570-7BFF-EEC6-7AA5-FF84375EFE74}"/>
              </a:ext>
            </a:extLst>
          </p:cNvPr>
          <p:cNvSpPr txBox="1"/>
          <p:nvPr/>
        </p:nvSpPr>
        <p:spPr>
          <a:xfrm>
            <a:off x="9418826" y="1356837"/>
            <a:ext cx="272662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211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855BBE-EC45-B36E-1DBD-FE9BE828FFCE}"/>
              </a:ext>
            </a:extLst>
          </p:cNvPr>
          <p:cNvSpPr txBox="1"/>
          <p:nvPr/>
        </p:nvSpPr>
        <p:spPr>
          <a:xfrm>
            <a:off x="3817922" y="266323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온도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FFD30-AB01-5435-C229-6477091D3908}"/>
              </a:ext>
            </a:extLst>
          </p:cNvPr>
          <p:cNvSpPr txBox="1"/>
          <p:nvPr/>
        </p:nvSpPr>
        <p:spPr>
          <a:xfrm>
            <a:off x="6618429" y="26276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온도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5A1635-601F-5167-C8A7-DD8BE9260F04}"/>
              </a:ext>
            </a:extLst>
          </p:cNvPr>
          <p:cNvSpPr txBox="1"/>
          <p:nvPr/>
        </p:nvSpPr>
        <p:spPr>
          <a:xfrm>
            <a:off x="6618429" y="871656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BFA16-1534-CB26-583F-082F6117C670}"/>
              </a:ext>
            </a:extLst>
          </p:cNvPr>
          <p:cNvSpPr txBox="1"/>
          <p:nvPr/>
        </p:nvSpPr>
        <p:spPr>
          <a:xfrm>
            <a:off x="9489255" y="846880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8B7CB-BEF9-6DF6-18A1-9D738FD1EEA7}"/>
              </a:ext>
            </a:extLst>
          </p:cNvPr>
          <p:cNvSpPr txBox="1"/>
          <p:nvPr/>
        </p:nvSpPr>
        <p:spPr>
          <a:xfrm>
            <a:off x="5577610" y="1506487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E4783E-6964-DF03-EA19-3124B303E5CB}"/>
              </a:ext>
            </a:extLst>
          </p:cNvPr>
          <p:cNvSpPr txBox="1"/>
          <p:nvPr/>
        </p:nvSpPr>
        <p:spPr>
          <a:xfrm>
            <a:off x="6777299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>
                <a:solidFill>
                  <a:schemeClr val="bg1"/>
                </a:solidFill>
              </a:rPr>
              <a:t>75</a:t>
            </a:r>
            <a:r>
              <a:rPr kumimoji="1" lang="en-US" altLang="ko-Kore-KR" sz="4800">
                <a:solidFill>
                  <a:schemeClr val="bg1"/>
                </a:solidFill>
              </a:rPr>
              <a:t>.</a:t>
            </a:r>
            <a:r>
              <a:rPr kumimoji="1" lang="en-US" altLang="ko-KR" sz="3600">
                <a:solidFill>
                  <a:schemeClr val="bg1"/>
                </a:solidFill>
              </a:rPr>
              <a:t>2</a:t>
            </a:r>
            <a:r>
              <a:rPr kumimoji="1" lang="en-US" altLang="ko-Kore-KR" sz="360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E790EB-7EA5-F3E8-2935-FD7330FCB438}"/>
              </a:ext>
            </a:extLst>
          </p:cNvPr>
          <p:cNvSpPr txBox="1"/>
          <p:nvPr/>
        </p:nvSpPr>
        <p:spPr>
          <a:xfrm>
            <a:off x="8333159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382FD-2B48-73FB-EE5A-97BBA9CBDD65}"/>
              </a:ext>
            </a:extLst>
          </p:cNvPr>
          <p:cNvSpPr txBox="1"/>
          <p:nvPr/>
        </p:nvSpPr>
        <p:spPr>
          <a:xfrm>
            <a:off x="3971631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72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5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A9144D-897A-16D3-0F2F-78DC42701CCC}"/>
              </a:ext>
            </a:extLst>
          </p:cNvPr>
          <p:cNvSpPr txBox="1"/>
          <p:nvPr/>
        </p:nvSpPr>
        <p:spPr>
          <a:xfrm>
            <a:off x="5527491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DDA59C-F818-31A6-0322-EDCCA74F11AA}"/>
              </a:ext>
            </a:extLst>
          </p:cNvPr>
          <p:cNvSpPr txBox="1"/>
          <p:nvPr/>
        </p:nvSpPr>
        <p:spPr>
          <a:xfrm>
            <a:off x="4021750" y="4580781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 리 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22C4B8-7846-921B-CC31-809E057B96CD}"/>
              </a:ext>
            </a:extLst>
          </p:cNvPr>
          <p:cNvSpPr txBox="1"/>
          <p:nvPr/>
        </p:nvSpPr>
        <p:spPr>
          <a:xfrm>
            <a:off x="9545899" y="2514816"/>
            <a:ext cx="236035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시간별 생산추이</a:t>
            </a:r>
            <a:endParaRPr kumimoji="1" lang="en-US" altLang="ko-Kore-KR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6" name="차트 85">
            <a:extLst>
              <a:ext uri="{FF2B5EF4-FFF2-40B4-BE49-F238E27FC236}">
                <a16:creationId xmlns:a16="http://schemas.microsoft.com/office/drawing/2014/main" id="{B5B2945A-5F22-9F1B-1913-E4E9A2A4B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317616"/>
              </p:ext>
            </p:extLst>
          </p:nvPr>
        </p:nvGraphicFramePr>
        <p:xfrm>
          <a:off x="9489255" y="4813300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4957459-AF94-104D-AA40-F9C6AB79A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217953"/>
              </p:ext>
            </p:extLst>
          </p:nvPr>
        </p:nvGraphicFramePr>
        <p:xfrm>
          <a:off x="9418826" y="2883462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46" b="46667"/>
          <a:stretch/>
        </p:blipFill>
        <p:spPr>
          <a:xfrm>
            <a:off x="4103014" y="5084675"/>
            <a:ext cx="4766665" cy="15250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6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D3D5097-EF2E-AEF0-F64E-47C82CD466B5}"/>
              </a:ext>
            </a:extLst>
          </p:cNvPr>
          <p:cNvSpPr/>
          <p:nvPr/>
        </p:nvSpPr>
        <p:spPr>
          <a:xfrm>
            <a:off x="424785" y="5992841"/>
            <a:ext cx="11382379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도입을 통한 불량률 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감축 및 대량의 수주 대응  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77CD84-97E7-1B53-7CA5-421260C6A157}"/>
              </a:ext>
            </a:extLst>
          </p:cNvPr>
          <p:cNvGrpSpPr/>
          <p:nvPr/>
        </p:nvGrpSpPr>
        <p:grpSpPr>
          <a:xfrm>
            <a:off x="6825005" y="1213525"/>
            <a:ext cx="3970227" cy="2051896"/>
            <a:chOff x="829559" y="1167962"/>
            <a:chExt cx="2859340" cy="2788523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8747FCF4-1EA8-C3B8-7FB7-A7D3F9DE4B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8705402"/>
                </p:ext>
              </p:extLst>
            </p:nvPr>
          </p:nvGraphicFramePr>
          <p:xfrm>
            <a:off x="912939" y="1724156"/>
            <a:ext cx="2566448" cy="21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54CE27-1319-F736-CD2E-3A4FCC5D123A}"/>
                </a:ext>
              </a:extLst>
            </p:cNvPr>
            <p:cNvSpPr txBox="1"/>
            <p:nvPr/>
          </p:nvSpPr>
          <p:spPr>
            <a:xfrm>
              <a:off x="2642760" y="2635094"/>
              <a:ext cx="1046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3D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4.5%</a:t>
              </a:r>
              <a:endParaRPr lang="ko-KR" altLang="en-US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0A52BF-769D-8995-6E6B-B45A420E99A4}"/>
                </a:ext>
              </a:extLst>
            </p:cNvPr>
            <p:cNvSpPr txBox="1"/>
            <p:nvPr/>
          </p:nvSpPr>
          <p:spPr>
            <a:xfrm>
              <a:off x="829559" y="1167962"/>
              <a:ext cx="2809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개선 전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658ECB-28E7-C810-7AE9-DE2DA52CB74C}"/>
                </a:ext>
              </a:extLst>
            </p:cNvPr>
            <p:cNvSpPr/>
            <p:nvPr/>
          </p:nvSpPr>
          <p:spPr>
            <a:xfrm>
              <a:off x="829559" y="1562802"/>
              <a:ext cx="2809188" cy="239368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C56908-EEA2-4F97-4BFF-8F93F3EEDD8C}"/>
              </a:ext>
            </a:extLst>
          </p:cNvPr>
          <p:cNvGrpSpPr/>
          <p:nvPr/>
        </p:nvGrpSpPr>
        <p:grpSpPr>
          <a:xfrm>
            <a:off x="6856324" y="3531785"/>
            <a:ext cx="3938908" cy="2181819"/>
            <a:chOff x="4305139" y="1747270"/>
            <a:chExt cx="2809187" cy="290014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0FBE2B6D-25A3-0234-671D-E1085DC0B4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874135"/>
                </p:ext>
              </p:extLst>
            </p:nvPr>
          </p:nvGraphicFramePr>
          <p:xfrm>
            <a:off x="4407654" y="2385030"/>
            <a:ext cx="2566448" cy="21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80D22-1F14-B489-A60F-EB4530942998}"/>
                </a:ext>
              </a:extLst>
            </p:cNvPr>
            <p:cNvSpPr txBox="1"/>
            <p:nvPr/>
          </p:nvSpPr>
          <p:spPr>
            <a:xfrm>
              <a:off x="6124833" y="3127524"/>
              <a:ext cx="989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3D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1.5%</a:t>
              </a:r>
              <a:endParaRPr lang="ko-KR" altLang="en-US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B6F5-1C00-AE3B-AE76-8F1E32B8A8FD}"/>
                </a:ext>
              </a:extLst>
            </p:cNvPr>
            <p:cNvSpPr txBox="1"/>
            <p:nvPr/>
          </p:nvSpPr>
          <p:spPr>
            <a:xfrm>
              <a:off x="4306243" y="1747270"/>
              <a:ext cx="276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개선 후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B3F37E-0AEE-2B63-29A0-EF0F00ABEB49}"/>
                </a:ext>
              </a:extLst>
            </p:cNvPr>
            <p:cNvSpPr/>
            <p:nvPr/>
          </p:nvSpPr>
          <p:spPr>
            <a:xfrm>
              <a:off x="4305139" y="2253731"/>
              <a:ext cx="2809187" cy="239368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71EE5E-736F-04C2-C73C-CA6018CFF264}"/>
              </a:ext>
            </a:extLst>
          </p:cNvPr>
          <p:cNvSpPr txBox="1"/>
          <p:nvPr/>
        </p:nvSpPr>
        <p:spPr>
          <a:xfrm>
            <a:off x="252586" y="695155"/>
            <a:ext cx="909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실시간 모니터링 시스템과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4M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 및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ilot Test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적용을 통한 공정 최적화 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6DD48E-EAC7-0667-5992-D5D09C2101CA}"/>
              </a:ext>
            </a:extLst>
          </p:cNvPr>
          <p:cNvGrpSpPr/>
          <p:nvPr/>
        </p:nvGrpSpPr>
        <p:grpSpPr>
          <a:xfrm>
            <a:off x="835253" y="1238061"/>
            <a:ext cx="4785879" cy="4388287"/>
            <a:chOff x="6576562" y="1434827"/>
            <a:chExt cx="4785879" cy="385800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2E92480-F7CC-03E7-A9C8-389D0954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5203" y="1849969"/>
              <a:ext cx="4777238" cy="34428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C3087-B829-E19F-43E7-775F92216AA3}"/>
                </a:ext>
              </a:extLst>
            </p:cNvPr>
            <p:cNvSpPr txBox="1"/>
            <p:nvPr/>
          </p:nvSpPr>
          <p:spPr>
            <a:xfrm>
              <a:off x="6576562" y="1434827"/>
              <a:ext cx="47772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</a:t>
              </a:r>
              <a:r>
                <a:rPr lang="ko-Kore-KR" altLang="en-US" sz="18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모니터링 시스템</a:t>
              </a:r>
              <a:endParaRPr lang="ko-Kore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964356-F917-B79E-3DAF-66281B55F007}"/>
              </a:ext>
            </a:extLst>
          </p:cNvPr>
          <p:cNvSpPr/>
          <p:nvPr/>
        </p:nvSpPr>
        <p:spPr>
          <a:xfrm>
            <a:off x="142240" y="1144396"/>
            <a:ext cx="11907520" cy="47622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ㅌ</a:t>
            </a:r>
          </a:p>
        </p:txBody>
      </p:sp>
    </p:spTree>
    <p:extLst>
      <p:ext uri="{BB962C8B-B14F-4D97-AF65-F5344CB8AC3E}">
        <p14:creationId xmlns:p14="http://schemas.microsoft.com/office/powerpoint/2010/main" val="294471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20ADC-27A4-2C1C-1F86-57F51EA722EE}"/>
              </a:ext>
            </a:extLst>
          </p:cNvPr>
          <p:cNvSpPr txBox="1"/>
          <p:nvPr/>
        </p:nvSpPr>
        <p:spPr>
          <a:xfrm>
            <a:off x="353103" y="867553"/>
            <a:ext cx="1146547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박규리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실제 제조 공정의 데이터를 직접 분석해 볼 수 있다는 점이 제일 의미가 있었습니다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양이 많고 정제되지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않은만큼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과제정의 단계에서 방향성을 잡는 것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부터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많은 어려움이 있었지만 프로젝트를 끝내고 보니 더욱 성장할 수 있는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기간이었디고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생각합니다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짧은 기간동안 함께 고생한 조원들에게 감사한 마음을 전합니다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just"/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이정균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대량의 데이터를 정제하고 분석하며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결과를 통해 개선안을 도출하며 제조 공정의 개선과정에 대해 알 수 있었습니다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경험을 통해 다양한 분야의 데이터도 보고 싶다는 생각이 들었습니다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짧은 시간이었지만 새로운 배움의 시간이어서 즐거웠습니다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just"/>
            <a:endParaRPr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서원교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제조 공정 팀 프로젝트를 통해서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결측치와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이상치와 같은 데이터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전처리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과정이 중요함을 알 수 있었습니다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또한 파생변수를 생성하는 것의 중요함과 분석 과정을 정확히 설계해 나감에 있어서 분석 대상의 분야에 대한 도메인 지식을 갖추는 것의 중요함을 알게 됐습니다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실제 제조 공정의 데이터를 분석해 본 것이 뜻 깊었고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같이 고생한 팀원들에게 감사드립니다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just"/>
            <a:endParaRPr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정준영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실습을 통해 배운 빅데이터의 관리와 활용방안에 대하여 제조공정을 가지고 활용해볼 수 있는 시간이라 평생 기억에 남는 팀 프로젝트였습니다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결측치와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이상치에 대하여 작업자의 관점으로 고민해보고 처리하는 것이 힘든 부분이 있었지만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현장에서 사용되는 데이터를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경험함으로서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뜻깊은 시간을 조원들과 보낼 수 있었습니다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감사한 마음을 전하며 이만 줄이겠습니다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just"/>
            <a:endParaRPr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김용빈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실제 기업의 데이터를 분석할 수 있다는 점이 의미 있었고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활용할 때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결측치와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이상치를 어떻게 처리하고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목표에 알맞는 파생변수 선정이 분석에 있어서 가장 중요한 부분이라는 점을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알게되었습니다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데이터가 예상과는 다르게 나타나고 개선기회와 점점 멀어지는 결과가 도출될 때마다 매우 힘들었지만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이러한 과정을 겪고 새로운 방식으로 데이터를 분석해 나가는 과정을 통해 한 단계 더 성장할 수 있었던 계기가 되었던 것 같습니다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팀원들 모두 피곤하고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예민했을텐데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그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누구하나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짜증내는 사람 없이 서로 배려해줘서 프로젝트를 잘 마무리 할 수 있었던 것 같고 좋은 경험이었던 것 같습니다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9696F-AC4B-054F-E789-ED182E27DA6B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692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109902" y="5781516"/>
            <a:ext cx="1602739" cy="707886"/>
            <a:chOff x="312396" y="3596640"/>
            <a:chExt cx="1602739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312396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97174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(4.4%)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/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/>
        </p:nvGraphicFramePr>
        <p:xfrm>
          <a:off x="423065" y="4010347"/>
          <a:ext cx="3397497" cy="18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b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10267" y="4185119"/>
          <a:ext cx="2024922" cy="1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 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공정과부하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89%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/>
        </p:nvGraphicFramePr>
        <p:xfrm>
          <a:off x="6255535" y="2343077"/>
          <a:ext cx="5658063" cy="9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/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/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비율 확인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24DC-CD81-C3BF-A4D8-95C6691404E0}"/>
              </a:ext>
            </a:extLst>
          </p:cNvPr>
          <p:cNvSpPr txBox="1"/>
          <p:nvPr/>
        </p:nvSpPr>
        <p:spPr>
          <a:xfrm>
            <a:off x="875395" y="3601929"/>
            <a:ext cx="286261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게살볶음밥        김치볶음밥       불고기 볶음밥     깍두기 볶음밥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BA66-D0E6-5C42-F675-75C17E1952FF}"/>
              </a:ext>
            </a:extLst>
          </p:cNvPr>
          <p:cNvSpPr txBox="1"/>
          <p:nvPr/>
        </p:nvSpPr>
        <p:spPr>
          <a:xfrm>
            <a:off x="815523" y="5340661"/>
            <a:ext cx="40493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흑임자 드레싱  미스터피자 소스     골드 마요네즈   해표 골드 마요네즈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8305-1305-FB7F-D057-DBCBBF2D1CEA}"/>
              </a:ext>
            </a:extLst>
          </p:cNvPr>
          <p:cNvSpPr txBox="1"/>
          <p:nvPr/>
        </p:nvSpPr>
        <p:spPr>
          <a:xfrm>
            <a:off x="7901127" y="3103903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              합계</a:t>
            </a:r>
          </a:p>
        </p:txBody>
      </p:sp>
    </p:spTree>
    <p:extLst>
      <p:ext uri="{BB962C8B-B14F-4D97-AF65-F5344CB8AC3E}">
        <p14:creationId xmlns:p14="http://schemas.microsoft.com/office/powerpoint/2010/main" val="223064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1289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41916" y="1537102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30195"/>
            <a:ext cx="3608255" cy="2826154"/>
            <a:chOff x="332701" y="1120077"/>
            <a:chExt cx="3027463" cy="52878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79389"/>
              <a:ext cx="3004273" cy="5029564"/>
              <a:chOff x="332701" y="1279389"/>
              <a:chExt cx="3004273" cy="5029564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254823"/>
                  </p:ext>
                </p:extLst>
              </p:nvPr>
            </p:nvGraphicFramePr>
            <p:xfrm>
              <a:off x="332701" y="1279389"/>
              <a:ext cx="3004273" cy="2365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53323" y="1143913"/>
              <a:ext cx="2990008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32817"/>
            <a:ext cx="3625260" cy="3019858"/>
            <a:chOff x="4316290" y="1572284"/>
            <a:chExt cx="3602572" cy="49881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88126"/>
              <a:chOff x="4336246" y="1572284"/>
              <a:chExt cx="3582616" cy="4988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819759"/>
                <a:ext cx="3554232" cy="4740651"/>
                <a:chOff x="5157392" y="243693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8574031"/>
                    </p:ext>
                  </p:extLst>
                </p:nvPr>
              </p:nvGraphicFramePr>
              <p:xfrm>
                <a:off x="5157392" y="243693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9793128"/>
                    </p:ext>
                  </p:extLst>
                </p:nvPr>
              </p:nvGraphicFramePr>
              <p:xfrm>
                <a:off x="5192117" y="401708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79401" y="1588997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884519"/>
              <a:ext cx="3519507" cy="29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16605"/>
            <a:ext cx="5467240" cy="1959594"/>
            <a:chOff x="449709" y="1121052"/>
            <a:chExt cx="4535049" cy="3730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21052"/>
              <a:ext cx="4519487" cy="3730133"/>
              <a:chOff x="113666" y="1141949"/>
              <a:chExt cx="3706780" cy="4294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141949"/>
                <a:ext cx="3647079" cy="429451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5712246"/>
                  </p:ext>
                </p:extLst>
              </p:nvPr>
            </p:nvGraphicFramePr>
            <p:xfrm>
              <a:off x="209693" y="1955546"/>
              <a:ext cx="3610753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1973" y="1210118"/>
              <a:ext cx="4472785" cy="42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410013" y="1216605"/>
            <a:ext cx="5508630" cy="1932725"/>
            <a:chOff x="736340" y="1947148"/>
            <a:chExt cx="5179305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79305" cy="2305389"/>
              <a:chOff x="451355" y="1162952"/>
              <a:chExt cx="4567690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46260" y="1282074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669395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932099" cy="31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76773" y="2645589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59287" y="3138760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9179735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480665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 원인 도출 및 개선을 위한 프로젝트 진행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480665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기업 점유율 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480665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5776" y="1840664"/>
            <a:ext cx="866145" cy="18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6C15E-41D8-273D-A560-ABD2A609BFE1}"/>
              </a:ext>
            </a:extLst>
          </p:cNvPr>
          <p:cNvSpPr/>
          <p:nvPr/>
        </p:nvSpPr>
        <p:spPr>
          <a:xfrm>
            <a:off x="3309285" y="4955273"/>
            <a:ext cx="418251" cy="21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393815" y="1866416"/>
            <a:ext cx="3599518" cy="3293364"/>
            <a:chOff x="4440008" y="1881401"/>
            <a:chExt cx="3599518" cy="321966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4080" y="1994258"/>
              <a:ext cx="3129280" cy="310680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243025" y="1881401"/>
              <a:ext cx="796501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%]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0008" y="21094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0008" y="2539197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0008" y="298272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40008" y="34132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0008" y="427856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3456" y="4709075"/>
              <a:ext cx="322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00625" y="1859502"/>
            <a:ext cx="3390649" cy="3335016"/>
            <a:chOff x="905338" y="1860624"/>
            <a:chExt cx="3390649" cy="3335016"/>
          </a:xfrm>
        </p:grpSpPr>
        <p:graphicFrame>
          <p:nvGraphicFramePr>
            <p:cNvPr id="81" name="차트 80">
              <a:extLst>
                <a:ext uri="{FF2B5EF4-FFF2-40B4-BE49-F238E27FC236}">
                  <a16:creationId xmlns:a16="http://schemas.microsoft.com/office/drawing/2014/main" id="{EE43C4F4-5C9F-EA56-9F2B-1D6C5773B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331100"/>
                </p:ext>
              </p:extLst>
            </p:nvPr>
          </p:nvGraphicFramePr>
          <p:xfrm>
            <a:off x="905338" y="2161262"/>
            <a:ext cx="3258878" cy="3034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3503010" y="1860624"/>
              <a:ext cx="792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2A6B347-3824-E558-705D-5067DFB1B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29" y="2756154"/>
              <a:ext cx="1743276" cy="993250"/>
            </a:xfrm>
            <a:prstGeom prst="straightConnector1">
              <a:avLst/>
            </a:prstGeom>
            <a:ln w="19050">
              <a:solidFill>
                <a:srgbClr val="1D315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397935" y="2337677"/>
            <a:ext cx="2850416" cy="1783119"/>
            <a:chOff x="1402648" y="2338799"/>
            <a:chExt cx="2850416" cy="1783119"/>
          </a:xfrm>
        </p:grpSpPr>
        <p:sp>
          <p:nvSpPr>
            <p:cNvPr id="85" name="TextBox 84"/>
            <p:cNvSpPr txBox="1"/>
            <p:nvPr/>
          </p:nvSpPr>
          <p:spPr>
            <a:xfrm>
              <a:off x="1402648" y="3747086"/>
              <a:ext cx="59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6058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1729" y="3752586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5438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7778" y="3696953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6823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48438" y="3474490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2682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0877" y="3274344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7421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02849" y="3057652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3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2164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92552" y="2338799"/>
              <a:ext cx="5605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25365" y="1299128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24235" y="1302362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300825" y="1305596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3357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0988" y="5022121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수요에 대응할 수 있는 수주 예측 모델 필요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023570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328310" y="502212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 지연 예측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235676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756728101"/>
              </p:ext>
            </p:extLst>
          </p:nvPr>
        </p:nvGraphicFramePr>
        <p:xfrm>
          <a:off x="4487658" y="1945039"/>
          <a:ext cx="3282225" cy="273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3083" y="34615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299537"/>
              </p:ext>
            </p:extLst>
          </p:nvPr>
        </p:nvGraphicFramePr>
        <p:xfrm>
          <a:off x="8423481" y="1797059"/>
          <a:ext cx="3335469" cy="289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7F147C-8F2D-BA47-EF7B-F4F33323916C}"/>
              </a:ext>
            </a:extLst>
          </p:cNvPr>
          <p:cNvSpPr txBox="1"/>
          <p:nvPr/>
        </p:nvSpPr>
        <p:spPr>
          <a:xfrm>
            <a:off x="340988" y="4222340"/>
            <a:ext cx="360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급증하여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기존의 설비로 대응이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어려움 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Picture 8" descr="이데일리">
            <a:extLst>
              <a:ext uri="{FF2B5EF4-FFF2-40B4-BE49-F238E27FC236}">
                <a16:creationId xmlns:a16="http://schemas.microsoft.com/office/drawing/2014/main" id="{8A0808CB-2744-C564-6399-D5DE8ABC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2" y="1772270"/>
            <a:ext cx="3361183" cy="23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3773277"/>
            <a:chOff x="650486" y="967078"/>
            <a:chExt cx="12762851" cy="333356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876192" y="1300062"/>
              <a:ext cx="4781832" cy="73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</a:t>
              </a:r>
              <a:r>
                <a: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 데이터</a:t>
              </a:r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en-US" altLang="ko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1,653,821 row, 12 column</a:t>
              </a:r>
              <a:endPara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</a:t>
              </a:r>
              <a:r>
                <a: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제품 생산</a:t>
              </a:r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</a:t>
              </a:r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24,069 row, 13 column</a:t>
              </a:r>
            </a:p>
            <a:p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</a:t>
              </a:r>
              <a:r>
                <a: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 데이터</a:t>
              </a:r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1,074 row, 12 column</a:t>
              </a:r>
            </a:p>
            <a:p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</a:t>
              </a:r>
              <a:r>
                <a: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정보 데이터</a:t>
              </a:r>
              <a:r>
                <a:rPr kumimoji="1" lang="en-US" altLang="ko-Kore-KR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2834 row, 3 column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3333561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37851"/>
            <a:chOff x="642107" y="2229556"/>
            <a:chExt cx="10866624" cy="415198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862" y="2264832"/>
              <a:ext cx="10666201" cy="3542502"/>
              <a:chOff x="5486606" y="1223033"/>
              <a:chExt cx="5814208" cy="45331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606" y="1223033"/>
                <a:ext cx="5814208" cy="31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1983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3" y="2193461"/>
            <a:ext cx="16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정제 계획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363412" y="2532015"/>
            <a:ext cx="506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확인을 통하여 발견된 </a:t>
            </a:r>
            <a:r>
              <a:rPr kumimoji="1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결측치나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이상치에 대한 적절한 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위한 방안 수립 </a:t>
            </a:r>
            <a:endParaRPr kumimoji="1" lang="ko-Kore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792025" y="1117059"/>
            <a:ext cx="5945235" cy="3028162"/>
            <a:chOff x="5838224" y="1406832"/>
            <a:chExt cx="5743576" cy="372427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465453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507111" y="2730677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13239" y="2718770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24588" y="4734242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86797" y="4730226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5C0319-8E04-5638-8D1D-071391CF78D9}"/>
              </a:ext>
            </a:extLst>
          </p:cNvPr>
          <p:cNvGrpSpPr/>
          <p:nvPr/>
        </p:nvGrpSpPr>
        <p:grpSpPr>
          <a:xfrm>
            <a:off x="5885506" y="4584308"/>
            <a:ext cx="5939154" cy="1083480"/>
            <a:chOff x="474727" y="3314672"/>
            <a:chExt cx="6110972" cy="151003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5FC17D-13BD-81A0-B877-76D4F4BACDD8}"/>
                </a:ext>
              </a:extLst>
            </p:cNvPr>
            <p:cNvGrpSpPr/>
            <p:nvPr/>
          </p:nvGrpSpPr>
          <p:grpSpPr>
            <a:xfrm>
              <a:off x="474727" y="3361452"/>
              <a:ext cx="1160554" cy="1432788"/>
              <a:chOff x="760048" y="3164666"/>
              <a:chExt cx="1110552" cy="1383483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6170019-2A1F-9767-D7C2-47594969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48" y="3164666"/>
                <a:ext cx="1110552" cy="108158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EBBC2F-9C59-AB4C-BFBE-D3435876E419}"/>
                  </a:ext>
                </a:extLst>
              </p:cNvPr>
              <p:cNvSpPr txBox="1"/>
              <p:nvPr/>
            </p:nvSpPr>
            <p:spPr>
              <a:xfrm>
                <a:off x="814856" y="4092547"/>
                <a:ext cx="1020026" cy="455602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계량실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4F2DB85-DCC3-8459-8DA5-0174AF800C3C}"/>
                </a:ext>
              </a:extLst>
            </p:cNvPr>
            <p:cNvGrpSpPr/>
            <p:nvPr/>
          </p:nvGrpSpPr>
          <p:grpSpPr>
            <a:xfrm>
              <a:off x="3798894" y="3314672"/>
              <a:ext cx="1092848" cy="1479571"/>
              <a:chOff x="3640669" y="3004492"/>
              <a:chExt cx="1045763" cy="1428657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DAF3953-DFFA-0A47-21E3-95F2192F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4" t="1151" r="2887" b="723"/>
              <a:stretch/>
            </p:blipFill>
            <p:spPr>
              <a:xfrm>
                <a:off x="3640669" y="3004492"/>
                <a:ext cx="1020026" cy="103288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C9F1D3-52B2-55BC-36C1-877C7725807C}"/>
                  </a:ext>
                </a:extLst>
              </p:cNvPr>
              <p:cNvSpPr txBox="1"/>
              <p:nvPr/>
            </p:nvSpPr>
            <p:spPr>
              <a:xfrm>
                <a:off x="3666406" y="3977546"/>
                <a:ext cx="1020026" cy="455603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B564343-8851-E2EE-BB6B-88DEF7E17DCB}"/>
                </a:ext>
              </a:extLst>
            </p:cNvPr>
            <p:cNvGrpSpPr/>
            <p:nvPr/>
          </p:nvGrpSpPr>
          <p:grpSpPr>
            <a:xfrm>
              <a:off x="2165766" y="3334283"/>
              <a:ext cx="1100036" cy="1490424"/>
              <a:chOff x="2360068" y="3139480"/>
              <a:chExt cx="1052641" cy="1439136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6FFF8AE9-AF86-158E-3E13-EB0C7700E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763" t="1891" r="2862" b="-926"/>
              <a:stretch/>
            </p:blipFill>
            <p:spPr>
              <a:xfrm>
                <a:off x="2360068" y="3139480"/>
                <a:ext cx="1052641" cy="103289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F8EFC7-3785-4CF7-3685-7A23AA6C5302}"/>
                  </a:ext>
                </a:extLst>
              </p:cNvPr>
              <p:cNvSpPr txBox="1"/>
              <p:nvPr/>
            </p:nvSpPr>
            <p:spPr>
              <a:xfrm>
                <a:off x="2360068" y="4123014"/>
                <a:ext cx="1020026" cy="455602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쿠킹실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30846EB-012D-4DD6-A95C-2F32A038A1E6}"/>
                </a:ext>
              </a:extLst>
            </p:cNvPr>
            <p:cNvGrpSpPr/>
            <p:nvPr/>
          </p:nvGrpSpPr>
          <p:grpSpPr>
            <a:xfrm>
              <a:off x="5425145" y="3328454"/>
              <a:ext cx="1160554" cy="1465785"/>
              <a:chOff x="5710466" y="3132803"/>
              <a:chExt cx="1110552" cy="1415345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F89000A-1E23-5231-F364-88733410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0466" y="3132803"/>
                <a:ext cx="1110552" cy="1110552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45FEF0-4001-4894-B411-ACF0AA6E831C}"/>
                  </a:ext>
                </a:extLst>
              </p:cNvPr>
              <p:cNvSpPr txBox="1"/>
              <p:nvPr/>
            </p:nvSpPr>
            <p:spPr>
              <a:xfrm>
                <a:off x="5710466" y="4092545"/>
                <a:ext cx="1020026" cy="455603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포장실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2" name="화살표: 오른쪽 1">
              <a:extLst>
                <a:ext uri="{FF2B5EF4-FFF2-40B4-BE49-F238E27FC236}">
                  <a16:creationId xmlns:a16="http://schemas.microsoft.com/office/drawing/2014/main" id="{AA600254-B8E0-9BF2-F5E7-1E0DCB6A04B3}"/>
                </a:ext>
              </a:extLst>
            </p:cNvPr>
            <p:cNvSpPr/>
            <p:nvPr/>
          </p:nvSpPr>
          <p:spPr>
            <a:xfrm>
              <a:off x="1705958" y="3996058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2">
              <a:extLst>
                <a:ext uri="{FF2B5EF4-FFF2-40B4-BE49-F238E27FC236}">
                  <a16:creationId xmlns:a16="http://schemas.microsoft.com/office/drawing/2014/main" id="{39912E5A-6B2B-2EAE-2C42-D58386C3826B}"/>
                </a:ext>
              </a:extLst>
            </p:cNvPr>
            <p:cNvSpPr/>
            <p:nvPr/>
          </p:nvSpPr>
          <p:spPr>
            <a:xfrm>
              <a:off x="3351954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15">
              <a:extLst>
                <a:ext uri="{FF2B5EF4-FFF2-40B4-BE49-F238E27FC236}">
                  <a16:creationId xmlns:a16="http://schemas.microsoft.com/office/drawing/2014/main" id="{D4B8C755-8D1E-35C3-AF69-150884BF115C}"/>
                </a:ext>
              </a:extLst>
            </p:cNvPr>
            <p:cNvSpPr/>
            <p:nvPr/>
          </p:nvSpPr>
          <p:spPr>
            <a:xfrm>
              <a:off x="5022830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476449" y="5719194"/>
            <a:ext cx="115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쿠킹스팀압력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42350" y="5707653"/>
            <a:ext cx="10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5740658" y="4498620"/>
            <a:ext cx="6092649" cy="4827"/>
          </a:xfrm>
          <a:prstGeom prst="line">
            <a:avLst/>
          </a:prstGeom>
          <a:ln w="12700"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9B0753-005F-4E36-84EA-3915F101DB91}"/>
              </a:ext>
            </a:extLst>
          </p:cNvPr>
          <p:cNvSpPr txBox="1"/>
          <p:nvPr/>
        </p:nvSpPr>
        <p:spPr>
          <a:xfrm>
            <a:off x="195042" y="3360885"/>
            <a:ext cx="457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파생변수 생성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 생성을 통해 변수들 간의 관계 파악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BA85E-1714-4B86-D9DA-D908EF6B13C3}"/>
              </a:ext>
            </a:extLst>
          </p:cNvPr>
          <p:cNvSpPr txBox="1"/>
          <p:nvPr/>
        </p:nvSpPr>
        <p:spPr>
          <a:xfrm>
            <a:off x="452485" y="3936192"/>
            <a:ext cx="431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200" dirty="0"/>
              <a:t>생산기간</a:t>
            </a:r>
            <a:r>
              <a:rPr kumimoji="1" lang="en-US" altLang="ko-Kore-KR" sz="1200" dirty="0"/>
              <a:t>: </a:t>
            </a:r>
            <a:r>
              <a:rPr kumimoji="1" lang="ko-Kore-KR" altLang="en-US" sz="1200" dirty="0"/>
              <a:t>수주량 </a:t>
            </a:r>
            <a:r>
              <a:rPr kumimoji="1" lang="en-US" altLang="ko-Kore-KR" sz="1200" dirty="0"/>
              <a:t>– </a:t>
            </a:r>
            <a:r>
              <a:rPr kumimoji="1" lang="ko-Kore-KR" altLang="en-US" sz="1200" dirty="0"/>
              <a:t>출고량</a:t>
            </a:r>
            <a:endParaRPr kumimoji="1" lang="en-US" altLang="ko-Kore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200" dirty="0"/>
              <a:t>불량여부</a:t>
            </a:r>
            <a:r>
              <a:rPr kumimoji="1" lang="en-US" altLang="ko-Kore-KR" sz="1200" dirty="0"/>
              <a:t>: </a:t>
            </a:r>
            <a:r>
              <a:rPr kumimoji="1" lang="ko-Kore-KR" altLang="en-US" sz="1200" dirty="0"/>
              <a:t>생산 데이터 </a:t>
            </a:r>
            <a:r>
              <a:rPr kumimoji="1" lang="en-US" altLang="ko-Kore-KR" sz="1200" dirty="0"/>
              <a:t>+ </a:t>
            </a:r>
            <a:r>
              <a:rPr kumimoji="1" lang="ko-Kore-KR" altLang="en-US" sz="1200" dirty="0"/>
              <a:t>오류 메세지</a:t>
            </a:r>
          </a:p>
        </p:txBody>
      </p:sp>
    </p:spTree>
    <p:extLst>
      <p:ext uri="{BB962C8B-B14F-4D97-AF65-F5344CB8AC3E}">
        <p14:creationId xmlns:p14="http://schemas.microsoft.com/office/powerpoint/2010/main" val="213022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470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59693"/>
              </p:ext>
            </p:extLst>
          </p:nvPr>
        </p:nvGraphicFramePr>
        <p:xfrm>
          <a:off x="214408" y="1234534"/>
          <a:ext cx="11739698" cy="4855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989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수주예측 향상을 통한</a:t>
                      </a:r>
                      <a:endParaRPr lang="en-US" altLang="ko-KR" sz="12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대량의 수주 대응</a:t>
                      </a:r>
                    </a:p>
                  </a:txBody>
                  <a:tcPr marL="7747" marR="7747" marT="7747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수주수량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200" b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82684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104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 chart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통계적검정</a:t>
                      </a:r>
                      <a:endParaRPr lang="en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검정을 통한 온도와 압력의 유의성 판단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비모수통계검정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9464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여부에 대한 분류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조업 조건 변수들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10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91632"/>
            <a:ext cx="310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86428"/>
            <a:ext cx="11907520" cy="43839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-1" y="26539"/>
            <a:ext cx="7094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시계열 분석 및 오류 현황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0" y="684701"/>
            <a:ext cx="1205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과부하가 많은 비중을 차지하는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것을 확인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시계열 분석을 실시해 본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현상을 유지하고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상승하는 모습을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대한 예측 생산 시스템 도입이 필요</a:t>
            </a:r>
            <a:endParaRPr lang="ko-KR" altLang="en-US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2433768149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6" name="직선 연결선 45"/>
          <p:cNvCxnSpPr/>
          <p:nvPr/>
        </p:nvCxnSpPr>
        <p:spPr>
          <a:xfrm flipH="1">
            <a:off x="6105162" y="2244223"/>
            <a:ext cx="2696" cy="3010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1686C-1CC8-B02A-CC83-EFE3AF04F82A}"/>
              </a:ext>
            </a:extLst>
          </p:cNvPr>
          <p:cNvSpPr txBox="1"/>
          <p:nvPr/>
        </p:nvSpPr>
        <p:spPr>
          <a:xfrm>
            <a:off x="6314951" y="1677905"/>
            <a:ext cx="234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오류 메시지에 대한 그래프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F04136-FC2F-331E-CA0A-683459259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31684"/>
              </p:ext>
            </p:extLst>
          </p:nvPr>
        </p:nvGraphicFramePr>
        <p:xfrm>
          <a:off x="6321086" y="4769702"/>
          <a:ext cx="489569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49">
                  <a:extLst>
                    <a:ext uri="{9D8B030D-6E8A-4147-A177-3AD203B41FA5}">
                      <a16:colId xmlns:a16="http://schemas.microsoft.com/office/drawing/2014/main" val="3707113667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25403014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427829863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43946157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158889310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973699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과부하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장비오염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충진오류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이상 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점도이상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anchor="ctr" anchorCtr="1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48646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6B38C67-CEFE-8C9C-E165-161BAA8EE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446768"/>
              </p:ext>
            </p:extLst>
          </p:nvPr>
        </p:nvGraphicFramePr>
        <p:xfrm>
          <a:off x="5949187" y="1996153"/>
          <a:ext cx="5639492" cy="340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A83A78-42E6-3F2F-8C54-33AF8089EA37}"/>
              </a:ext>
            </a:extLst>
          </p:cNvPr>
          <p:cNvSpPr txBox="1"/>
          <p:nvPr/>
        </p:nvSpPr>
        <p:spPr>
          <a:xfrm>
            <a:off x="6757854" y="2302165"/>
            <a:ext cx="738554" cy="2110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12E8CD-8E2E-C577-2B58-6D54A47BF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2879"/>
              </p:ext>
            </p:extLst>
          </p:nvPr>
        </p:nvGraphicFramePr>
        <p:xfrm>
          <a:off x="239058" y="2608614"/>
          <a:ext cx="5623821" cy="297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vert="eaVert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A921D-8A64-57AB-3300-7534879DD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3934"/>
              </p:ext>
            </p:extLst>
          </p:nvPr>
        </p:nvGraphicFramePr>
        <p:xfrm>
          <a:off x="239058" y="1618754"/>
          <a:ext cx="56379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80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4021413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854,401,716,403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1,446,392,136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837D803-2220-AA1B-5854-D84F736753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192" y="3725528"/>
            <a:ext cx="4813978" cy="8091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5F1DC2-01D8-A09E-DD11-B39814539E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026" y="2636480"/>
            <a:ext cx="4849144" cy="9157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DBF446-C828-DB8F-34C6-EFA387EE134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53" y="4681182"/>
            <a:ext cx="4958117" cy="8326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BDF189-0417-3E61-9BE9-176A12D67510}"/>
              </a:ext>
            </a:extLst>
          </p:cNvPr>
          <p:cNvSpPr/>
          <p:nvPr/>
        </p:nvSpPr>
        <p:spPr>
          <a:xfrm>
            <a:off x="239058" y="5616425"/>
            <a:ext cx="23583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제품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</a:t>
            </a:r>
          </a:p>
        </p:txBody>
      </p:sp>
    </p:spTree>
    <p:extLst>
      <p:ext uri="{BB962C8B-B14F-4D97-AF65-F5344CB8AC3E}">
        <p14:creationId xmlns:p14="http://schemas.microsoft.com/office/powerpoint/2010/main" val="151688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</a:t>
            </a:r>
            <a:r>
              <a:rPr lang="en-US" altLang="ko-KR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품목별 불량 제품 및 공정별 불량 원인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52751" y="684701"/>
            <a:ext cx="1190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볶음밥이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(4.4%),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마요네즈가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(16%)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비중이 높음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원인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두 품목 모두 공정 과부하가 주요 원인임을 확인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하였고 과부하는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쿠킹실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많이 발생함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많이 발생하는 공정의 조업조건 최적화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65397" y="1976268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>
            <a:off x="5083185" y="2152467"/>
            <a:ext cx="0" cy="35533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25645"/>
              </p:ext>
            </p:extLst>
          </p:nvPr>
        </p:nvGraphicFramePr>
        <p:xfrm>
          <a:off x="5344901" y="2482049"/>
          <a:ext cx="3216126" cy="13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67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1215880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1000679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6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6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50" b="1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14509"/>
              </p:ext>
            </p:extLst>
          </p:nvPr>
        </p:nvGraphicFramePr>
        <p:xfrm>
          <a:off x="8754753" y="2476365"/>
          <a:ext cx="3014181" cy="136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674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95504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966466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5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55865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</a:t>
                      </a:r>
                      <a:r>
                        <a:rPr lang="en-US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ore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감지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88%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077005"/>
              </p:ext>
            </p:extLst>
          </p:nvPr>
        </p:nvGraphicFramePr>
        <p:xfrm>
          <a:off x="8593486" y="4222469"/>
          <a:ext cx="3014795" cy="159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TOP4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3065" y="2436545"/>
            <a:ext cx="4497985" cy="1684310"/>
            <a:chOff x="423065" y="2436545"/>
            <a:chExt cx="4497985" cy="1684310"/>
          </a:xfrm>
        </p:grpSpPr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:p14="http://schemas.microsoft.com/office/powerpoint/2010/main" val="2474051289"/>
                </p:ext>
              </p:extLst>
            </p:nvPr>
          </p:nvGraphicFramePr>
          <p:xfrm>
            <a:off x="423065" y="2436545"/>
            <a:ext cx="4064097" cy="16843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224DC-CD81-C3BF-A4D8-95C6691404E0}"/>
                </a:ext>
              </a:extLst>
            </p:cNvPr>
            <p:cNvSpPr txBox="1"/>
            <p:nvPr/>
          </p:nvSpPr>
          <p:spPr>
            <a:xfrm>
              <a:off x="865349" y="3810590"/>
              <a:ext cx="405570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게살볶음밥        김치볶음밥      불고기 볶음밥  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깍두기 볶음밥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065" y="3962950"/>
            <a:ext cx="4246415" cy="1915465"/>
            <a:chOff x="423065" y="3962950"/>
            <a:chExt cx="4246415" cy="1915465"/>
          </a:xfrm>
        </p:grpSpPr>
        <p:graphicFrame>
          <p:nvGraphicFramePr>
            <p:cNvPr id="58" name="차트 57"/>
            <p:cNvGraphicFramePr/>
            <p:nvPr>
              <p:extLst>
                <p:ext uri="{D42A27DB-BD31-4B8C-83A1-F6EECF244321}">
                  <p14:modId xmlns:p14="http://schemas.microsoft.com/office/powerpoint/2010/main" val="2832861410"/>
                </p:ext>
              </p:extLst>
            </p:nvPr>
          </p:nvGraphicFramePr>
          <p:xfrm>
            <a:off x="423065" y="3962950"/>
            <a:ext cx="4064097" cy="19154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6BA66-D0E6-5C42-F675-75C17E1952FF}"/>
                </a:ext>
              </a:extLst>
            </p:cNvPr>
            <p:cNvSpPr txBox="1"/>
            <p:nvPr/>
          </p:nvSpPr>
          <p:spPr>
            <a:xfrm>
              <a:off x="578895" y="5542727"/>
              <a:ext cx="40905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흑임자 드레싱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미스터피자 소스  골드 마요네즈  해표 골드 마요네즈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64107" y="2036680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공정별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원인 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682075"/>
              </p:ext>
            </p:extLst>
          </p:nvPr>
        </p:nvGraphicFramePr>
        <p:xfrm>
          <a:off x="5561749" y="4388004"/>
          <a:ext cx="3014795" cy="157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07607" y="2233821"/>
            <a:ext cx="4612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7118" y="3923920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개수  </a:t>
            </a: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881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en-US" altLang="ko-KR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근본 원인</a:t>
            </a:r>
            <a:r>
              <a:rPr lang="en-US" altLang="ko-KR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및 조건 최적화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701"/>
            <a:ext cx="120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 불량 여부에 따라 공정 조업조건을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도출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3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조건으로 유지 관리 하여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불량률 최소화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207224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818"/>
              </p:ext>
            </p:extLst>
          </p:nvPr>
        </p:nvGraphicFramePr>
        <p:xfrm>
          <a:off x="5702803" y="2286352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ore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</a:t>
                      </a:r>
                      <a:r>
                        <a:rPr lang="ko-Kore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다르다</a:t>
                      </a:r>
                      <a:r>
                        <a:rPr lang="en-US" altLang="ko-Kore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40688"/>
              </p:ext>
            </p:extLst>
          </p:nvPr>
        </p:nvGraphicFramePr>
        <p:xfrm>
          <a:off x="5702802" y="3240971"/>
          <a:ext cx="6025145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4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algn="l" latinLnBrk="1"/>
                      <a:r>
                        <a:rPr lang="ko-Kore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다르다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T="50292" marB="50292"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35218"/>
              </p:ext>
            </p:extLst>
          </p:nvPr>
        </p:nvGraphicFramePr>
        <p:xfrm>
          <a:off x="5672677" y="1331732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다르다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179244" y="5342999"/>
            <a:ext cx="1188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밥류에서는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쿠킹스팀압력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 채택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953ECF-1C7C-34FF-42DF-AF8548DC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5" y="1488176"/>
            <a:ext cx="5146470" cy="3514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7BCDA-E2BB-6A87-D283-7D3CCABEADAF}"/>
              </a:ext>
            </a:extLst>
          </p:cNvPr>
          <p:cNvSpPr txBox="1"/>
          <p:nvPr/>
        </p:nvSpPr>
        <p:spPr>
          <a:xfrm>
            <a:off x="2330775" y="1307890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38F36-3592-05D4-DFF8-F92F82C4F138}"/>
              </a:ext>
            </a:extLst>
          </p:cNvPr>
          <p:cNvSpPr txBox="1"/>
          <p:nvPr/>
        </p:nvSpPr>
        <p:spPr>
          <a:xfrm>
            <a:off x="4176583" y="131452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8A3C7-011E-B082-9A54-B6F7E73CA665}"/>
              </a:ext>
            </a:extLst>
          </p:cNvPr>
          <p:cNvSpPr txBox="1"/>
          <p:nvPr/>
        </p:nvSpPr>
        <p:spPr>
          <a:xfrm>
            <a:off x="351839" y="1304071"/>
            <a:ext cx="916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°C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7180" y="4828353"/>
            <a:ext cx="5074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불량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39978"/>
              </p:ext>
            </p:extLst>
          </p:nvPr>
        </p:nvGraphicFramePr>
        <p:xfrm>
          <a:off x="5702803" y="4159143"/>
          <a:ext cx="6025145" cy="56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88016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648801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 ~ 24.3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205.7 ~  218.2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2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2833</Words>
  <Application>Microsoft Macintosh PowerPoint</Application>
  <PresentationFormat>와이드스크린</PresentationFormat>
  <Paragraphs>619</Paragraphs>
  <Slides>22</Slides>
  <Notes>10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08서울남산체 EB</vt:lpstr>
      <vt:lpstr>나눔스퀘어 ExtraBold</vt:lpstr>
      <vt:lpstr>나눔스퀘어 Light</vt:lpstr>
      <vt:lpstr>Malgun Gothic</vt:lpstr>
      <vt:lpstr>Malgun Gothic</vt:lpstr>
      <vt:lpstr>나눔고딕</vt:lpstr>
      <vt:lpstr>Noto Sans CJK JP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216</cp:revision>
  <dcterms:created xsi:type="dcterms:W3CDTF">2020-09-07T02:34:06Z</dcterms:created>
  <dcterms:modified xsi:type="dcterms:W3CDTF">2022-11-18T03:59:09Z</dcterms:modified>
</cp:coreProperties>
</file>