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296" r:id="rId10"/>
    <p:sldId id="293" r:id="rId11"/>
    <p:sldId id="300" r:id="rId12"/>
    <p:sldId id="264" r:id="rId13"/>
    <p:sldId id="297" r:id="rId14"/>
    <p:sldId id="277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4396C"/>
    <a:srgbClr val="393939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8440">
              <a:solidFill>
                <a:srgbClr val="4472C4"/>
              </a:solidFill>
              <a:round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맑은 고딕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맑은 고딕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맑은 고딕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704422" y="2676872"/>
            <a:ext cx="8783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제조 </a:t>
            </a:r>
            <a:r>
              <a:rPr lang="ko-KR" altLang="en-US" sz="4800" spc="-300" dirty="0" smtClean="0">
                <a:solidFill>
                  <a:schemeClr val="bg1"/>
                </a:solidFill>
              </a:rPr>
              <a:t>공정 </a:t>
            </a:r>
            <a:r>
              <a:rPr lang="ko-KR" altLang="en-US" sz="4800" spc="-300" dirty="0" smtClean="0">
                <a:solidFill>
                  <a:schemeClr val="bg1"/>
                </a:solidFill>
              </a:rPr>
              <a:t> 개선을 통한 매출액 증대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856449" y="4539875"/>
            <a:ext cx="575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A4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이경민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ko-KR" altLang="en-US" dirty="0" err="1" smtClean="0">
                <a:solidFill>
                  <a:schemeClr val="bg1"/>
                </a:solidFill>
              </a:rPr>
              <a:t>김용빈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박규리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ko-KR" altLang="en-US" dirty="0" err="1" smtClean="0">
                <a:solidFill>
                  <a:schemeClr val="bg1"/>
                </a:solidFill>
              </a:rPr>
              <a:t>서원교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이정균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정준영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ko-KR" altLang="en-US" dirty="0" err="1" smtClean="0">
                <a:solidFill>
                  <a:schemeClr val="bg1"/>
                </a:solidFill>
              </a:rPr>
              <a:t>정한나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2022</a:t>
            </a:r>
            <a:r>
              <a:rPr lang="ko-KR" altLang="en-US" sz="1200" dirty="0" smtClean="0">
                <a:solidFill>
                  <a:schemeClr val="bg1"/>
                </a:solidFill>
              </a:rPr>
              <a:t>년도 </a:t>
            </a:r>
            <a:r>
              <a:rPr lang="ko-KR" altLang="en-US" sz="1200" dirty="0">
                <a:solidFill>
                  <a:schemeClr val="bg1"/>
                </a:solidFill>
              </a:rPr>
              <a:t>하반기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잠재 원인 우선순위</a:t>
            </a:r>
          </a:p>
          <a:p>
            <a:endParaRPr lang="ko-KR" altLang="en-US" sz="3600" b="1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4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3229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7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10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조사 내용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26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조사 내용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4159"/>
              </p:ext>
            </p:extLst>
          </p:nvPr>
        </p:nvGraphicFramePr>
        <p:xfrm>
          <a:off x="419100" y="1322427"/>
          <a:ext cx="11353799" cy="4981677"/>
        </p:xfrm>
        <a:graphic>
          <a:graphicData uri="http://schemas.openxmlformats.org/drawingml/2006/table">
            <a:tbl>
              <a:tblPr/>
              <a:tblGrid>
                <a:gridCol w="1916776">
                  <a:extLst>
                    <a:ext uri="{9D8B030D-6E8A-4147-A177-3AD203B41FA5}">
                      <a16:colId xmlns:a16="http://schemas.microsoft.com/office/drawing/2014/main" val="1577101560"/>
                    </a:ext>
                  </a:extLst>
                </a:gridCol>
                <a:gridCol w="6041844">
                  <a:extLst>
                    <a:ext uri="{9D8B030D-6E8A-4147-A177-3AD203B41FA5}">
                      <a16:colId xmlns:a16="http://schemas.microsoft.com/office/drawing/2014/main" val="1997283202"/>
                    </a:ext>
                  </a:extLst>
                </a:gridCol>
                <a:gridCol w="3395179">
                  <a:extLst>
                    <a:ext uri="{9D8B030D-6E8A-4147-A177-3AD203B41FA5}">
                      <a16:colId xmlns:a16="http://schemas.microsoft.com/office/drawing/2014/main" val="3365474332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조사대상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자료출처</a:t>
                      </a:r>
                      <a:endParaRPr lang="ko-KR" altLang="en-US" sz="16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69043"/>
                  </a:ext>
                </a:extLst>
              </a:tr>
              <a:tr h="451210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 능력 부족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유지보수 현황 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48198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생산 시간 및 불량률 현황 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생산관리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품질부서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64679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관련 교육 및 자격증 보유현황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57773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공정개선 투자현황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64189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생산인력 평균 노동시간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1316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공장별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생산 제품 현황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046059"/>
                  </a:ext>
                </a:extLst>
              </a:tr>
              <a:tr h="45121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 실패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일일 생산 및 출고 현황 확인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6575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수주 금액 현황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18685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매출액 현황</a:t>
                      </a: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8322"/>
                  </a:ext>
                </a:extLst>
              </a:tr>
              <a:tr h="557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경쟁력 저하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ko-KR" alt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주문후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입고 리드타임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입고지연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건수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27154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12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수집계획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772561" y="307505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272917" cy="707886"/>
            <a:chOff x="294640" y="3596640"/>
            <a:chExt cx="227291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추진 배경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452727" cy="707886"/>
            <a:chOff x="294640" y="3596640"/>
            <a:chExt cx="3452727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03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현황 및 개선 기회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32740" cy="707886"/>
            <a:chOff x="294640" y="3596640"/>
            <a:chExt cx="3032740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83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잠재 원인 도출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5781516"/>
            <a:ext cx="3372577" cy="707886"/>
            <a:chOff x="294640" y="3596640"/>
            <a:chExt cx="3372577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23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수집 계획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3712413" cy="707886"/>
            <a:chOff x="294640" y="3596640"/>
            <a:chExt cx="3712413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063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잠재 원인 우선순위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2272917" cy="707886"/>
            <a:chOff x="294640" y="3596640"/>
            <a:chExt cx="2272917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조사 내용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추진 배경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  <a:endParaRPr lang="ko-KR" altLang="en-US" sz="20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482544"/>
            <a:ext cx="980646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16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경쟁사 출현</a:t>
            </a:r>
            <a:r>
              <a:rPr lang="en-US" altLang="ko-KR" sz="16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 증가로 인해 당사의 매출액은 지속 하락 중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※ </a:t>
            </a:r>
            <a:r>
              <a:rPr lang="en-US" altLang="ko-KR" sz="1200" b="1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HMR(Home </a:t>
            </a:r>
            <a:r>
              <a:rPr lang="en-US" altLang="ko-KR" sz="12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Meal</a:t>
            </a:r>
            <a:r>
              <a:rPr lang="ko-KR" altLang="en-US" sz="12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Replacement):</a:t>
            </a:r>
            <a:r>
              <a:rPr lang="ko-KR" altLang="en-US" sz="1200" b="1" spc="-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가정간편식</a:t>
            </a:r>
            <a:endParaRPr lang="ko-KR" altLang="en-US" sz="1200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/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406520" y="5527800"/>
            <a:ext cx="2124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8569440" y="1503000"/>
            <a:ext cx="2757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&lt;21년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매출액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1186200" y="5980320"/>
            <a:ext cx="1016712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b="1" spc="-1" dirty="0" smtClean="0">
                <a:solidFill>
                  <a:schemeClr val="bg1"/>
                </a:solidFill>
                <a:latin typeface="맑은 고딕"/>
              </a:rPr>
              <a:t>후발</a:t>
            </a:r>
            <a:r>
              <a:rPr lang="en-US" sz="1800" b="1" strike="noStrike" spc="-1" dirty="0" smtClean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경쟁사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및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생산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효율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감소로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인한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매출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하락을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막기위해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수요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예측기반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생산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전략이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필요함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endParaRPr lang="en-US" sz="1800" b="0" strike="noStrike" spc="-1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412160" y="5527800"/>
            <a:ext cx="3552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40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347680" y="5527800"/>
            <a:ext cx="3078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823288" y="5174373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1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100" b="1" strike="noStrike" spc="-1" dirty="0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4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1415880" y="1511280"/>
            <a:ext cx="2807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4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768" y="1476688"/>
            <a:ext cx="29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76700" y="1944404"/>
            <a:ext cx="3733799" cy="3434356"/>
            <a:chOff x="1705292" y="521335"/>
            <a:chExt cx="7100508" cy="589937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1772" y="930593"/>
              <a:ext cx="3448050" cy="5438775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1705292" y="521335"/>
              <a:ext cx="6647498" cy="5866130"/>
              <a:chOff x="1705292" y="521335"/>
              <a:chExt cx="6647498" cy="5866130"/>
            </a:xfrm>
          </p:grpSpPr>
          <p:pic>
            <p:nvPicPr>
              <p:cNvPr id="35" name="그림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5292" y="521335"/>
                <a:ext cx="3523615" cy="5866130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3746500" y="1587500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860800" y="2184400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000500" y="37715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873500" y="5962014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416107" y="4355146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65390" y="49018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476490" y="54098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98690" y="2745898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260590" y="1667906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561580" y="1064578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7856696" y="5966220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7216" y="914493"/>
              <a:ext cx="3648584" cy="550621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7"/>
            <a:srcRect b="91991"/>
            <a:stretch/>
          </p:blipFill>
          <p:spPr>
            <a:xfrm>
              <a:off x="5215572" y="521335"/>
              <a:ext cx="3524250" cy="46990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7082790" y="1636473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424261" y="1066204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2480" y="2713905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32548" y="4863239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06163" y="5435825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719124" y="5982320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49538"/>
              </p:ext>
            </p:extLst>
          </p:nvPr>
        </p:nvGraphicFramePr>
        <p:xfrm>
          <a:off x="4056030" y="1835461"/>
          <a:ext cx="37432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01">
                  <a:extLst>
                    <a:ext uri="{9D8B030D-6E8A-4147-A177-3AD203B41FA5}">
                      <a16:colId xmlns:a16="http://schemas.microsoft.com/office/drawing/2014/main" val="508413364"/>
                    </a:ext>
                  </a:extLst>
                </a:gridCol>
                <a:gridCol w="1871601">
                  <a:extLst>
                    <a:ext uri="{9D8B030D-6E8A-4147-A177-3AD203B41FA5}">
                      <a16:colId xmlns:a16="http://schemas.microsoft.com/office/drawing/2014/main" val="2199462393"/>
                    </a:ext>
                  </a:extLst>
                </a:gridCol>
              </a:tblGrid>
              <a:tr h="357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기업명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78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8705" y="5188629"/>
            <a:ext cx="792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현황 및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개선기회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현황 및 개선 기회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104" y="647939"/>
            <a:ext cx="908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수주 대응이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28158" y="1193988"/>
            <a:ext cx="407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식생활 행태 변화 추이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170315"/>
            <a:ext cx="238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63167" y="1163294"/>
            <a:ext cx="219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 </a:t>
            </a:r>
            <a:r>
              <a:rPr kumimoji="1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문제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557434"/>
            <a:ext cx="3666759" cy="3358703"/>
          </a:xfrm>
          <a:prstGeom prst="rect">
            <a:avLst/>
          </a:prstGeom>
          <a:solidFill>
            <a:schemeClr val="bg1"/>
          </a:solidFill>
          <a:ln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552638"/>
            <a:ext cx="3666759" cy="335870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552638"/>
            <a:ext cx="3666759" cy="335870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748855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11" y="2781337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01624"/>
            <a:ext cx="3525132" cy="2672038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12953" y="1685282"/>
            <a:ext cx="3164429" cy="2907234"/>
            <a:chOff x="774896" y="1888053"/>
            <a:chExt cx="3164429" cy="2907234"/>
          </a:xfrm>
        </p:grpSpPr>
        <p:grpSp>
          <p:nvGrpSpPr>
            <p:cNvPr id="68" name="그룹 67"/>
            <p:cNvGrpSpPr/>
            <p:nvPr/>
          </p:nvGrpSpPr>
          <p:grpSpPr>
            <a:xfrm>
              <a:off x="774896" y="1888053"/>
              <a:ext cx="3164429" cy="2534254"/>
              <a:chOff x="3646211" y="1530983"/>
              <a:chExt cx="4618020" cy="3127596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211" y="2839050"/>
                <a:ext cx="4410691" cy="181952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6"/>
              <a:srcRect l="7905"/>
              <a:stretch/>
            </p:blipFill>
            <p:spPr>
              <a:xfrm>
                <a:off x="3772958" y="1530983"/>
                <a:ext cx="4491273" cy="1609725"/>
              </a:xfrm>
              <a:prstGeom prst="rect">
                <a:avLst/>
              </a:prstGeom>
            </p:spPr>
          </p:pic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8FA5E80-E8FA-8269-EF5C-5A43459D9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85" t="27816" r="49323" b="64259"/>
            <a:stretch/>
          </p:blipFill>
          <p:spPr>
            <a:xfrm>
              <a:off x="794185" y="4355671"/>
              <a:ext cx="3115810" cy="439616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1148758" y="6002072"/>
            <a:ext cx="9982200" cy="369332"/>
          </a:xfrm>
          <a:prstGeom prst="rect">
            <a:avLst/>
          </a:prstGeom>
          <a:solidFill>
            <a:srgbClr val="0439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Defects,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대비 매출액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263167" y="4292488"/>
            <a:ext cx="359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ko-Kore-KR" altLang="en-US" sz="1200" b="1" dirty="0"/>
              <a:t>주문</a:t>
            </a:r>
            <a:r>
              <a:rPr kumimoji="1" lang="ko-KR" altLang="en-US" sz="1200" b="1" dirty="0"/>
              <a:t>생산 방식으로 </a:t>
            </a:r>
            <a:r>
              <a:rPr kumimoji="1" lang="ko-KR" altLang="en-US" sz="1200" b="1"/>
              <a:t>인한 </a:t>
            </a:r>
            <a:r>
              <a:rPr kumimoji="1" lang="ko-KR" altLang="en-US" sz="1200" b="1" smtClean="0"/>
              <a:t>납기 지연</a:t>
            </a:r>
            <a:r>
              <a:rPr kumimoji="1" lang="en-US" altLang="ko-KR" sz="12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en-US" sz="1200" b="1" dirty="0" smtClean="0"/>
              <a:t>MTO(Make </a:t>
            </a:r>
            <a:r>
              <a:rPr kumimoji="1" lang="en-US" altLang="en-US" sz="1200" b="1" dirty="0"/>
              <a:t>To Order): </a:t>
            </a:r>
            <a:r>
              <a:rPr kumimoji="1" lang="ko-KR" altLang="en-US" sz="1200" b="1" dirty="0" smtClean="0"/>
              <a:t>주문생산</a:t>
            </a:r>
            <a:endParaRPr kumimoji="1" lang="en-US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20914" y="5110905"/>
            <a:ext cx="370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수요 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예측을 통한 적절한 제품 </a:t>
            </a:r>
            <a:r>
              <a:rPr kumimoji="1"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생산량 예측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7967712" y="5018125"/>
            <a:ext cx="3982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Lead time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감소를 통한 납기 지연 개선</a:t>
            </a:r>
            <a:endParaRPr kumimoji="1"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 smtClean="0"/>
              <a:t>※</a:t>
            </a: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Lead </a:t>
            </a: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공정에 착수하는 시점부터 제품이 완성되어 완제품 창고에 입고되는 시점까지의 기간</a:t>
            </a:r>
            <a:endParaRPr kumimoji="1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4132642" y="5022963"/>
            <a:ext cx="3672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ore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6sigma </a:t>
            </a:r>
            <a:r>
              <a:rPr kumimoji="1"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도입을 통한 품질 불량 개선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200" dirty="0"/>
              <a:t>※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시그마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억개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불량률을 말하며 불량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제로를 추구하는 말</a:t>
            </a:r>
            <a:endParaRPr kumimoji="1" lang="ko-Kore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stCxn id="76" idx="3"/>
            <a:endCxn id="75" idx="1"/>
          </p:cNvCxnSpPr>
          <p:nvPr/>
        </p:nvCxnSpPr>
        <p:spPr>
          <a:xfrm flipV="1">
            <a:off x="7805529" y="5372068"/>
            <a:ext cx="162183" cy="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4" idx="3"/>
            <a:endCxn id="76" idx="1"/>
          </p:cNvCxnSpPr>
          <p:nvPr/>
        </p:nvCxnSpPr>
        <p:spPr>
          <a:xfrm>
            <a:off x="4021998" y="5264794"/>
            <a:ext cx="110644" cy="112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Shape 13"/>
          <p:cNvSpPr txBox="1"/>
          <p:nvPr/>
        </p:nvSpPr>
        <p:spPr>
          <a:xfrm>
            <a:off x="8619533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>
                <a:solidFill>
                  <a:srgbClr val="8B8B8B"/>
                </a:solidFill>
                <a:latin typeface="맑은 고딕"/>
              </a:rPr>
              <a:t>6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/15</a:t>
            </a:r>
            <a:endParaRPr lang="en-US" sz="1200" b="0" strike="noStrike" spc="-1" dirty="0">
              <a:latin typeface="Noto Sans CJK JP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잠재 원인 도출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잠재원인</a:t>
            </a:r>
            <a:r>
              <a:rPr lang="ko-KR" altLang="en-US" sz="36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도출</a:t>
            </a:r>
            <a:endParaRPr lang="ko-KR" altLang="en-US" sz="3600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Fish Bone Diagram</a:t>
            </a:r>
            <a:endParaRPr lang="ko-KR" altLang="en-US" sz="11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97" y="1032513"/>
            <a:ext cx="12481593" cy="5799846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9325704" y="6311252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spc="-1" dirty="0" smtClean="0">
                <a:solidFill>
                  <a:srgbClr val="8B8B8B"/>
                </a:solidFill>
                <a:latin typeface="맑은 고딕"/>
              </a:rPr>
              <a:t>8/</a:t>
            </a:r>
            <a:r>
              <a:rPr lang="en-US" sz="1200" b="0" strike="noStrike" spc="-1" dirty="0" smtClean="0">
                <a:solidFill>
                  <a:srgbClr val="8B8B8B"/>
                </a:solidFill>
                <a:latin typeface="맑은 고딕"/>
              </a:rPr>
              <a:t>15</a:t>
            </a:r>
            <a:endParaRPr lang="en-US" sz="1200" b="0" strike="noStrike" spc="-1" dirty="0">
              <a:latin typeface="Noto Sans CJK JP"/>
            </a:endParaRPr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잠재 원인 우선순위</a:t>
            </a:r>
            <a:endParaRPr lang="ko-KR" altLang="en-US" sz="3600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307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527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 Nova Light</vt:lpstr>
      <vt:lpstr>G마켓 산스 TTF Medium</vt:lpstr>
      <vt:lpstr>Noto Sans CJK JP</vt:lpstr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35</cp:revision>
  <dcterms:created xsi:type="dcterms:W3CDTF">2020-09-07T02:34:06Z</dcterms:created>
  <dcterms:modified xsi:type="dcterms:W3CDTF">2022-11-11T00:10:35Z</dcterms:modified>
</cp:coreProperties>
</file>