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61" r:id="rId3"/>
    <p:sldId id="258" r:id="rId4"/>
    <p:sldId id="295" r:id="rId5"/>
    <p:sldId id="299" r:id="rId6"/>
    <p:sldId id="263" r:id="rId7"/>
    <p:sldId id="289" r:id="rId8"/>
    <p:sldId id="292" r:id="rId9"/>
    <p:sldId id="301" r:id="rId10"/>
    <p:sldId id="302" r:id="rId11"/>
    <p:sldId id="306" r:id="rId12"/>
    <p:sldId id="315" r:id="rId13"/>
    <p:sldId id="311" r:id="rId14"/>
    <p:sldId id="312" r:id="rId15"/>
    <p:sldId id="314" r:id="rId16"/>
    <p:sldId id="303" r:id="rId17"/>
    <p:sldId id="304" r:id="rId18"/>
    <p:sldId id="305" r:id="rId19"/>
    <p:sldId id="277" r:id="rId20"/>
    <p:sldId id="27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DD1"/>
    <a:srgbClr val="E7E8EA"/>
    <a:srgbClr val="3373A1"/>
    <a:srgbClr val="1D3152"/>
    <a:srgbClr val="008297"/>
    <a:srgbClr val="007095"/>
    <a:srgbClr val="1E3252"/>
    <a:srgbClr val="04396C"/>
    <a:srgbClr val="393939"/>
    <a:srgbClr val="6497B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1" autoAdjust="0"/>
    <p:restoredTop sz="94660"/>
  </p:normalViewPr>
  <p:slideViewPr>
    <p:cSldViewPr snapToGrid="0" showGuides="1">
      <p:cViewPr>
        <p:scale>
          <a:sx n="126" d="100"/>
          <a:sy n="126" d="100"/>
        </p:scale>
        <p:origin x="3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-1" baseline="0">
              <a:solidFill>
                <a:srgbClr val="595959"/>
              </a:solidFill>
              <a:latin typeface="맑은 고딕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ore-KR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6FC9-08EC-4848-9B38-57A94316D179}" type="datetimeFigureOut">
              <a:rPr kumimoji="1" lang="ko-Kore-KR" altLang="en-US" smtClean="0"/>
              <a:t>2022. 11. 13.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8989-D849-E24F-84A2-94914BA018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16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B05F-B245-044E-9B87-227DC9F2B100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1D66-6A4D-B94C-AAD3-4424CA25D1F0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ED09-66DB-D642-B3A8-2B77A214FB01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1484-E679-794A-97F9-8C02BB04BEB9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C5B0-87C3-2942-8E4C-0C4A9DD45A1B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8D96-75F9-4E40-93D8-46E0C19CC1E3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11A5-E6C6-9447-9B1F-0147DA0C8988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C12B-CB3E-524A-A58D-22185E1A0767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999-0294-3342-927E-A8AE063758A8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DE2A-5A98-684E-A7AC-94F2DC63BDBC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3B16-986C-2F4C-AC22-95AA70A73933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6746-F513-2843-A743-937334662195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CAD7-4899-864A-913C-A008B8DA5773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430309" y="2676872"/>
            <a:ext cx="9331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 공정  개선을 통한 매출액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151925" y="4581439"/>
            <a:ext cx="588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박규리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정준영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9B76B-0D28-9A4C-79A8-DC444D76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정제 방안 수립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02E6DA-045E-C47B-2894-01291DEC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17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929" y="82349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수주 데이터 </a:t>
            </a:r>
            <a:r>
              <a:rPr lang="en-US" altLang="ko-KR" b="1" dirty="0"/>
              <a:t>(Booking Data / 1,653,821 row) 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7C7DE30-C9F9-A26B-73C3-929B0F24A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6805"/>
              </p:ext>
            </p:extLst>
          </p:nvPr>
        </p:nvGraphicFramePr>
        <p:xfrm>
          <a:off x="611296" y="1203457"/>
          <a:ext cx="10969408" cy="549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395">
                  <a:extLst>
                    <a:ext uri="{9D8B030D-6E8A-4147-A177-3AD203B41FA5}">
                      <a16:colId xmlns:a16="http://schemas.microsoft.com/office/drawing/2014/main" val="3726918854"/>
                    </a:ext>
                  </a:extLst>
                </a:gridCol>
                <a:gridCol w="1227648">
                  <a:extLst>
                    <a:ext uri="{9D8B030D-6E8A-4147-A177-3AD203B41FA5}">
                      <a16:colId xmlns:a16="http://schemas.microsoft.com/office/drawing/2014/main" val="3333249010"/>
                    </a:ext>
                  </a:extLst>
                </a:gridCol>
                <a:gridCol w="3921985">
                  <a:extLst>
                    <a:ext uri="{9D8B030D-6E8A-4147-A177-3AD203B41FA5}">
                      <a16:colId xmlns:a16="http://schemas.microsoft.com/office/drawing/2014/main" val="2781630287"/>
                    </a:ext>
                  </a:extLst>
                </a:gridCol>
                <a:gridCol w="4139380">
                  <a:extLst>
                    <a:ext uri="{9D8B030D-6E8A-4147-A177-3AD203B41FA5}">
                      <a16:colId xmlns:a16="http://schemas.microsoft.com/office/drawing/2014/main" val="3262663527"/>
                    </a:ext>
                  </a:extLst>
                </a:gridCol>
              </a:tblGrid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확인결과 및 정제방안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9645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 err="1"/>
                        <a:t>날짜형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받은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45757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출하 완료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noStrike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제품 출하 정상</a:t>
                      </a:r>
                      <a:r>
                        <a:rPr lang="en-US" altLang="ko-KR" sz="1400" strike="noStrike" dirty="0"/>
                        <a:t>(</a:t>
                      </a:r>
                      <a:r>
                        <a:rPr lang="ko-KR" altLang="en-US" sz="1400" strike="noStrike" dirty="0"/>
                        <a:t>납기</a:t>
                      </a:r>
                      <a:r>
                        <a:rPr lang="en-US" altLang="ko-KR" sz="1400" strike="noStrike" dirty="0"/>
                        <a:t>)</a:t>
                      </a:r>
                      <a:r>
                        <a:rPr lang="ko-KR" altLang="en-US" sz="1400" strike="noStrike" dirty="0"/>
                        <a:t>완료 여부 </a:t>
                      </a:r>
                      <a:r>
                        <a:rPr lang="en-US" altLang="ko-KR" sz="1400" strike="noStrike" dirty="0"/>
                        <a:t>(Y/N)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494668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사업장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받은 사업장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86761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거래처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noStrike" dirty="0"/>
                        <a:t>ID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거래처 코드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30665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품목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noStrike" dirty="0"/>
                        <a:t>ID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품목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312593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일련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noStrike" dirty="0"/>
                        <a:t>ID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일련 번호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8725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출고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출고 수량 </a:t>
                      </a:r>
                      <a:r>
                        <a:rPr lang="en-US" altLang="ko-KR" sz="1400" strike="noStrike" dirty="0"/>
                        <a:t>(</a:t>
                      </a:r>
                      <a:r>
                        <a:rPr lang="ko-KR" altLang="en-US" sz="1400" strike="noStrike" dirty="0"/>
                        <a:t>단위 </a:t>
                      </a:r>
                      <a:r>
                        <a:rPr lang="en-US" altLang="ko-KR" sz="1400" strike="noStrike" dirty="0"/>
                        <a:t>: </a:t>
                      </a:r>
                      <a:r>
                        <a:rPr lang="ko-KR" altLang="en-US" sz="1400" strike="noStrike" dirty="0"/>
                        <a:t>개수</a:t>
                      </a:r>
                      <a:r>
                        <a:rPr lang="en-US" altLang="ko-KR" sz="1400" strike="noStrik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9948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수량 </a:t>
                      </a:r>
                      <a:r>
                        <a:rPr lang="en-US" altLang="ko-KR" sz="1400" strike="noStrike" dirty="0"/>
                        <a:t>(</a:t>
                      </a:r>
                      <a:r>
                        <a:rPr lang="ko-KR" altLang="en-US" sz="1400" strike="noStrike" dirty="0"/>
                        <a:t>단위 </a:t>
                      </a:r>
                      <a:r>
                        <a:rPr lang="en-US" altLang="ko-KR" sz="1400" strike="noStrike" dirty="0"/>
                        <a:t>: </a:t>
                      </a:r>
                      <a:r>
                        <a:rPr lang="ko-KR" altLang="en-US" sz="1400" strike="noStrike" dirty="0"/>
                        <a:t>개수</a:t>
                      </a:r>
                      <a:r>
                        <a:rPr lang="en-US" altLang="ko-KR" sz="1400" strike="noStrik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12995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제품 수주 단가</a:t>
                      </a:r>
                      <a:r>
                        <a:rPr lang="en-US" altLang="ko-KR" sz="1400" strike="noStrike" dirty="0"/>
                        <a:t>(</a:t>
                      </a:r>
                      <a:r>
                        <a:rPr lang="ko-KR" altLang="en-US" sz="1400" strike="noStrike" dirty="0"/>
                        <a:t>원</a:t>
                      </a:r>
                      <a:r>
                        <a:rPr lang="en-US" altLang="ko-KR" sz="1400" strike="noStrik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83681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제품 총 수주 금액</a:t>
                      </a:r>
                      <a:r>
                        <a:rPr lang="en-US" altLang="ko-KR" sz="1400" strike="noStrike" dirty="0"/>
                        <a:t>(</a:t>
                      </a:r>
                      <a:r>
                        <a:rPr lang="ko-KR" altLang="en-US" sz="1400" strike="noStrike" dirty="0"/>
                        <a:t>원</a:t>
                      </a:r>
                      <a:r>
                        <a:rPr lang="en-US" altLang="ko-KR" sz="1400" strike="noStrik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4640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부가세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부가세 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841123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납기일자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 err="1"/>
                        <a:t>날짜형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납기를 완료한 일자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 err="1"/>
                        <a:t>결측치</a:t>
                      </a:r>
                      <a:r>
                        <a:rPr lang="ko-KR" altLang="en-US" sz="1400" strike="noStrike" dirty="0"/>
                        <a:t> </a:t>
                      </a:r>
                      <a:r>
                        <a:rPr lang="en-US" altLang="ko-KR" sz="1400" strike="noStrike" dirty="0"/>
                        <a:t>1</a:t>
                      </a:r>
                      <a:r>
                        <a:rPr lang="ko-KR" altLang="en-US" sz="1400" strike="noStrike" dirty="0"/>
                        <a:t>개</a:t>
                      </a: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392331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받은 부서 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 err="1"/>
                        <a:t>결측치</a:t>
                      </a:r>
                      <a:r>
                        <a:rPr lang="ko-KR" altLang="en-US" sz="1400" strike="noStrike" dirty="0"/>
                        <a:t> </a:t>
                      </a:r>
                      <a:r>
                        <a:rPr lang="en-US" altLang="ko-KR" sz="1400" strike="noStrike" dirty="0"/>
                        <a:t>75472</a:t>
                      </a:r>
                      <a:r>
                        <a:rPr lang="ko-KR" altLang="en-US" sz="1400" strike="noStrike" dirty="0"/>
                        <a:t>개</a:t>
                      </a: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21337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58772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13740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A32D9B-1083-050F-998A-F6B6EB71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CFAC01-CCED-A5F9-93FE-76E2A596D53C}"/>
              </a:ext>
            </a:extLst>
          </p:cNvPr>
          <p:cNvSpPr txBox="1"/>
          <p:nvPr/>
        </p:nvSpPr>
        <p:spPr>
          <a:xfrm>
            <a:off x="7415979" y="4322956"/>
            <a:ext cx="41647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음수</a:t>
            </a:r>
            <a:r>
              <a:rPr kumimoji="1" lang="en-US" altLang="ko-Kore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-)</a:t>
            </a:r>
            <a:r>
              <a:rPr kumimoji="1"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데이터 </a:t>
            </a:r>
            <a:r>
              <a:rPr kumimoji="1"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Drop</a:t>
            </a:r>
            <a:endParaRPr kumimoji="1" lang="ko-Kore-KR" altLang="en-US" sz="13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FC2D1-1997-0E6B-B8FF-B8391CE49AC3}"/>
              </a:ext>
            </a:extLst>
          </p:cNvPr>
          <p:cNvSpPr txBox="1"/>
          <p:nvPr/>
        </p:nvSpPr>
        <p:spPr>
          <a:xfrm>
            <a:off x="7415979" y="3619034"/>
            <a:ext cx="41341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음수</a:t>
            </a:r>
            <a:r>
              <a:rPr kumimoji="1" lang="en-US" altLang="ko-Kore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-) </a:t>
            </a:r>
            <a:r>
              <a:rPr kumimoji="1"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</a:t>
            </a:r>
            <a:r>
              <a:rPr kumimoji="1"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</a:t>
            </a:r>
            <a:r>
              <a:rPr kumimoji="1"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반품처리로 판단</a:t>
            </a:r>
            <a:endParaRPr kumimoji="1" lang="ko-Kore-KR" altLang="en-US" sz="13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91A9E-32E9-0821-874B-DEA3C1F7332C}"/>
              </a:ext>
            </a:extLst>
          </p:cNvPr>
          <p:cNvSpPr txBox="1"/>
          <p:nvPr/>
        </p:nvSpPr>
        <p:spPr>
          <a:xfrm>
            <a:off x="7415979" y="3957070"/>
            <a:ext cx="41647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음수</a:t>
            </a:r>
            <a:r>
              <a:rPr kumimoji="1" lang="en-US" altLang="ko-Kore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-)</a:t>
            </a:r>
            <a:r>
              <a:rPr kumimoji="1"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데이터 </a:t>
            </a:r>
            <a:r>
              <a:rPr kumimoji="1"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</a:t>
            </a:r>
            <a:r>
              <a:rPr kumimoji="1"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폐기 처리로 판단</a:t>
            </a:r>
            <a:endParaRPr kumimoji="1" lang="ko-Kore-KR" altLang="en-US" sz="13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B0FE612-0D19-D0C3-E62C-B221B53EDCA9}"/>
              </a:ext>
            </a:extLst>
          </p:cNvPr>
          <p:cNvGrpSpPr/>
          <p:nvPr/>
        </p:nvGrpSpPr>
        <p:grpSpPr>
          <a:xfrm>
            <a:off x="403850" y="6008933"/>
            <a:ext cx="10579123" cy="346327"/>
            <a:chOff x="404187" y="6025503"/>
            <a:chExt cx="10579123" cy="346327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249D593-E182-063E-ECF0-5ECC2379762F}"/>
                </a:ext>
              </a:extLst>
            </p:cNvPr>
            <p:cNvGrpSpPr/>
            <p:nvPr/>
          </p:nvGrpSpPr>
          <p:grpSpPr>
            <a:xfrm>
              <a:off x="404187" y="6025503"/>
              <a:ext cx="7037137" cy="346327"/>
              <a:chOff x="388497" y="6034534"/>
              <a:chExt cx="7037137" cy="346327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025F7047-97C2-FE48-6453-F162AE4BB87D}"/>
                  </a:ext>
                </a:extLst>
              </p:cNvPr>
              <p:cNvGrpSpPr/>
              <p:nvPr/>
            </p:nvGrpSpPr>
            <p:grpSpPr>
              <a:xfrm>
                <a:off x="388497" y="6034534"/>
                <a:ext cx="7037137" cy="346327"/>
                <a:chOff x="388497" y="6034534"/>
                <a:chExt cx="7037137" cy="346327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DD36D81-345D-2C02-C977-194DBFC98880}"/>
                    </a:ext>
                  </a:extLst>
                </p:cNvPr>
                <p:cNvSpPr txBox="1"/>
                <p:nvPr/>
              </p:nvSpPr>
              <p:spPr>
                <a:xfrm>
                  <a:off x="388497" y="6042307"/>
                  <a:ext cx="21020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latinLnBrk="1"/>
                  <a:r>
                    <a:rPr lang="en-US" altLang="ko-KR" sz="1600" strike="noStrike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(</a:t>
                  </a:r>
                  <a:r>
                    <a:rPr lang="ko-KR" altLang="en-US" sz="1600" strike="noStrike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파생</a:t>
                  </a:r>
                  <a:r>
                    <a:rPr lang="en-US" altLang="ko-KR" sz="1600" strike="noStrike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)</a:t>
                  </a:r>
                  <a:r>
                    <a:rPr lang="ko-KR" altLang="en-US" sz="1400" strike="noStrike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납기지연여부</a:t>
                  </a:r>
                  <a:endParaRPr lang="ko-KR" altLang="en-US" sz="1600" strike="noStrik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8BA588D-AD57-641E-DD16-DC548A10F98B}"/>
                    </a:ext>
                  </a:extLst>
                </p:cNvPr>
                <p:cNvSpPr txBox="1"/>
                <p:nvPr/>
              </p:nvSpPr>
              <p:spPr>
                <a:xfrm>
                  <a:off x="3531476" y="6034534"/>
                  <a:ext cx="38941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ore-KR" alt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수주수량</a:t>
                  </a:r>
                  <a:r>
                    <a:rPr kumimoji="1" lang="ko-KR" alt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 </a:t>
                  </a:r>
                  <a:r>
                    <a:rPr kumimoji="1" lang="en-US" altLang="ko-KR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-</a:t>
                  </a:r>
                  <a:r>
                    <a:rPr kumimoji="1" lang="ko-KR" alt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 출고수량</a:t>
                  </a:r>
                  <a:endParaRPr kumimoji="1" lang="ko-Kore-KR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57D6A3-4A38-680A-F786-C1F460B9B1AE}"/>
                  </a:ext>
                </a:extLst>
              </p:cNvPr>
              <p:cNvSpPr txBox="1"/>
              <p:nvPr/>
            </p:nvSpPr>
            <p:spPr>
              <a:xfrm>
                <a:off x="2255039" y="6051727"/>
                <a:ext cx="1263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ore-KR" altLang="en-US" sz="14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범주형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380C818-9610-394A-7627-CEC32469416C}"/>
                </a:ext>
              </a:extLst>
            </p:cNvPr>
            <p:cNvSpPr txBox="1"/>
            <p:nvPr/>
          </p:nvSpPr>
          <p:spPr>
            <a:xfrm>
              <a:off x="8124497" y="6042696"/>
              <a:ext cx="285881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3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납기지연 </a:t>
              </a:r>
              <a:r>
                <a:rPr kumimoji="1" lang="en-US" altLang="ko-KR" sz="13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=</a:t>
              </a:r>
              <a:r>
                <a:rPr kumimoji="1" lang="ko-KR" altLang="en-US" sz="13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ko-KR" sz="13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ko-KR" altLang="en-US" sz="13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ko-KR" sz="13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/</a:t>
              </a:r>
              <a:r>
                <a:rPr kumimoji="1" lang="ko-KR" altLang="en-US" sz="13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납기 </a:t>
              </a:r>
              <a:r>
                <a:rPr kumimoji="1" lang="ko-KR" altLang="en-US" sz="13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미지연</a:t>
              </a:r>
              <a:r>
                <a:rPr kumimoji="1" lang="ko-KR" altLang="en-US" sz="13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ko-KR" sz="13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=0</a:t>
              </a:r>
              <a:endParaRPr kumimoji="1" lang="ko-Kore-KR" altLang="en-US" sz="13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C116C4-9CCE-0116-9DD6-86D78139A97D}"/>
              </a:ext>
            </a:extLst>
          </p:cNvPr>
          <p:cNvGrpSpPr/>
          <p:nvPr/>
        </p:nvGrpSpPr>
        <p:grpSpPr>
          <a:xfrm>
            <a:off x="977464" y="5004869"/>
            <a:ext cx="10603240" cy="983965"/>
            <a:chOff x="977464" y="3862464"/>
            <a:chExt cx="10603240" cy="98396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3A185C6-C7F9-1130-04CD-73DDC7C1E686}"/>
                </a:ext>
              </a:extLst>
            </p:cNvPr>
            <p:cNvSpPr/>
            <p:nvPr/>
          </p:nvSpPr>
          <p:spPr>
            <a:xfrm>
              <a:off x="8097520" y="4589668"/>
              <a:ext cx="2976880" cy="239903"/>
            </a:xfrm>
            <a:prstGeom prst="rect">
              <a:avLst/>
            </a:prstGeom>
            <a:solidFill>
              <a:srgbClr val="CCCD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FD3520C-52EF-1539-27BF-F6F6744B35AE}"/>
                </a:ext>
              </a:extLst>
            </p:cNvPr>
            <p:cNvGrpSpPr/>
            <p:nvPr/>
          </p:nvGrpSpPr>
          <p:grpSpPr>
            <a:xfrm>
              <a:off x="977464" y="3862464"/>
              <a:ext cx="10603240" cy="983965"/>
              <a:chOff x="977463" y="5001407"/>
              <a:chExt cx="10603240" cy="983965"/>
            </a:xfrm>
          </p:grpSpPr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2E2FD9ED-E432-8D47-3143-1ADEAD5AF493}"/>
                  </a:ext>
                </a:extLst>
              </p:cNvPr>
              <p:cNvCxnSpPr/>
              <p:nvPr/>
            </p:nvCxnSpPr>
            <p:spPr>
              <a:xfrm>
                <a:off x="977463" y="5812221"/>
                <a:ext cx="9249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E8FACA29-F2FA-82B9-3968-6782DD484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463" y="5134303"/>
                <a:ext cx="10089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7772E9-57DF-BAFF-D5FE-A96C2D360BBE}"/>
                  </a:ext>
                </a:extLst>
              </p:cNvPr>
              <p:cNvSpPr txBox="1"/>
              <p:nvPr/>
            </p:nvSpPr>
            <p:spPr>
              <a:xfrm>
                <a:off x="7446596" y="5001407"/>
                <a:ext cx="413410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ore-KR" altLang="en-US" sz="13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공정과</a:t>
                </a:r>
                <a:r>
                  <a:rPr kumimoji="1" lang="ko-KR" altLang="en-US" sz="13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무관</a:t>
                </a:r>
                <a:endParaRPr kumimoji="1" lang="ko-Kore-KR" alt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C4560A-502E-1016-4BFF-132767D7D594}"/>
                  </a:ext>
                </a:extLst>
              </p:cNvPr>
              <p:cNvSpPr txBox="1"/>
              <p:nvPr/>
            </p:nvSpPr>
            <p:spPr>
              <a:xfrm>
                <a:off x="7441324" y="5692984"/>
                <a:ext cx="413937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ore-KR" altLang="en-US" sz="13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공정과</a:t>
                </a:r>
                <a:r>
                  <a:rPr kumimoji="1" lang="ko-KR" altLang="en-US" sz="13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무관</a:t>
                </a:r>
                <a:endParaRPr kumimoji="1" lang="ko-Kore-KR" alt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9274E68-5B27-8D01-93A8-79D45796B342}"/>
              </a:ext>
            </a:extLst>
          </p:cNvPr>
          <p:cNvGrpSpPr/>
          <p:nvPr/>
        </p:nvGrpSpPr>
        <p:grpSpPr>
          <a:xfrm>
            <a:off x="7417306" y="5264895"/>
            <a:ext cx="4269244" cy="492443"/>
            <a:chOff x="7646119" y="2083311"/>
            <a:chExt cx="4269244" cy="49244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93DAA42-BE7B-0449-6E88-21CC4CC6BAAD}"/>
                </a:ext>
              </a:extLst>
            </p:cNvPr>
            <p:cNvSpPr/>
            <p:nvPr/>
          </p:nvSpPr>
          <p:spPr>
            <a:xfrm>
              <a:off x="8134740" y="2196333"/>
              <a:ext cx="2976880" cy="239903"/>
            </a:xfrm>
            <a:prstGeom prst="rect">
              <a:avLst/>
            </a:prstGeom>
            <a:solidFill>
              <a:srgbClr val="E7E8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366457-C9B9-AB46-D904-339E28985ED5}"/>
                </a:ext>
              </a:extLst>
            </p:cNvPr>
            <p:cNvSpPr txBox="1"/>
            <p:nvPr/>
          </p:nvSpPr>
          <p:spPr>
            <a:xfrm>
              <a:off x="7646119" y="2083311"/>
              <a:ext cx="42692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이상치와 </a:t>
              </a:r>
              <a:r>
                <a:rPr kumimoji="1" lang="ko-KR" altLang="en-US" sz="13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결측치</a:t>
              </a:r>
              <a:r>
                <a:rPr kumimoji="1" lang="ko-KR" alt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모두 수주일자</a:t>
              </a:r>
              <a:r>
                <a:rPr kumimoji="1" lang="en-US" altLang="ko-KR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,</a:t>
              </a:r>
              <a:r>
                <a:rPr kumimoji="1" lang="ko-KR" alt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거래처 코드</a:t>
              </a:r>
              <a:r>
                <a:rPr kumimoji="1" lang="en-US" altLang="ko-KR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,</a:t>
              </a:r>
              <a:r>
                <a:rPr kumimoji="1" lang="ko-KR" alt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수주부서와 비교 후 값 도출</a:t>
              </a:r>
              <a:endParaRPr kumimoji="1"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3E365B0-BEB6-AE67-A55A-2CE805B8DE9B}"/>
              </a:ext>
            </a:extLst>
          </p:cNvPr>
          <p:cNvGrpSpPr/>
          <p:nvPr/>
        </p:nvGrpSpPr>
        <p:grpSpPr>
          <a:xfrm>
            <a:off x="4673600" y="814236"/>
            <a:ext cx="6680200" cy="369332"/>
            <a:chOff x="4673600" y="814236"/>
            <a:chExt cx="6680200" cy="369332"/>
          </a:xfrm>
        </p:grpSpPr>
        <p:sp>
          <p:nvSpPr>
            <p:cNvPr id="47" name="오른쪽 화살표[R] 46">
              <a:extLst>
                <a:ext uri="{FF2B5EF4-FFF2-40B4-BE49-F238E27FC236}">
                  <a16:creationId xmlns:a16="http://schemas.microsoft.com/office/drawing/2014/main" id="{723D4423-8DCF-9DAD-735E-D69F03D5E7FB}"/>
                </a:ext>
              </a:extLst>
            </p:cNvPr>
            <p:cNvSpPr/>
            <p:nvPr/>
          </p:nvSpPr>
          <p:spPr>
            <a:xfrm>
              <a:off x="4673600" y="975360"/>
              <a:ext cx="2113280" cy="71120"/>
            </a:xfrm>
            <a:prstGeom prst="rightArrow">
              <a:avLst/>
            </a:prstGeom>
            <a:solidFill>
              <a:schemeClr val="tx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22E4F05-6DD2-76C9-F0A3-7FBA4E1E4B3D}"/>
                </a:ext>
              </a:extLst>
            </p:cNvPr>
            <p:cNvSpPr txBox="1"/>
            <p:nvPr/>
          </p:nvSpPr>
          <p:spPr>
            <a:xfrm>
              <a:off x="6827519" y="814236"/>
              <a:ext cx="4526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,031,394</a:t>
              </a:r>
              <a:r>
                <a:rPr kumimoji="1" lang="ko-KR" altLang="en-US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ko-KR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row</a:t>
              </a:r>
              <a:r>
                <a:rPr kumimoji="1" lang="en-US" altLang="ko-KR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(2016</a:t>
              </a:r>
              <a:r>
                <a:rPr kumimoji="1"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년 이전 데이터 </a:t>
              </a:r>
              <a:r>
                <a:rPr kumimoji="1" lang="en-US" altLang="ko-KR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Drop)</a:t>
              </a:r>
              <a:endPara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445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796F62-6A1D-02B8-6BA8-180043951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74890"/>
              </p:ext>
            </p:extLst>
          </p:nvPr>
        </p:nvGraphicFramePr>
        <p:xfrm>
          <a:off x="276017" y="556552"/>
          <a:ext cx="4651583" cy="574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72">
                  <a:extLst>
                    <a:ext uri="{9D8B030D-6E8A-4147-A177-3AD203B41FA5}">
                      <a16:colId xmlns:a16="http://schemas.microsoft.com/office/drawing/2014/main" val="2238328497"/>
                    </a:ext>
                  </a:extLst>
                </a:gridCol>
                <a:gridCol w="609275">
                  <a:extLst>
                    <a:ext uri="{9D8B030D-6E8A-4147-A177-3AD203B41FA5}">
                      <a16:colId xmlns:a16="http://schemas.microsoft.com/office/drawing/2014/main" val="1096363076"/>
                    </a:ext>
                  </a:extLst>
                </a:gridCol>
                <a:gridCol w="1946462">
                  <a:extLst>
                    <a:ext uri="{9D8B030D-6E8A-4147-A177-3AD203B41FA5}">
                      <a16:colId xmlns:a16="http://schemas.microsoft.com/office/drawing/2014/main" val="349418194"/>
                    </a:ext>
                  </a:extLst>
                </a:gridCol>
                <a:gridCol w="1261874">
                  <a:extLst>
                    <a:ext uri="{9D8B030D-6E8A-4147-A177-3AD203B41FA5}">
                      <a16:colId xmlns:a16="http://schemas.microsoft.com/office/drawing/2014/main" val="1871451979"/>
                    </a:ext>
                  </a:extLst>
                </a:gridCol>
              </a:tblGrid>
              <a:tr h="453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확인결과 및 정제방안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59478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 err="1"/>
                        <a:t>날짜형</a:t>
                      </a:r>
                      <a:endParaRPr lang="ko-KR" altLang="en-US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받은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28062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출하 완료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trike="noStrike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제품 출하 정상</a:t>
                      </a:r>
                      <a:r>
                        <a:rPr lang="en-US" altLang="ko-KR" sz="800" strike="noStrike" dirty="0"/>
                        <a:t>(</a:t>
                      </a:r>
                      <a:r>
                        <a:rPr lang="ko-KR" altLang="en-US" sz="800" strike="noStrike" dirty="0"/>
                        <a:t>납기</a:t>
                      </a:r>
                      <a:r>
                        <a:rPr lang="en-US" altLang="ko-KR" sz="800" strike="noStrike" dirty="0"/>
                        <a:t>)</a:t>
                      </a:r>
                      <a:r>
                        <a:rPr lang="ko-KR" altLang="en-US" sz="800" strike="noStrike" dirty="0"/>
                        <a:t>완료 여부 </a:t>
                      </a:r>
                      <a:r>
                        <a:rPr lang="en-US" altLang="ko-KR" sz="800" strike="noStrike" dirty="0"/>
                        <a:t>(Y/N)</a:t>
                      </a:r>
                      <a:endParaRPr lang="ko-KR" altLang="en-US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13218"/>
                  </a:ext>
                </a:extLst>
              </a:tr>
              <a:tr h="409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사업장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받은 사업장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09837"/>
                  </a:ext>
                </a:extLst>
              </a:tr>
              <a:tr h="409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거래처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trike="noStrike" dirty="0"/>
                        <a:t>ID</a:t>
                      </a:r>
                      <a:endParaRPr lang="ko-KR" altLang="en-US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거래처 코드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81492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품목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trike="noStrike" dirty="0"/>
                        <a:t>ID</a:t>
                      </a:r>
                      <a:endParaRPr lang="ko-KR" altLang="en-US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품목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755548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일련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trike="noStrike" dirty="0"/>
                        <a:t>ID</a:t>
                      </a:r>
                      <a:endParaRPr lang="ko-KR" altLang="en-US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일련 번호</a:t>
                      </a:r>
                      <a:endParaRPr lang="en-US" altLang="ko-KR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28496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출고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출고 수량 </a:t>
                      </a:r>
                      <a:r>
                        <a:rPr lang="en-US" altLang="ko-KR" sz="800" strike="noStrike" dirty="0"/>
                        <a:t>(</a:t>
                      </a:r>
                      <a:r>
                        <a:rPr lang="ko-KR" altLang="en-US" sz="800" strike="noStrike" dirty="0"/>
                        <a:t>단위 </a:t>
                      </a:r>
                      <a:r>
                        <a:rPr lang="en-US" altLang="ko-KR" sz="800" strike="noStrike" dirty="0"/>
                        <a:t>: </a:t>
                      </a:r>
                      <a:r>
                        <a:rPr lang="ko-KR" altLang="en-US" sz="800" strike="noStrike" dirty="0"/>
                        <a:t>개수</a:t>
                      </a:r>
                      <a:r>
                        <a:rPr lang="en-US" altLang="ko-KR" sz="800" strike="noStrik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67859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수량 </a:t>
                      </a:r>
                      <a:r>
                        <a:rPr lang="en-US" altLang="ko-KR" sz="800" strike="noStrike" dirty="0"/>
                        <a:t>(</a:t>
                      </a:r>
                      <a:r>
                        <a:rPr lang="ko-KR" altLang="en-US" sz="800" strike="noStrike" dirty="0"/>
                        <a:t>단위 </a:t>
                      </a:r>
                      <a:r>
                        <a:rPr lang="en-US" altLang="ko-KR" sz="800" strike="noStrike" dirty="0"/>
                        <a:t>: </a:t>
                      </a:r>
                      <a:r>
                        <a:rPr lang="ko-KR" altLang="en-US" sz="800" strike="noStrike" dirty="0"/>
                        <a:t>개수</a:t>
                      </a:r>
                      <a:r>
                        <a:rPr lang="en-US" altLang="ko-KR" sz="800" strike="noStrik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10522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제품 수주 단가</a:t>
                      </a:r>
                      <a:r>
                        <a:rPr lang="en-US" altLang="ko-KR" sz="800" strike="noStrike" dirty="0"/>
                        <a:t>(</a:t>
                      </a:r>
                      <a:r>
                        <a:rPr lang="ko-KR" altLang="en-US" sz="800" strike="noStrike" dirty="0"/>
                        <a:t>원</a:t>
                      </a:r>
                      <a:r>
                        <a:rPr lang="en-US" altLang="ko-KR" sz="800" strike="noStrik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2713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제품 총 수주 금액</a:t>
                      </a:r>
                      <a:r>
                        <a:rPr lang="en-US" altLang="ko-KR" sz="800" strike="noStrike" dirty="0"/>
                        <a:t>(</a:t>
                      </a:r>
                      <a:r>
                        <a:rPr lang="ko-KR" altLang="en-US" sz="800" strike="noStrike" dirty="0"/>
                        <a:t>원</a:t>
                      </a:r>
                      <a:r>
                        <a:rPr lang="en-US" altLang="ko-KR" sz="800" strike="noStrik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26788"/>
                  </a:ext>
                </a:extLst>
              </a:tr>
              <a:tr h="409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부가세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부가세 </a:t>
                      </a:r>
                      <a:endParaRPr lang="en-US" altLang="ko-KR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183043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납기일자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 err="1"/>
                        <a:t>날짜형</a:t>
                      </a:r>
                      <a:endParaRPr lang="ko-KR" altLang="en-US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납기를 완료한 일자</a:t>
                      </a:r>
                      <a:endParaRPr lang="en-US" altLang="ko-KR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 err="1"/>
                        <a:t>결측치</a:t>
                      </a:r>
                      <a:r>
                        <a:rPr lang="ko-KR" altLang="en-US" sz="800" strike="noStrike" dirty="0"/>
                        <a:t> </a:t>
                      </a:r>
                      <a:r>
                        <a:rPr lang="en-US" altLang="ko-KR" sz="800" strike="noStrike" dirty="0"/>
                        <a:t>1</a:t>
                      </a:r>
                      <a:r>
                        <a:rPr lang="ko-KR" altLang="en-US" sz="800" strike="noStrike" dirty="0"/>
                        <a:t>개</a:t>
                      </a:r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06085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받은 부서 </a:t>
                      </a:r>
                      <a:endParaRPr lang="en-US" altLang="ko-KR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 err="1"/>
                        <a:t>결측치</a:t>
                      </a:r>
                      <a:r>
                        <a:rPr lang="ko-KR" altLang="en-US" sz="800" strike="noStrike" dirty="0"/>
                        <a:t> </a:t>
                      </a:r>
                      <a:r>
                        <a:rPr lang="en-US" altLang="ko-KR" sz="800" strike="noStrike" dirty="0"/>
                        <a:t>75472</a:t>
                      </a:r>
                      <a:r>
                        <a:rPr lang="ko-KR" altLang="en-US" sz="800" strike="noStrike" dirty="0"/>
                        <a:t>개</a:t>
                      </a:r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22242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92924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9371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0A558C-302C-4BD8-308A-BE45318501D6}"/>
              </a:ext>
            </a:extLst>
          </p:cNvPr>
          <p:cNvSpPr txBox="1"/>
          <p:nvPr/>
        </p:nvSpPr>
        <p:spPr>
          <a:xfrm>
            <a:off x="5547360" y="556552"/>
            <a:ext cx="5161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2016</a:t>
            </a:r>
            <a:r>
              <a:rPr kumimoji="1" lang="ko-KR" altLang="en-US" dirty="0"/>
              <a:t>년 이전 자료 </a:t>
            </a:r>
            <a:r>
              <a:rPr kumimoji="1" lang="en-US" altLang="ko-KR" dirty="0"/>
              <a:t>Drop</a:t>
            </a:r>
          </a:p>
          <a:p>
            <a:pPr marL="285750" indent="-285750">
              <a:buFont typeface="Symbol" pitchFamily="2" charset="2"/>
              <a:buChar char="Þ"/>
            </a:pPr>
            <a:r>
              <a:rPr kumimoji="1" lang="en-US" altLang="ko-KR" dirty="0"/>
              <a:t>cooking</a:t>
            </a:r>
            <a:r>
              <a:rPr kumimoji="1" lang="ko-KR" altLang="en-US" dirty="0"/>
              <a:t> 데이터가 </a:t>
            </a:r>
            <a:r>
              <a:rPr kumimoji="1" lang="en-US" altLang="ko-KR" dirty="0"/>
              <a:t>2016</a:t>
            </a:r>
            <a:r>
              <a:rPr kumimoji="1" lang="ko-KR" altLang="en-US" dirty="0"/>
              <a:t>년 이후부터 존재하기 때문</a:t>
            </a:r>
            <a:endParaRPr kumimoji="1" lang="en-US" altLang="ko-KR" dirty="0"/>
          </a:p>
          <a:p>
            <a:pPr marL="285750" indent="-285750">
              <a:buFont typeface="Symbol" pitchFamily="2" charset="2"/>
              <a:buChar char="Þ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수주부서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부가세 금액 </a:t>
            </a:r>
            <a:r>
              <a:rPr kumimoji="1" lang="en-US" altLang="ko-KR" dirty="0"/>
              <a:t>Drop</a:t>
            </a:r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납기일자</a:t>
            </a:r>
            <a:endParaRPr kumimoji="1" lang="en-US" altLang="ko-KR" dirty="0"/>
          </a:p>
          <a:p>
            <a:pPr marL="285750" indent="-285750">
              <a:buFont typeface="Symbol" pitchFamily="2" charset="2"/>
              <a:buChar char="Þ"/>
            </a:pPr>
            <a:r>
              <a:rPr kumimoji="1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수주일자</a:t>
            </a:r>
            <a:r>
              <a:rPr kumimoji="1"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거래처 코드</a:t>
            </a:r>
            <a:r>
              <a:rPr kumimoji="1"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수주부서</a:t>
            </a:r>
            <a:r>
              <a:rPr kumimoji="1"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cooking</a:t>
            </a:r>
            <a:r>
              <a:rPr kumimoji="1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생산일자와 비교해서 처리</a:t>
            </a:r>
            <a:r>
              <a:rPr kumimoji="1"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수주일자</a:t>
            </a:r>
            <a:r>
              <a:rPr kumimoji="1"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거래처 코드</a:t>
            </a:r>
            <a:r>
              <a:rPr kumimoji="1"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수주부서가 같으면 납기 일이 </a:t>
            </a:r>
            <a:r>
              <a:rPr kumimoji="1"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같을거라는</a:t>
            </a:r>
            <a:r>
              <a:rPr kumimoji="1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판단하에</a:t>
            </a:r>
            <a:r>
              <a:rPr kumimoji="1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진행</a:t>
            </a:r>
            <a:endParaRPr kumimoji="1"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Symbol" pitchFamily="2" charset="2"/>
              <a:buChar char="Þ"/>
            </a:pPr>
            <a:endParaRPr kumimoji="1"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파생변수</a:t>
            </a:r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수주수량 </a:t>
            </a:r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출고수량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164154-2CFE-5208-A8C2-58D2CAA8F362}"/>
              </a:ext>
            </a:extLst>
          </p:cNvPr>
          <p:cNvSpPr/>
          <p:nvPr/>
        </p:nvSpPr>
        <p:spPr>
          <a:xfrm>
            <a:off x="10231120" y="6301448"/>
            <a:ext cx="1960880" cy="5565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580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929" y="82349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생산 데이터 </a:t>
            </a:r>
            <a:r>
              <a:rPr lang="en-US" altLang="ko-KR" b="1" dirty="0"/>
              <a:t>(Cooking Data / 24,069 row) </a:t>
            </a:r>
            <a:endParaRPr lang="ko-KR" altLang="en-US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CE0BD5F-0695-8D51-5530-38D3AD465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09027"/>
              </p:ext>
            </p:extLst>
          </p:nvPr>
        </p:nvGraphicFramePr>
        <p:xfrm>
          <a:off x="621928" y="1192824"/>
          <a:ext cx="10948142" cy="522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192">
                  <a:extLst>
                    <a:ext uri="{9D8B030D-6E8A-4147-A177-3AD203B41FA5}">
                      <a16:colId xmlns:a16="http://schemas.microsoft.com/office/drawing/2014/main" val="696013949"/>
                    </a:ext>
                  </a:extLst>
                </a:gridCol>
                <a:gridCol w="1379967">
                  <a:extLst>
                    <a:ext uri="{9D8B030D-6E8A-4147-A177-3AD203B41FA5}">
                      <a16:colId xmlns:a16="http://schemas.microsoft.com/office/drawing/2014/main" val="595640280"/>
                    </a:ext>
                  </a:extLst>
                </a:gridCol>
                <a:gridCol w="3979216">
                  <a:extLst>
                    <a:ext uri="{9D8B030D-6E8A-4147-A177-3AD203B41FA5}">
                      <a16:colId xmlns:a16="http://schemas.microsoft.com/office/drawing/2014/main" val="2416264503"/>
                    </a:ext>
                  </a:extLst>
                </a:gridCol>
                <a:gridCol w="4149767">
                  <a:extLst>
                    <a:ext uri="{9D8B030D-6E8A-4147-A177-3AD203B41FA5}">
                      <a16:colId xmlns:a16="http://schemas.microsoft.com/office/drawing/2014/main" val="2573763108"/>
                    </a:ext>
                  </a:extLst>
                </a:gridCol>
              </a:tblGrid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변수명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데이터 타입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noStrike" dirty="0"/>
                        <a:t>확인결과 및 정제방안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07356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순번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noStrike"/>
                        <a:t>ID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생산 번호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67853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생산라인코드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trike="noStrike" dirty="0"/>
                        <a:t>ID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생산라인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12081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생산라인명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범주형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생산 라인 구분 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96673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생산일자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날짜형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생산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412142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품목코드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noStrike"/>
                        <a:t>ID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고유 품목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 err="1"/>
                        <a:t>결측치</a:t>
                      </a:r>
                      <a:r>
                        <a:rPr lang="ko-KR" altLang="en-US" sz="1400" strike="noStrike" dirty="0"/>
                        <a:t> </a:t>
                      </a:r>
                      <a:r>
                        <a:rPr lang="en-US" altLang="ko-KR" sz="1400" strike="noStrike" dirty="0"/>
                        <a:t>38</a:t>
                      </a:r>
                      <a:r>
                        <a:rPr lang="ko-KR" altLang="en-US" sz="1400" strike="noStrike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19985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품목명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품목명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 err="1"/>
                        <a:t>결측치</a:t>
                      </a:r>
                      <a:r>
                        <a:rPr lang="ko-KR" altLang="en-US" sz="1400" strike="noStrike" dirty="0"/>
                        <a:t> </a:t>
                      </a:r>
                      <a:r>
                        <a:rPr lang="en-US" altLang="ko-KR" sz="1400" strike="noStrike" dirty="0"/>
                        <a:t>57</a:t>
                      </a:r>
                      <a:r>
                        <a:rPr lang="ko-KR" altLang="en-US" sz="1400" strike="noStrike" dirty="0"/>
                        <a:t>개</a:t>
                      </a: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66771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작업장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noStrike" dirty="0"/>
                        <a:t>ID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작업장 코드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44884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 err="1"/>
                        <a:t>충전실</a:t>
                      </a:r>
                      <a:r>
                        <a:rPr lang="ko-KR" altLang="en-US" sz="1400" strike="noStrike" dirty="0"/>
                        <a:t> 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연속형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재료 충전실 온도 </a:t>
                      </a:r>
                      <a:r>
                        <a:rPr lang="en-US" altLang="ko-KR" sz="1400" strike="noStrike"/>
                        <a:t>(</a:t>
                      </a:r>
                      <a:r>
                        <a:rPr lang="en-US" altLang="ko-KR" sz="1400" strike="noStrike" baseline="30000"/>
                        <a:t>o</a:t>
                      </a:r>
                      <a:r>
                        <a:rPr lang="en-US" altLang="ko-KR" sz="1400" strike="noStrike" baseline="0"/>
                        <a:t>C</a:t>
                      </a:r>
                      <a:r>
                        <a:rPr lang="en-US" altLang="ko-KR" sz="1400" strike="noStrike"/>
                        <a:t>)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03081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실링 온도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연속형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실링 작업 온도 </a:t>
                      </a:r>
                      <a:r>
                        <a:rPr lang="en-US" altLang="ko-KR" sz="1400" strike="noStrike"/>
                        <a:t>(</a:t>
                      </a:r>
                      <a:r>
                        <a:rPr lang="en-US" altLang="ko-KR" sz="1400" strike="noStrike" baseline="30000"/>
                        <a:t>o</a:t>
                      </a:r>
                      <a:r>
                        <a:rPr lang="en-US" altLang="ko-KR" sz="1400" strike="noStrike" baseline="0"/>
                        <a:t>C</a:t>
                      </a:r>
                      <a:r>
                        <a:rPr lang="en-US" altLang="ko-KR" sz="1400" strike="noStrike"/>
                        <a:t>)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 err="1"/>
                        <a:t>결측치</a:t>
                      </a:r>
                      <a:r>
                        <a:rPr lang="ko-KR" altLang="en-US" sz="1400" strike="noStrike" dirty="0"/>
                        <a:t> </a:t>
                      </a:r>
                      <a:r>
                        <a:rPr lang="en-US" altLang="ko-KR" sz="1400" strike="noStrike" dirty="0"/>
                        <a:t>28</a:t>
                      </a:r>
                      <a:r>
                        <a:rPr lang="ko-KR" altLang="en-US" sz="1400" strike="noStrike" dirty="0"/>
                        <a:t>개</a:t>
                      </a: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03057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쿠킹 온도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연속형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쿠킹 작업 온도 </a:t>
                      </a:r>
                      <a:r>
                        <a:rPr lang="en-US" altLang="ko-KR" sz="1400" strike="noStrike"/>
                        <a:t>(</a:t>
                      </a:r>
                      <a:r>
                        <a:rPr lang="en-US" altLang="ko-KR" sz="1400" strike="noStrike" baseline="30000"/>
                        <a:t>o</a:t>
                      </a:r>
                      <a:r>
                        <a:rPr lang="en-US" altLang="ko-KR" sz="1400" strike="noStrike" baseline="0"/>
                        <a:t>C</a:t>
                      </a:r>
                      <a:r>
                        <a:rPr lang="en-US" altLang="ko-KR" sz="1400" strike="noStrike"/>
                        <a:t>)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noStrike" dirty="0" err="1"/>
                        <a:t>결측치</a:t>
                      </a:r>
                      <a:r>
                        <a:rPr lang="ko-KR" altLang="en-US" sz="1400" strike="noStrike" dirty="0"/>
                        <a:t> </a:t>
                      </a:r>
                      <a:r>
                        <a:rPr lang="en-US" altLang="ko-KR" sz="1400" strike="noStrike" dirty="0"/>
                        <a:t>28</a:t>
                      </a:r>
                      <a:r>
                        <a:rPr lang="ko-KR" altLang="en-US" sz="1400" strike="noStrike" dirty="0"/>
                        <a:t>개</a:t>
                      </a: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04439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쿠킹 스팀 압력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연속형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noStrike" dirty="0"/>
                        <a:t>쿠킹 스팀 압력 </a:t>
                      </a:r>
                      <a:r>
                        <a:rPr lang="en-US" altLang="ko-KR" sz="1400" strike="noStrike" dirty="0"/>
                        <a:t>kg/㎠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936538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실링 압력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연속형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noStrike"/>
                        <a:t>제품 실링 압력 </a:t>
                      </a:r>
                      <a:r>
                        <a:rPr lang="en-US" altLang="ko-KR" sz="1400" strike="noStrike"/>
                        <a:t>kg/㎠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889946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생산시간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연속형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생산 시간 </a:t>
                      </a:r>
                      <a:r>
                        <a:rPr lang="en-US" altLang="ko-KR" sz="1400" strike="noStrike" dirty="0"/>
                        <a:t>(</a:t>
                      </a:r>
                      <a:r>
                        <a:rPr lang="ko-KR" altLang="en-US" sz="1400" strike="noStrike" dirty="0"/>
                        <a:t>분</a:t>
                      </a:r>
                      <a:r>
                        <a:rPr lang="en-US" altLang="ko-KR" sz="1400" strike="noStrik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생산 오류 발생으로 인한 </a:t>
                      </a:r>
                      <a:r>
                        <a:rPr lang="ko-KR" altLang="en-US" sz="1400" strike="noStrike" dirty="0" err="1"/>
                        <a:t>결측치</a:t>
                      </a:r>
                      <a:r>
                        <a:rPr lang="ko-KR" altLang="en-US" sz="1400" strike="noStrike" dirty="0"/>
                        <a:t> </a:t>
                      </a:r>
                      <a:r>
                        <a:rPr lang="en-US" altLang="ko-KR" sz="1400" strike="noStrike" dirty="0"/>
                        <a:t>1074</a:t>
                      </a:r>
                      <a:r>
                        <a:rPr lang="ko-KR" altLang="en-US" sz="1400" strike="noStrike" dirty="0"/>
                        <a:t>개</a:t>
                      </a: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2998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417595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9085DA6-B03F-AA95-F246-056BAC07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CFAF8F-F774-57BA-24DC-F2B9DD29FD6C}"/>
              </a:ext>
            </a:extLst>
          </p:cNvPr>
          <p:cNvGrpSpPr/>
          <p:nvPr/>
        </p:nvGrpSpPr>
        <p:grpSpPr>
          <a:xfrm>
            <a:off x="0" y="6076548"/>
            <a:ext cx="11562591" cy="307777"/>
            <a:chOff x="0" y="6076548"/>
            <a:chExt cx="11562591" cy="30777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0618E2D-3A9A-3016-235C-A93BA8716B1E}"/>
                </a:ext>
              </a:extLst>
            </p:cNvPr>
            <p:cNvGrpSpPr/>
            <p:nvPr/>
          </p:nvGrpSpPr>
          <p:grpSpPr>
            <a:xfrm>
              <a:off x="0" y="6076548"/>
              <a:ext cx="7433846" cy="307777"/>
              <a:chOff x="0" y="6076548"/>
              <a:chExt cx="7433846" cy="30777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4CAC83-95BE-800D-9EC3-BBB7FEEC630B}"/>
                  </a:ext>
                </a:extLst>
              </p:cNvPr>
              <p:cNvSpPr txBox="1"/>
              <p:nvPr/>
            </p:nvSpPr>
            <p:spPr>
              <a:xfrm>
                <a:off x="0" y="6076548"/>
                <a:ext cx="26065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1400" b="1" strike="noStrike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(</a:t>
                </a:r>
                <a:r>
                  <a:rPr lang="ko-KR" altLang="en-US" sz="1400" b="1" strike="noStrike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파생</a:t>
                </a:r>
                <a:r>
                  <a:rPr lang="en-US" altLang="ko-KR" sz="1400" b="1" strike="noStrike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)</a:t>
                </a:r>
                <a:r>
                  <a:rPr lang="ko-KR" altLang="en-US" sz="1400" strike="noStrike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불량여부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B4252D-B67B-BD81-0260-90ECAA4160FF}"/>
                  </a:ext>
                </a:extLst>
              </p:cNvPr>
              <p:cNvSpPr txBox="1"/>
              <p:nvPr/>
            </p:nvSpPr>
            <p:spPr>
              <a:xfrm>
                <a:off x="2060028" y="6076548"/>
                <a:ext cx="1387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ore-KR" altLang="en-US" sz="14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범주형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CCF38D-8276-DB66-8CD1-2374F28DFB94}"/>
                  </a:ext>
                </a:extLst>
              </p:cNvPr>
              <p:cNvSpPr txBox="1"/>
              <p:nvPr/>
            </p:nvSpPr>
            <p:spPr>
              <a:xfrm>
                <a:off x="3447396" y="6076548"/>
                <a:ext cx="3986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+</a:t>
                </a:r>
                <a:r>
                  <a:rPr kumimoji="1" lang="ko-KR" altLang="en-US" sz="14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en-US" altLang="ko-KR" sz="14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Error </a:t>
                </a:r>
                <a:r>
                  <a:rPr kumimoji="1" lang="ko-KR" altLang="en-US" sz="14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데이터</a:t>
                </a:r>
                <a:endParaRPr kumimoji="1" lang="ko-Kore-KR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C462BD-7D07-36F5-EDF1-DF6843B7ED54}"/>
                </a:ext>
              </a:extLst>
            </p:cNvPr>
            <p:cNvSpPr txBox="1"/>
            <p:nvPr/>
          </p:nvSpPr>
          <p:spPr>
            <a:xfrm>
              <a:off x="7441324" y="6076778"/>
              <a:ext cx="41212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3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품목명</a:t>
              </a:r>
              <a:r>
                <a:rPr kumimoji="1" lang="en-US" altLang="ko-Kore-KR" sz="13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</a:t>
              </a:r>
              <a:r>
                <a:rPr kumimoji="1" lang="ko-KR" altLang="en-US" sz="13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생산일자</a:t>
              </a:r>
              <a:r>
                <a:rPr kumimoji="1" lang="en-US" altLang="ko-KR" sz="13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</a:t>
              </a:r>
              <a:r>
                <a:rPr kumimoji="1" lang="ko-KR" altLang="en-US" sz="13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순번 기준</a:t>
              </a:r>
              <a:endParaRPr kumimoji="1" lang="ko-Kore-KR" altLang="en-US" sz="13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156DBD5-1EFC-729A-4584-ACA37B98EF1F}"/>
              </a:ext>
            </a:extLst>
          </p:cNvPr>
          <p:cNvGrpSpPr/>
          <p:nvPr/>
        </p:nvGrpSpPr>
        <p:grpSpPr>
          <a:xfrm>
            <a:off x="7433846" y="2960492"/>
            <a:ext cx="4121266" cy="651776"/>
            <a:chOff x="7433846" y="2960492"/>
            <a:chExt cx="4121266" cy="65177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B988E0A-9807-7C9D-6CF8-CAFEC86D2310}"/>
                </a:ext>
              </a:extLst>
            </p:cNvPr>
            <p:cNvGrpSpPr/>
            <p:nvPr/>
          </p:nvGrpSpPr>
          <p:grpSpPr>
            <a:xfrm>
              <a:off x="7441324" y="3304199"/>
              <a:ext cx="4113788" cy="308069"/>
              <a:chOff x="7441324" y="3304199"/>
              <a:chExt cx="4113788" cy="30806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1B63B5D-E3D2-9979-9ED2-89D17B8A4666}"/>
                  </a:ext>
                </a:extLst>
              </p:cNvPr>
              <p:cNvSpPr/>
              <p:nvPr/>
            </p:nvSpPr>
            <p:spPr>
              <a:xfrm>
                <a:off x="7441324" y="3304199"/>
                <a:ext cx="4113788" cy="308069"/>
              </a:xfrm>
              <a:prstGeom prst="rect">
                <a:avLst/>
              </a:prstGeom>
              <a:solidFill>
                <a:srgbClr val="E7E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94CE26-BC55-846B-B6BD-1E64F35F910E}"/>
                  </a:ext>
                </a:extLst>
              </p:cNvPr>
              <p:cNvSpPr txBox="1"/>
              <p:nvPr/>
            </p:nvSpPr>
            <p:spPr>
              <a:xfrm>
                <a:off x="7504993" y="3314504"/>
                <a:ext cx="3986450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3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확인이 불가하여 결측 데이터 삭제</a:t>
                </a:r>
                <a:endParaRPr kumimoji="1" lang="ko-Kore-KR" altLang="en-US" sz="13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D32A36F-4BE7-744A-B7CC-9B27AF71BFF2}"/>
                </a:ext>
              </a:extLst>
            </p:cNvPr>
            <p:cNvGrpSpPr/>
            <p:nvPr/>
          </p:nvGrpSpPr>
          <p:grpSpPr>
            <a:xfrm>
              <a:off x="7433846" y="2960492"/>
              <a:ext cx="4113788" cy="308069"/>
              <a:chOff x="7441324" y="3304199"/>
              <a:chExt cx="4113788" cy="308069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7A9AF61-EA0A-812D-C920-CBB1D6BA5EE7}"/>
                  </a:ext>
                </a:extLst>
              </p:cNvPr>
              <p:cNvSpPr/>
              <p:nvPr/>
            </p:nvSpPr>
            <p:spPr>
              <a:xfrm>
                <a:off x="7441324" y="3304199"/>
                <a:ext cx="4113788" cy="308069"/>
              </a:xfrm>
              <a:prstGeom prst="rect">
                <a:avLst/>
              </a:prstGeom>
              <a:solidFill>
                <a:srgbClr val="CCCD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506825-21FF-2F10-412E-B77B20669486}"/>
                  </a:ext>
                </a:extLst>
              </p:cNvPr>
              <p:cNvSpPr txBox="1"/>
              <p:nvPr/>
            </p:nvSpPr>
            <p:spPr>
              <a:xfrm>
                <a:off x="7504993" y="3314504"/>
                <a:ext cx="398645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3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확인이 불가하여 결측 데이터 삭제</a:t>
                </a:r>
                <a:endParaRPr kumimoji="1" lang="ko-Kore-KR" altLang="en-US" sz="13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D686500-0CD5-6E7D-E877-597C3EEBE07A}"/>
              </a:ext>
            </a:extLst>
          </p:cNvPr>
          <p:cNvGrpSpPr/>
          <p:nvPr/>
        </p:nvGrpSpPr>
        <p:grpSpPr>
          <a:xfrm>
            <a:off x="7465684" y="5736296"/>
            <a:ext cx="4121267" cy="298212"/>
            <a:chOff x="7465684" y="5736296"/>
            <a:chExt cx="4121267" cy="29821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291073E-2FB2-84ED-92FA-5F7A5207D329}"/>
                </a:ext>
              </a:extLst>
            </p:cNvPr>
            <p:cNvSpPr/>
            <p:nvPr/>
          </p:nvSpPr>
          <p:spPr>
            <a:xfrm>
              <a:off x="7622852" y="5771444"/>
              <a:ext cx="3614107" cy="263064"/>
            </a:xfrm>
            <a:prstGeom prst="rect">
              <a:avLst/>
            </a:prstGeom>
            <a:solidFill>
              <a:srgbClr val="CCCD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B8FB01-4DF6-D97E-322F-1040FD13D744}"/>
                </a:ext>
              </a:extLst>
            </p:cNvPr>
            <p:cNvSpPr txBox="1"/>
            <p:nvPr/>
          </p:nvSpPr>
          <p:spPr>
            <a:xfrm>
              <a:off x="7465684" y="5736296"/>
              <a:ext cx="41212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3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오류조치시간 </a:t>
              </a:r>
              <a:r>
                <a:rPr kumimoji="1" lang="en-US" altLang="ko-KR" sz="13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+</a:t>
              </a:r>
              <a:r>
                <a:rPr kumimoji="1" lang="ko-KR" altLang="en-US" sz="13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품목 평균 생산시간으로 </a:t>
              </a:r>
              <a:r>
                <a:rPr kumimoji="1" lang="ko-KR" altLang="en-US" sz="13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결측치</a:t>
              </a:r>
              <a:r>
                <a:rPr kumimoji="1" lang="ko-KR" altLang="en-US" sz="13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대체</a:t>
              </a:r>
              <a:endParaRPr kumimoji="1" lang="ko-Kore-KR" altLang="en-US" sz="13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AA1102-AE2D-1FAE-4DC6-B9D874BB8EDC}"/>
              </a:ext>
            </a:extLst>
          </p:cNvPr>
          <p:cNvGrpSpPr/>
          <p:nvPr/>
        </p:nvGrpSpPr>
        <p:grpSpPr>
          <a:xfrm>
            <a:off x="7448805" y="4341660"/>
            <a:ext cx="4121266" cy="651776"/>
            <a:chOff x="7433846" y="2960492"/>
            <a:chExt cx="4121266" cy="65177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8A208EC-AF68-6784-7706-EE5F87E46529}"/>
                </a:ext>
              </a:extLst>
            </p:cNvPr>
            <p:cNvGrpSpPr/>
            <p:nvPr/>
          </p:nvGrpSpPr>
          <p:grpSpPr>
            <a:xfrm>
              <a:off x="7441324" y="3304199"/>
              <a:ext cx="4113788" cy="308069"/>
              <a:chOff x="7441324" y="3304199"/>
              <a:chExt cx="4113788" cy="308069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F52681A-6ACF-2819-A019-9F73CDA5012A}"/>
                  </a:ext>
                </a:extLst>
              </p:cNvPr>
              <p:cNvSpPr/>
              <p:nvPr/>
            </p:nvSpPr>
            <p:spPr>
              <a:xfrm>
                <a:off x="7441324" y="3304199"/>
                <a:ext cx="4113788" cy="308069"/>
              </a:xfrm>
              <a:prstGeom prst="rect">
                <a:avLst/>
              </a:prstGeom>
              <a:solidFill>
                <a:srgbClr val="E7E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73936A-640D-0843-AB98-A46195C441C7}"/>
                  </a:ext>
                </a:extLst>
              </p:cNvPr>
              <p:cNvSpPr txBox="1"/>
              <p:nvPr/>
            </p:nvSpPr>
            <p:spPr>
              <a:xfrm>
                <a:off x="7504993" y="3314504"/>
                <a:ext cx="3986450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3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확인이 불가하여 결측 데이터 삭제</a:t>
                </a:r>
                <a:endParaRPr kumimoji="1" lang="ko-Kore-KR" altLang="en-US" sz="13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1786A9C-C991-90ED-9DFE-4DC595A3AB4A}"/>
                </a:ext>
              </a:extLst>
            </p:cNvPr>
            <p:cNvGrpSpPr/>
            <p:nvPr/>
          </p:nvGrpSpPr>
          <p:grpSpPr>
            <a:xfrm>
              <a:off x="7433846" y="2960492"/>
              <a:ext cx="4113788" cy="308069"/>
              <a:chOff x="7441324" y="3304199"/>
              <a:chExt cx="4113788" cy="308069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87097F6-71E8-10F5-922B-880EAD256025}"/>
                  </a:ext>
                </a:extLst>
              </p:cNvPr>
              <p:cNvSpPr/>
              <p:nvPr/>
            </p:nvSpPr>
            <p:spPr>
              <a:xfrm>
                <a:off x="7441324" y="3304199"/>
                <a:ext cx="4113788" cy="308069"/>
              </a:xfrm>
              <a:prstGeom prst="rect">
                <a:avLst/>
              </a:prstGeom>
              <a:solidFill>
                <a:srgbClr val="CCCD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DC2A18-DAB3-C8F0-8CA2-69DB0490E838}"/>
                  </a:ext>
                </a:extLst>
              </p:cNvPr>
              <p:cNvSpPr txBox="1"/>
              <p:nvPr/>
            </p:nvSpPr>
            <p:spPr>
              <a:xfrm>
                <a:off x="7504993" y="3314504"/>
                <a:ext cx="398645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3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확인이 불가하여 결측 데이터 삭제</a:t>
                </a:r>
                <a:endParaRPr kumimoji="1" lang="ko-Kore-KR" altLang="en-US" sz="13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078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929" y="82349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생산 오류 데이터 </a:t>
            </a:r>
            <a:r>
              <a:rPr lang="en-US" altLang="ko-KR" b="1" dirty="0"/>
              <a:t>(Error Message Data / 1,074 row) 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BBBBB0F-41E5-DA42-0705-2D90DBE5F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35083"/>
              </p:ext>
            </p:extLst>
          </p:nvPr>
        </p:nvGraphicFramePr>
        <p:xfrm>
          <a:off x="621929" y="1202363"/>
          <a:ext cx="11132727" cy="502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243">
                  <a:extLst>
                    <a:ext uri="{9D8B030D-6E8A-4147-A177-3AD203B41FA5}">
                      <a16:colId xmlns:a16="http://schemas.microsoft.com/office/drawing/2014/main" val="1751247852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562433140"/>
                    </a:ext>
                  </a:extLst>
                </a:gridCol>
                <a:gridCol w="4530146">
                  <a:extLst>
                    <a:ext uri="{9D8B030D-6E8A-4147-A177-3AD203B41FA5}">
                      <a16:colId xmlns:a16="http://schemas.microsoft.com/office/drawing/2014/main" val="3243704322"/>
                    </a:ext>
                  </a:extLst>
                </a:gridCol>
                <a:gridCol w="4071594">
                  <a:extLst>
                    <a:ext uri="{9D8B030D-6E8A-4147-A177-3AD203B41FA5}">
                      <a16:colId xmlns:a16="http://schemas.microsoft.com/office/drawing/2014/main" val="1838781326"/>
                    </a:ext>
                  </a:extLst>
                </a:gridCol>
              </a:tblGrid>
              <a:tr h="301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noStrike" dirty="0"/>
                        <a:t>확인결과 및 정제방안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23796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56519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생산라인코드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생산라인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39288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생산라인명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라인 구분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88129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85091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발생시간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54435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조치 시간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06480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오류조치시간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오류를 조치 할 때 까지 걸린 시간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07242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비가동코드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</a:t>
                      </a:r>
                      <a:r>
                        <a:rPr lang="ko-KR" altLang="en-US" sz="1400" baseline="0" dirty="0"/>
                        <a:t> 발생 건에 대한 </a:t>
                      </a:r>
                      <a:r>
                        <a:rPr lang="en-US" altLang="ko-KR" sz="1400" baseline="0" dirty="0"/>
                        <a:t>ID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5003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r>
                        <a:rPr lang="en-US" altLang="ko-KR" sz="1400" baseline="0" dirty="0"/>
                        <a:t> 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메시지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67899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dirty="0"/>
                        <a:t>제품 품목 </a:t>
                      </a:r>
                      <a:r>
                        <a:rPr lang="en-US" altLang="ko-KR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결측치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264375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제품 명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결측치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29886"/>
                  </a:ext>
                </a:extLst>
              </a:tr>
              <a:tr h="14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오류발생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 작업장명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작업장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25310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61701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37A2A4E-DF1B-2FEE-56FD-EF16298D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8861D-5727-43AB-4CB2-9C016963869A}"/>
              </a:ext>
            </a:extLst>
          </p:cNvPr>
          <p:cNvSpPr txBox="1"/>
          <p:nvPr/>
        </p:nvSpPr>
        <p:spPr>
          <a:xfrm>
            <a:off x="7704083" y="3541157"/>
            <a:ext cx="4050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종료시간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발생시간으로 이상치 대체</a:t>
            </a:r>
            <a:endParaRPr kumimoji="1" lang="ko-Kore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22E3EEC-D346-DEA8-23F3-D18A48B6C04C}"/>
              </a:ext>
            </a:extLst>
          </p:cNvPr>
          <p:cNvGrpSpPr/>
          <p:nvPr/>
        </p:nvGrpSpPr>
        <p:grpSpPr>
          <a:xfrm>
            <a:off x="7836587" y="4711423"/>
            <a:ext cx="3923150" cy="639976"/>
            <a:chOff x="7568662" y="2963458"/>
            <a:chExt cx="3991619" cy="6399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C93167-0459-BD62-9EE0-B09419DFE2E7}"/>
                </a:ext>
              </a:extLst>
            </p:cNvPr>
            <p:cNvSpPr txBox="1"/>
            <p:nvPr/>
          </p:nvSpPr>
          <p:spPr>
            <a:xfrm>
              <a:off x="7573831" y="3295657"/>
              <a:ext cx="3986450" cy="307777"/>
            </a:xfrm>
            <a:prstGeom prst="rect">
              <a:avLst/>
            </a:prstGeom>
            <a:solidFill>
              <a:srgbClr val="CCCDD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확인이 불가하여 결측 데이터 삭제</a:t>
              </a:r>
              <a:endParaRPr kumimoji="1" lang="ko-Kore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6675A5-5E06-BF84-1D1F-00958DC327AC}"/>
                </a:ext>
              </a:extLst>
            </p:cNvPr>
            <p:cNvSpPr txBox="1"/>
            <p:nvPr/>
          </p:nvSpPr>
          <p:spPr>
            <a:xfrm>
              <a:off x="7568662" y="2963458"/>
              <a:ext cx="3986449" cy="307777"/>
            </a:xfrm>
            <a:prstGeom prst="rect">
              <a:avLst/>
            </a:prstGeom>
            <a:solidFill>
              <a:srgbClr val="E7E8E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확인이 불가하여 결측 데이터 삭제</a:t>
              </a:r>
              <a:endParaRPr kumimoji="1" lang="ko-Kore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747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929" y="82349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정보 데이터 </a:t>
            </a:r>
            <a:r>
              <a:rPr lang="en-US" altLang="ko-KR" b="1" dirty="0"/>
              <a:t>(Product Data / 2834 row) </a:t>
            </a:r>
            <a:endParaRPr lang="ko-KR" altLang="en-US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4807CB2-E50F-DE93-5068-2845239A4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23413"/>
              </p:ext>
            </p:extLst>
          </p:nvPr>
        </p:nvGraphicFramePr>
        <p:xfrm>
          <a:off x="621929" y="1192824"/>
          <a:ext cx="1074044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889">
                  <a:extLst>
                    <a:ext uri="{9D8B030D-6E8A-4147-A177-3AD203B41FA5}">
                      <a16:colId xmlns:a16="http://schemas.microsoft.com/office/drawing/2014/main" val="4278724900"/>
                    </a:ext>
                  </a:extLst>
                </a:gridCol>
                <a:gridCol w="1241010">
                  <a:extLst>
                    <a:ext uri="{9D8B030D-6E8A-4147-A177-3AD203B41FA5}">
                      <a16:colId xmlns:a16="http://schemas.microsoft.com/office/drawing/2014/main" val="1206951418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49784322"/>
                    </a:ext>
                  </a:extLst>
                </a:gridCol>
                <a:gridCol w="2143944">
                  <a:extLst>
                    <a:ext uri="{9D8B030D-6E8A-4147-A177-3AD203B41FA5}">
                      <a16:colId xmlns:a16="http://schemas.microsoft.com/office/drawing/2014/main" val="4194345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데이터 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확인결과 및 정제방안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77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dirty="0"/>
                        <a:t>제품 품목 </a:t>
                      </a:r>
                      <a:r>
                        <a:rPr lang="en-US" altLang="ko-KR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15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제품 명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3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평균 수주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평균 수주 단가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39096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97B2A5B-E5D2-31BE-5E9E-1B9143C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964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2A4ACA1-787A-1E0B-16C3-DEF26B621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61401"/>
              </p:ext>
            </p:extLst>
          </p:nvPr>
        </p:nvGraphicFramePr>
        <p:xfrm>
          <a:off x="941878" y="1563457"/>
          <a:ext cx="9626600" cy="4596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350063668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7692402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0937329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38459463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5992876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66208226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163784507"/>
                    </a:ext>
                  </a:extLst>
                </a:gridCol>
              </a:tblGrid>
              <a:tr h="2829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항목명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의미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이상치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결측치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확인결과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정제방안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334486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받은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등간척도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9619464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출하 완료 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출하 정상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납기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완료 여부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" sz="800" u="none" strike="noStrike">
                          <a:effectLst/>
                        </a:rPr>
                        <a:t>Y/N)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8300746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사업장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받은 사업장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585073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거래처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거래처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264607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280011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일련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 dirty="0">
                          <a:effectLst/>
                        </a:rPr>
                        <a:t>수주 일련 번호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15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9571984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출고 수량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출고 수량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단위 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개수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134535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253312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수량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수량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단위 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개수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13451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3473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단가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수주 단가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원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665494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총 수주 금액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원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113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7685365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부가세 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부가세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26333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7877948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납기일자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납기를 완료한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등간척도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발생원인파악안됨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778085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생산시간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생산 시간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분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89615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수주부서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수주 부서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75472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발생원인파악안됨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데이터재추출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5458963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r>
                        <a:rPr lang="ko-KR" altLang="en-US" sz="800" u="none" strike="noStrike">
                          <a:effectLst/>
                        </a:rPr>
                        <a:t>인값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마이너스값 다수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8673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E5F048-C93F-65AE-09B4-08654AD57363}"/>
              </a:ext>
            </a:extLst>
          </p:cNvPr>
          <p:cNvSpPr txBox="1"/>
          <p:nvPr/>
        </p:nvSpPr>
        <p:spPr>
          <a:xfrm>
            <a:off x="941878" y="91258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수주 데이터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</a:t>
            </a:r>
            <a:r>
              <a:rPr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BFA5463-7347-679A-7C1F-B22209E8BF88}"/>
              </a:ext>
            </a:extLst>
          </p:cNvPr>
          <p:cNvGrpSpPr/>
          <p:nvPr/>
        </p:nvGrpSpPr>
        <p:grpSpPr>
          <a:xfrm>
            <a:off x="0" y="0"/>
            <a:ext cx="12192000" cy="581289"/>
            <a:chOff x="0" y="0"/>
            <a:chExt cx="12192000" cy="58128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2D33435-A4B3-FC4F-7011-655B6EDF20E9}"/>
                </a:ext>
              </a:extLst>
            </p:cNvPr>
            <p:cNvSpPr/>
            <p:nvPr/>
          </p:nvSpPr>
          <p:spPr>
            <a:xfrm>
              <a:off x="0" y="0"/>
              <a:ext cx="12192000" cy="581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5D6A19-9F64-70A2-EB95-118370926551}"/>
                </a:ext>
              </a:extLst>
            </p:cNvPr>
            <p:cNvSpPr txBox="1"/>
            <p:nvPr/>
          </p:nvSpPr>
          <p:spPr>
            <a:xfrm>
              <a:off x="0" y="29034"/>
              <a:ext cx="3095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 </a:t>
              </a:r>
              <a:r>
                <a:rPr lang="ko-KR" altLang="en-US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 정제 방안</a:t>
              </a:r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D03AF5D-0B03-EDC6-BF51-AE695071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60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8E42DD-8715-ECF8-23B9-971145542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78348"/>
              </p:ext>
            </p:extLst>
          </p:nvPr>
        </p:nvGraphicFramePr>
        <p:xfrm>
          <a:off x="653464" y="1153736"/>
          <a:ext cx="7556500" cy="1384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08783445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35789692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507675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34128256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00875431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2464148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7395747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항목명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의미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유형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이상치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결측치</a:t>
                      </a:r>
                      <a:r>
                        <a:rPr lang="en-US" altLang="ko-KR" sz="1200" u="none" strike="noStrike">
                          <a:effectLst/>
                        </a:rPr>
                        <a:t>(0</a:t>
                      </a:r>
                      <a:r>
                        <a:rPr lang="ko-KR" altLang="en-US" sz="1200" u="none" strike="noStrike">
                          <a:effectLst/>
                        </a:rPr>
                        <a:t>값확인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확인결과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정제방안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84458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품목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 dirty="0">
                          <a:effectLst/>
                        </a:rPr>
                        <a:t>ID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85313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범주형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7855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평균 수주 단가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</a:rPr>
                        <a:t>평균 수주 단가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</a:rPr>
                        <a:t>연속형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1575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173284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D71A58A-C097-C736-1CE6-141486B53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54554"/>
              </p:ext>
            </p:extLst>
          </p:nvPr>
        </p:nvGraphicFramePr>
        <p:xfrm>
          <a:off x="595275" y="2909453"/>
          <a:ext cx="7556500" cy="3634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97815638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3570468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69403945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60367744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61094963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98818655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339541033"/>
                    </a:ext>
                  </a:extLst>
                </a:gridCol>
              </a:tblGrid>
              <a:tr h="1695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항목별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의미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유형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이상치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결측치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확인결과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정제방안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975344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순번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3795802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 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0474964"/>
                  </a:ext>
                </a:extLst>
              </a:tr>
              <a:tr h="1801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라인 구분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963476"/>
                  </a:ext>
                </a:extLst>
              </a:tr>
              <a:tr h="1801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생산일자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일자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4952119"/>
                  </a:ext>
                </a:extLst>
              </a:tr>
              <a:tr h="1801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발생시간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3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1674145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종료시간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조치 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0188443"/>
                  </a:ext>
                </a:extLst>
              </a:tr>
              <a:tr h="540307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오류조치시간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오류를 조치 할 때 까지 걸린 시간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6984495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비가동코드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건에 대한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2101735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Error Message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메시지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2312360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품목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233800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5753984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오류발생작업장명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작업장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49004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5B9CEA8-B8BD-E400-3661-186826421080}"/>
              </a:ext>
            </a:extLst>
          </p:cNvPr>
          <p:cNvSpPr txBox="1"/>
          <p:nvPr/>
        </p:nvSpPr>
        <p:spPr>
          <a:xfrm>
            <a:off x="653464" y="75033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정보 데이터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917D1-CD83-BDCE-24AA-E2CECA36761D}"/>
              </a:ext>
            </a:extLst>
          </p:cNvPr>
          <p:cNvSpPr txBox="1"/>
          <p:nvPr/>
        </p:nvSpPr>
        <p:spPr>
          <a:xfrm>
            <a:off x="595274" y="252608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생산</a:t>
            </a:r>
            <a:r>
              <a:rPr kumimoji="1" lang="ko-KR" altLang="en-US" dirty="0"/>
              <a:t> 오류 데이터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</a:t>
            </a:r>
            <a:r>
              <a:rPr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DEA8725-BE77-5225-8007-DA64570DF14C}"/>
              </a:ext>
            </a:extLst>
          </p:cNvPr>
          <p:cNvGrpSpPr/>
          <p:nvPr/>
        </p:nvGrpSpPr>
        <p:grpSpPr>
          <a:xfrm>
            <a:off x="0" y="0"/>
            <a:ext cx="12192000" cy="581289"/>
            <a:chOff x="0" y="0"/>
            <a:chExt cx="12192000" cy="5812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C038A4-E885-55B0-1F14-6EC1D1F739E1}"/>
                </a:ext>
              </a:extLst>
            </p:cNvPr>
            <p:cNvSpPr/>
            <p:nvPr/>
          </p:nvSpPr>
          <p:spPr>
            <a:xfrm>
              <a:off x="0" y="0"/>
              <a:ext cx="12192000" cy="581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4D6A29-2E9B-C6C8-E247-0FD17C111620}"/>
                </a:ext>
              </a:extLst>
            </p:cNvPr>
            <p:cNvSpPr txBox="1"/>
            <p:nvPr/>
          </p:nvSpPr>
          <p:spPr>
            <a:xfrm>
              <a:off x="0" y="29034"/>
              <a:ext cx="3095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 </a:t>
              </a:r>
              <a:r>
                <a:rPr lang="ko-KR" altLang="en-US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 정제 방안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4C9C564-3304-BEC3-07EA-450F4BE8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32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261C38-8FB9-8730-EFDE-DC310552B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68863"/>
              </p:ext>
            </p:extLst>
          </p:nvPr>
        </p:nvGraphicFramePr>
        <p:xfrm>
          <a:off x="680484" y="1116419"/>
          <a:ext cx="10228520" cy="5358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7488">
                  <a:extLst>
                    <a:ext uri="{9D8B030D-6E8A-4147-A177-3AD203B41FA5}">
                      <a16:colId xmlns:a16="http://schemas.microsoft.com/office/drawing/2014/main" val="3309812027"/>
                    </a:ext>
                  </a:extLst>
                </a:gridCol>
                <a:gridCol w="1595908">
                  <a:extLst>
                    <a:ext uri="{9D8B030D-6E8A-4147-A177-3AD203B41FA5}">
                      <a16:colId xmlns:a16="http://schemas.microsoft.com/office/drawing/2014/main" val="3273817581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3509927851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2369053287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2308630461"/>
                    </a:ext>
                  </a:extLst>
                </a:gridCol>
                <a:gridCol w="2041380">
                  <a:extLst>
                    <a:ext uri="{9D8B030D-6E8A-4147-A177-3AD203B41FA5}">
                      <a16:colId xmlns:a16="http://schemas.microsoft.com/office/drawing/2014/main" val="1221779727"/>
                    </a:ext>
                  </a:extLst>
                </a:gridCol>
                <a:gridCol w="2530099">
                  <a:extLst>
                    <a:ext uri="{9D8B030D-6E8A-4147-A177-3AD203B41FA5}">
                      <a16:colId xmlns:a16="http://schemas.microsoft.com/office/drawing/2014/main" val="102842552"/>
                    </a:ext>
                  </a:extLst>
                </a:gridCol>
              </a:tblGrid>
              <a:tr h="14029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>
                          <a:effectLst/>
                        </a:rPr>
                        <a:t>항목명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의미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이상치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결측치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확인결과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정제방안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01819013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순번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오류 분석 관계 없음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분석에서 제외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770549970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생산라인코드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생산라인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406988178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생산라인명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생산 라인 구분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범주형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3294904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생산일자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날짜형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관계 확인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관계 확인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662092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품목코드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고유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38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393186502"/>
                  </a:ext>
                </a:extLst>
              </a:tr>
              <a:tr h="179949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품목명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품목명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범주형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57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분석 관계 없음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분석에서 제외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91005976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작업장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작업장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 dirty="0">
                          <a:effectLst/>
                        </a:rPr>
                        <a:t>ID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233562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 err="1">
                          <a:effectLst/>
                        </a:rPr>
                        <a:t>충전실</a:t>
                      </a:r>
                      <a:r>
                        <a:rPr lang="ko-KR" altLang="en-US" sz="800" u="none" strike="noStrike" dirty="0">
                          <a:effectLst/>
                        </a:rPr>
                        <a:t> 온도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재료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충전실</a:t>
                      </a:r>
                      <a:r>
                        <a:rPr lang="ko-KR" altLang="en-US" sz="800" u="none" strike="noStrike" dirty="0">
                          <a:effectLst/>
                        </a:rPr>
                        <a:t> 온도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en" sz="800" u="none" strike="noStrike" dirty="0">
                          <a:effectLst/>
                        </a:rPr>
                        <a:t>oC)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374710243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실링 온도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 err="1">
                          <a:effectLst/>
                        </a:rPr>
                        <a:t>실링</a:t>
                      </a:r>
                      <a:r>
                        <a:rPr lang="ko-KR" altLang="en-US" sz="800" u="none" strike="noStrike" dirty="0">
                          <a:effectLst/>
                        </a:rPr>
                        <a:t> 작업 온도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en" sz="800" u="none" strike="noStrike" dirty="0">
                          <a:effectLst/>
                        </a:rPr>
                        <a:t>oC)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28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522295367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온도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쿠킹 작업 온도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en" sz="800" u="none" strike="noStrike" dirty="0">
                          <a:effectLst/>
                        </a:rPr>
                        <a:t>oC)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연속형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28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4115734376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스팀 압력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스팀 압력 </a:t>
                      </a:r>
                      <a:r>
                        <a:rPr lang="en" sz="800" u="none" strike="noStrike">
                          <a:effectLst/>
                        </a:rPr>
                        <a:t>kg/㎠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데이터 병합 오류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161293562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실링 압력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제품 실링 압력 </a:t>
                      </a:r>
                      <a:r>
                        <a:rPr lang="en" sz="800" u="none" strike="noStrike">
                          <a:effectLst/>
                        </a:rPr>
                        <a:t>kg/㎠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데이터 병합 오류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데이터 결측 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재추출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647489913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생산시간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시간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분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1074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데이터 결측 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재추출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7184303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6E4F5F-1456-F4D8-34A4-6AB27045FDC0}"/>
              </a:ext>
            </a:extLst>
          </p:cNvPr>
          <p:cNvSpPr txBox="1"/>
          <p:nvPr/>
        </p:nvSpPr>
        <p:spPr>
          <a:xfrm>
            <a:off x="680484" y="57415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생산 데이터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</a:t>
            </a:r>
            <a:r>
              <a:rPr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8B077E-0728-5D7F-D760-4108ADE8EBE4}"/>
              </a:ext>
            </a:extLst>
          </p:cNvPr>
          <p:cNvGrpSpPr/>
          <p:nvPr/>
        </p:nvGrpSpPr>
        <p:grpSpPr>
          <a:xfrm>
            <a:off x="0" y="0"/>
            <a:ext cx="12192000" cy="581289"/>
            <a:chOff x="0" y="0"/>
            <a:chExt cx="12192000" cy="58128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A5B7382-1D83-1FD6-7E11-3021E47D1F2B}"/>
                </a:ext>
              </a:extLst>
            </p:cNvPr>
            <p:cNvSpPr/>
            <p:nvPr/>
          </p:nvSpPr>
          <p:spPr>
            <a:xfrm>
              <a:off x="0" y="0"/>
              <a:ext cx="12192000" cy="581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FF6FCB-3C76-653A-BFAB-478AA5218ACE}"/>
                </a:ext>
              </a:extLst>
            </p:cNvPr>
            <p:cNvSpPr txBox="1"/>
            <p:nvPr/>
          </p:nvSpPr>
          <p:spPr>
            <a:xfrm>
              <a:off x="0" y="29034"/>
              <a:ext cx="3095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 </a:t>
              </a:r>
              <a:r>
                <a:rPr lang="ko-KR" altLang="en-US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 정제 방안</a:t>
              </a:r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63ABB7-893B-0FFA-DFEE-A8C85CE0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0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A0B29D-8530-C1D2-492B-F7118E75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 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3087242" cy="707886"/>
            <a:chOff x="294640" y="3596640"/>
            <a:chExt cx="308724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잠재 원인 도출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3892173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조사 내용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4824432"/>
            <a:ext cx="3427079" cy="707886"/>
            <a:chOff x="294640" y="3596640"/>
            <a:chExt cx="3427079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수집 계획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39350" y="6134100"/>
            <a:ext cx="213360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A0C7D33-1CE9-93F0-FDF6-9C13AB2E485B}"/>
              </a:ext>
            </a:extLst>
          </p:cNvPr>
          <p:cNvGrpSpPr/>
          <p:nvPr/>
        </p:nvGrpSpPr>
        <p:grpSpPr>
          <a:xfrm>
            <a:off x="4576796" y="5756691"/>
            <a:ext cx="3427079" cy="707886"/>
            <a:chOff x="294640" y="3596640"/>
            <a:chExt cx="3427079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526D-1A5D-A2E2-121E-0884F7E3BFB8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F3A97-E5F3-8383-DFC0-26FD7482300E}"/>
                </a:ext>
              </a:extLst>
            </p:cNvPr>
            <p:cNvSpPr txBox="1"/>
            <p:nvPr/>
          </p:nvSpPr>
          <p:spPr>
            <a:xfrm>
              <a:off x="943394" y="3688973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방안</a:t>
              </a:r>
            </a:p>
          </p:txBody>
        </p:sp>
      </p:grp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3169F6BC-310C-07CA-7E97-D2D230B3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E3E9A2-0D17-7D93-7C39-6C32DE1F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06F5D1-FA0B-8839-CB39-4CF09ED8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33605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0" y="763979"/>
            <a:ext cx="121919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당사의 매출액은 지속 하락 </a:t>
            </a:r>
            <a:endParaRPr lang="en-US" altLang="ko-KR" sz="20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3249848071"/>
              </p:ext>
            </p:extLst>
          </p:nvPr>
        </p:nvGraphicFramePr>
        <p:xfrm>
          <a:off x="8164080" y="1908000"/>
          <a:ext cx="3328920" cy="318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그림 8"/>
          <p:cNvPicPr/>
          <p:nvPr/>
        </p:nvPicPr>
        <p:blipFill rotWithShape="1">
          <a:blip r:embed="rId3"/>
          <a:srcRect l="-977" t="11640" r="50915" b="-628"/>
          <a:stretch/>
        </p:blipFill>
        <p:spPr>
          <a:xfrm>
            <a:off x="866880" y="1904040"/>
            <a:ext cx="2791080" cy="35344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866880" y="5527800"/>
            <a:ext cx="2872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ore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공정개선을 통한 매출 증대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80" y="1817280"/>
            <a:ext cx="287280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112240" y="1817280"/>
            <a:ext cx="345708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3898800" y="1817280"/>
            <a:ext cx="406584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3898800" y="5527800"/>
            <a:ext cx="40658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치열해진 경쟁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527800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현상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10912320" y="5177090"/>
            <a:ext cx="83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2872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맑은 고딕"/>
                <a:ea typeface="맑은 고딕"/>
              </a:rPr>
              <a:t>현황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7855" y="1506664"/>
            <a:ext cx="406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현황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5919" y="5188629"/>
            <a:ext cx="79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506664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21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 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81B662A-2598-7E9D-379C-F9877BFD910F}"/>
              </a:ext>
            </a:extLst>
          </p:cNvPr>
          <p:cNvCxnSpPr>
            <a:cxnSpLocks/>
          </p:cNvCxnSpPr>
          <p:nvPr/>
        </p:nvCxnSpPr>
        <p:spPr>
          <a:xfrm flipV="1">
            <a:off x="1233377" y="2254327"/>
            <a:ext cx="1913860" cy="1373573"/>
          </a:xfrm>
          <a:prstGeom prst="straightConnector1">
            <a:avLst/>
          </a:prstGeom>
          <a:ln w="57150">
            <a:solidFill>
              <a:srgbClr val="0082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FEBA04-F2B4-E0BD-5328-7B29D48FF1AB}"/>
              </a:ext>
            </a:extLst>
          </p:cNvPr>
          <p:cNvSpPr txBox="1"/>
          <p:nvPr/>
        </p:nvSpPr>
        <p:spPr>
          <a:xfrm>
            <a:off x="2158408" y="1015505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HMR(Home Meal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Replacement): 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가정 </a:t>
            </a:r>
            <a:r>
              <a:rPr lang="ko-KR" altLang="en-US" sz="1200" b="1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간편식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4B0FB4A0-4815-31ED-668E-39C6D328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DFCD30E-009C-6FC6-FEDC-3FE5E225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77" y="1904040"/>
            <a:ext cx="3719386" cy="34143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DE717D3-B944-19C8-E605-7C957364768F}"/>
              </a:ext>
            </a:extLst>
          </p:cNvPr>
          <p:cNvSpPr/>
          <p:nvPr/>
        </p:nvSpPr>
        <p:spPr>
          <a:xfrm>
            <a:off x="5504590" y="3576309"/>
            <a:ext cx="591409" cy="26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</a:t>
            </a:r>
            <a:r>
              <a:rPr kumimoji="1" lang="ko-KR" altLang="en-US" sz="1200" dirty="0"/>
              <a:t>기업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</a:t>
            </a:r>
            <a:r>
              <a:rPr lang="ko-KR" altLang="en-US" sz="36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개선기회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071E05-A114-35AF-1630-FE6F52E6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57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 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07609" y="1263616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266850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83069" y="1270084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3810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4445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4445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/>
          <a:srcRect b="10195"/>
          <a:stretch/>
        </p:blipFill>
        <p:spPr>
          <a:xfrm>
            <a:off x="4460354" y="1840298"/>
            <a:ext cx="3312327" cy="78843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773" y="2896161"/>
            <a:ext cx="3596746" cy="10574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6010386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6654" y="5136174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생산라인을 고려한 수주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121228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4325369-9AC2-AA33-B266-6006F9AE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E1D25D-DFEF-30AC-7EF4-41AFFD54429B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4" y="1702157"/>
            <a:ext cx="3619038" cy="3255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3E8C64-E4B0-4F32-3763-904229545380}"/>
              </a:ext>
            </a:extLst>
          </p:cNvPr>
          <p:cNvSpPr txBox="1"/>
          <p:nvPr/>
        </p:nvSpPr>
        <p:spPr>
          <a:xfrm>
            <a:off x="1381687" y="2290180"/>
            <a:ext cx="1300553" cy="338554"/>
          </a:xfrm>
          <a:prstGeom prst="rect">
            <a:avLst/>
          </a:prstGeom>
          <a:noFill/>
          <a:ln w="19050">
            <a:solidFill>
              <a:srgbClr val="3373A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과부하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57F55DF-C41E-8E65-BF71-F6DAB635B137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404" y="1696232"/>
            <a:ext cx="3618000" cy="32543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283069" y="5110480"/>
            <a:ext cx="361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공정 개선을 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529116" y="5341012"/>
            <a:ext cx="3185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주문일시와 인도일시 사이에 경과된 시간</a:t>
            </a:r>
            <a:endParaRPr kumimoji="1"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098624" y="3105834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잠재 원인 도출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34CC08-DA66-6C76-B6FA-9789BA0A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5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034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잠재 원인 도출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310181" y="748247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&lt;Fish Bone Diagram&gt;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38E37B-B033-A7C1-DCDB-4AF544DA25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54"/>
            <a:ext cx="12192000" cy="5799846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88D6D-A76D-1703-C1DB-0D1DBC92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44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잠재 원인 도출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BE2FD3-7169-22A8-E1A7-DD2AEE999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84806"/>
              </p:ext>
            </p:extLst>
          </p:nvPr>
        </p:nvGraphicFramePr>
        <p:xfrm>
          <a:off x="695381" y="1192572"/>
          <a:ext cx="10801237" cy="5207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0229">
                  <a:extLst>
                    <a:ext uri="{9D8B030D-6E8A-4147-A177-3AD203B41FA5}">
                      <a16:colId xmlns:a16="http://schemas.microsoft.com/office/drawing/2014/main" val="534921432"/>
                    </a:ext>
                  </a:extLst>
                </a:gridCol>
                <a:gridCol w="2800321">
                  <a:extLst>
                    <a:ext uri="{9D8B030D-6E8A-4147-A177-3AD203B41FA5}">
                      <a16:colId xmlns:a16="http://schemas.microsoft.com/office/drawing/2014/main" val="561582750"/>
                    </a:ext>
                  </a:extLst>
                </a:gridCol>
                <a:gridCol w="2000229">
                  <a:extLst>
                    <a:ext uri="{9D8B030D-6E8A-4147-A177-3AD203B41FA5}">
                      <a16:colId xmlns:a16="http://schemas.microsoft.com/office/drawing/2014/main" val="3305434472"/>
                    </a:ext>
                  </a:extLst>
                </a:gridCol>
                <a:gridCol w="2000229">
                  <a:extLst>
                    <a:ext uri="{9D8B030D-6E8A-4147-A177-3AD203B41FA5}">
                      <a16:colId xmlns:a16="http://schemas.microsoft.com/office/drawing/2014/main" val="2386042926"/>
                    </a:ext>
                  </a:extLst>
                </a:gridCol>
                <a:gridCol w="2000229">
                  <a:extLst>
                    <a:ext uri="{9D8B030D-6E8A-4147-A177-3AD203B41FA5}">
                      <a16:colId xmlns:a16="http://schemas.microsoft.com/office/drawing/2014/main" val="3403265766"/>
                    </a:ext>
                  </a:extLst>
                </a:gridCol>
              </a:tblGrid>
              <a:tr h="347175"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ore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잠재원인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중요도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분석가능성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합계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51103"/>
                  </a:ext>
                </a:extLst>
              </a:tr>
              <a:tr h="3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Environment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작업장 온</a:t>
                      </a:r>
                      <a:r>
                        <a:rPr lang="en-US" altLang="ko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습도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521044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창고 온</a:t>
                      </a:r>
                      <a:r>
                        <a:rPr lang="en-US" altLang="ko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습도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455368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공장 가동률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67463"/>
                  </a:ext>
                </a:extLst>
              </a:tr>
              <a:tr h="3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Man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모니터링 미흡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52232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출고량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374715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389644"/>
                  </a:ext>
                </a:extLst>
              </a:tr>
              <a:tr h="3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Machine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IOT </a:t>
                      </a:r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888117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설비 유지보수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051826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생산라인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846803"/>
                  </a:ext>
                </a:extLst>
              </a:tr>
              <a:tr h="3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Method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생산설비 온</a:t>
                      </a:r>
                      <a:r>
                        <a:rPr lang="en-US" altLang="ko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습도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669135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실링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99054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운반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374542"/>
                  </a:ext>
                </a:extLst>
              </a:tr>
              <a:tr h="3471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Material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원자재 입고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818884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원자재 품질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7502"/>
                  </a:ext>
                </a:extLst>
              </a:tr>
            </a:tbl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91CB6-D7B4-C660-3207-DA088C89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3323C-4C95-681F-D5E8-B8E3D3D7FF80}"/>
              </a:ext>
            </a:extLst>
          </p:cNvPr>
          <p:cNvSpPr txBox="1"/>
          <p:nvPr/>
        </p:nvSpPr>
        <p:spPr>
          <a:xfrm>
            <a:off x="310181" y="748247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잠재원인 우선순위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856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1562</Words>
  <Application>Microsoft Macintosh PowerPoint</Application>
  <PresentationFormat>와이드스크린</PresentationFormat>
  <Paragraphs>634</Paragraphs>
  <Slides>20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'Noto Sans CJK JP'</vt:lpstr>
      <vt:lpstr>나눔스퀘어 ExtraBold</vt:lpstr>
      <vt:lpstr>나눔스퀘어 Light</vt:lpstr>
      <vt:lpstr>돋움</vt:lpstr>
      <vt:lpstr>Malgun Gothic</vt:lpstr>
      <vt:lpstr>Malgun Gothic</vt:lpstr>
      <vt:lpstr>Noto Sans CJK JP</vt:lpstr>
      <vt:lpstr>Arial</vt:lpstr>
      <vt:lpstr>Calibri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김용빈</cp:lastModifiedBy>
  <cp:revision>68</cp:revision>
  <dcterms:created xsi:type="dcterms:W3CDTF">2020-09-07T02:34:06Z</dcterms:created>
  <dcterms:modified xsi:type="dcterms:W3CDTF">2022-11-13T15:48:48Z</dcterms:modified>
</cp:coreProperties>
</file>