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60" r:id="rId2"/>
    <p:sldId id="261" r:id="rId3"/>
    <p:sldId id="258" r:id="rId4"/>
    <p:sldId id="295" r:id="rId5"/>
    <p:sldId id="299" r:id="rId6"/>
    <p:sldId id="263" r:id="rId7"/>
    <p:sldId id="289" r:id="rId8"/>
    <p:sldId id="292" r:id="rId9"/>
    <p:sldId id="301" r:id="rId10"/>
    <p:sldId id="302" r:id="rId11"/>
    <p:sldId id="306" r:id="rId12"/>
    <p:sldId id="315" r:id="rId13"/>
    <p:sldId id="303" r:id="rId14"/>
    <p:sldId id="311" r:id="rId15"/>
    <p:sldId id="305" r:id="rId16"/>
    <p:sldId id="312" r:id="rId17"/>
    <p:sldId id="314" r:id="rId18"/>
    <p:sldId id="304" r:id="rId19"/>
    <p:sldId id="316" r:id="rId20"/>
    <p:sldId id="317" r:id="rId21"/>
    <p:sldId id="332" r:id="rId22"/>
    <p:sldId id="325" r:id="rId23"/>
    <p:sldId id="319" r:id="rId24"/>
    <p:sldId id="320" r:id="rId25"/>
    <p:sldId id="335" r:id="rId26"/>
    <p:sldId id="321" r:id="rId27"/>
    <p:sldId id="337" r:id="rId28"/>
    <p:sldId id="331" r:id="rId29"/>
    <p:sldId id="336" r:id="rId30"/>
    <p:sldId id="322" r:id="rId31"/>
    <p:sldId id="323" r:id="rId32"/>
    <p:sldId id="324" r:id="rId33"/>
    <p:sldId id="328" r:id="rId34"/>
    <p:sldId id="326" r:id="rId35"/>
    <p:sldId id="327" r:id="rId36"/>
    <p:sldId id="333" r:id="rId37"/>
    <p:sldId id="334" r:id="rId38"/>
    <p:sldId id="277" r:id="rId39"/>
    <p:sldId id="27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8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52"/>
    <a:srgbClr val="1E77B4"/>
    <a:srgbClr val="7DA7DA"/>
    <a:srgbClr val="CCCDD1"/>
    <a:srgbClr val="E7E8EA"/>
    <a:srgbClr val="3373A1"/>
    <a:srgbClr val="008297"/>
    <a:srgbClr val="007095"/>
    <a:srgbClr val="1E3252"/>
    <a:srgbClr val="04396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1905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-1" baseline="0"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12700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-1" baseline="0">
              <a:solidFill>
                <a:srgbClr val="595959"/>
              </a:solidFill>
              <a:latin typeface="맑은 고딕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23:38:54.523" idx="1">
    <p:pos x="4660" y="3461"/>
    <p:text>1. 추진배경
두 번째 레드오션 관련 사진 찾기
세번 째 표 가시성 있게 다시 만들기
구체적인 개선목표가 뭔지 파악 필요
공정 최적화 안됨
HMR의 정확한 정의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5T23:41:50.211" idx="5">
    <p:pos x="3827" y="1907"/>
    <p:text>품질불량에 대한 그래프 그리기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0:00:22.586" idx="6">
    <p:pos x="4246" y="3868"/>
    <p:text>납기 관련 분석방법은 어떻게?</p:text>
    <p:extLst>
      <p:ext uri="{C676402C-5697-4E1C-873F-D02D1690AC5C}">
        <p15:threadingInfo xmlns:p15="http://schemas.microsoft.com/office/powerpoint/2012/main" timeZoneBias="-540"/>
      </p:ext>
    </p:extLst>
  </p:cm>
  <p:cm authorId="1" dt="2022-11-16T00:03:26.208" idx="7">
    <p:pos x="4246" y="4004"/>
    <p:text/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  <p:cm authorId="1" dt="2022-11-16T00:03:34.412" idx="8">
    <p:pos x="10" y="10"/>
    <p:text>시계열 분석에 대한 y축 x축은 무엇인지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11/15/2022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F26-3E24-45F8-B939-90AF64078C44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FC8-E4F6-4852-999E-FB9E73F9F550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347-E2A0-462D-A49E-A5571516248C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3CA4-038B-4748-ACC7-F5558CF7F01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3F52-264E-4D4C-A449-056255F8D70C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35CE-0A49-46DD-85CD-7E2D1DEEE3DB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950B-3B3E-490C-8E44-17FBD7DC0166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976A-9E28-4BCB-8EAE-DE8B4C0BB9A0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1DF2-C0BE-42E6-8A11-378F353D7E3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7466-22BF-4129-9C55-9A40A4AA167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2AE9-2D5D-412B-9F5A-A2D413B0656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4C8-AF42-4C3B-9CAD-522726A79F9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0915-CF30-473F-AE63-A642A7363B3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887509" y="2315715"/>
            <a:ext cx="8959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및 공정 최적화를 </a:t>
            </a:r>
            <a:r>
              <a:rPr lang="ko-KR" altLang="en-US" sz="4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통한 매출액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9B76B-0D28-9A4C-79A8-DC444D7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정제 방안 수립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수주 데이터 </a:t>
            </a:r>
            <a:r>
              <a:rPr lang="en-US" altLang="ko-KR" b="1" dirty="0"/>
              <a:t>(Booking Data / 1,653,821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C7DE30-C9F9-A26B-73C3-929B0F24A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79931"/>
              </p:ext>
            </p:extLst>
          </p:nvPr>
        </p:nvGraphicFramePr>
        <p:xfrm>
          <a:off x="611296" y="1203457"/>
          <a:ext cx="10969408" cy="515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395">
                  <a:extLst>
                    <a:ext uri="{9D8B030D-6E8A-4147-A177-3AD203B41FA5}">
                      <a16:colId xmlns:a16="http://schemas.microsoft.com/office/drawing/2014/main" val="3726918854"/>
                    </a:ext>
                  </a:extLst>
                </a:gridCol>
                <a:gridCol w="1227648">
                  <a:extLst>
                    <a:ext uri="{9D8B030D-6E8A-4147-A177-3AD203B41FA5}">
                      <a16:colId xmlns:a16="http://schemas.microsoft.com/office/drawing/2014/main" val="3333249010"/>
                    </a:ext>
                  </a:extLst>
                </a:gridCol>
                <a:gridCol w="3921985">
                  <a:extLst>
                    <a:ext uri="{9D8B030D-6E8A-4147-A177-3AD203B41FA5}">
                      <a16:colId xmlns:a16="http://schemas.microsoft.com/office/drawing/2014/main" val="2781630287"/>
                    </a:ext>
                  </a:extLst>
                </a:gridCol>
                <a:gridCol w="4139380">
                  <a:extLst>
                    <a:ext uri="{9D8B030D-6E8A-4147-A177-3AD203B41FA5}">
                      <a16:colId xmlns:a16="http://schemas.microsoft.com/office/drawing/2014/main" val="3262663527"/>
                    </a:ext>
                  </a:extLst>
                </a:gridCol>
              </a:tblGrid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964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4575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출하 정상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납기</a:t>
                      </a:r>
                      <a:r>
                        <a:rPr lang="en-US" altLang="ko-KR" sz="1400" strike="noStrike" dirty="0"/>
                        <a:t>)</a:t>
                      </a:r>
                      <a:r>
                        <a:rPr lang="ko-KR" altLang="en-US" sz="1400" strike="noStrike" dirty="0"/>
                        <a:t>완료 여부 </a:t>
                      </a:r>
                      <a:r>
                        <a:rPr lang="en-US" altLang="ko-KR" sz="1400" strike="noStrike" dirty="0"/>
                        <a:t>(Y/N)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94668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6761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3066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1259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일련 번호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8725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출고 수량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단위 </a:t>
                      </a:r>
                      <a:r>
                        <a:rPr lang="en-US" altLang="ko-KR" sz="1400" strike="noStrike" dirty="0"/>
                        <a:t>: </a:t>
                      </a:r>
                      <a:r>
                        <a:rPr lang="ko-KR" altLang="en-US" sz="1400" strike="noStrike" dirty="0"/>
                        <a:t>개수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9948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수량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단위 </a:t>
                      </a:r>
                      <a:r>
                        <a:rPr lang="en-US" altLang="ko-KR" sz="1400" strike="noStrike" dirty="0"/>
                        <a:t>: </a:t>
                      </a:r>
                      <a:r>
                        <a:rPr lang="ko-KR" altLang="en-US" sz="1400" strike="noStrike" dirty="0"/>
                        <a:t>개수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12995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수주 단가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원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8368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제품 총 수주 금액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원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6400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부가세 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1123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납기를 완료한 일자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1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92331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수주 받은 부서 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75472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21337"/>
                  </a:ext>
                </a:extLst>
              </a:tr>
              <a:tr h="3435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5877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32D9B-1083-050F-998A-F6B6EB7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18CC08-7C46-7CD4-9850-D413202B93A2}"/>
              </a:ext>
            </a:extLst>
          </p:cNvPr>
          <p:cNvGrpSpPr/>
          <p:nvPr/>
        </p:nvGrpSpPr>
        <p:grpSpPr>
          <a:xfrm>
            <a:off x="403850" y="814236"/>
            <a:ext cx="11282700" cy="5555660"/>
            <a:chOff x="403850" y="814236"/>
            <a:chExt cx="11282700" cy="555566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7931AB-0704-177A-E94D-F55CC5509D2C}"/>
                </a:ext>
              </a:extLst>
            </p:cNvPr>
            <p:cNvGrpSpPr/>
            <p:nvPr/>
          </p:nvGrpSpPr>
          <p:grpSpPr>
            <a:xfrm>
              <a:off x="403850" y="814236"/>
              <a:ext cx="11282700" cy="5541024"/>
              <a:chOff x="403850" y="814236"/>
              <a:chExt cx="11282700" cy="554102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9274E68-5B27-8D01-93A8-79D45796B342}"/>
                  </a:ext>
                </a:extLst>
              </p:cNvPr>
              <p:cNvGrpSpPr/>
              <p:nvPr/>
            </p:nvGrpSpPr>
            <p:grpSpPr>
              <a:xfrm>
                <a:off x="7417306" y="5264895"/>
                <a:ext cx="4269244" cy="492443"/>
                <a:chOff x="7646119" y="2083311"/>
                <a:chExt cx="4269244" cy="492443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93DAA42-BE7B-0449-6E88-21CC4CC6BAAD}"/>
                    </a:ext>
                  </a:extLst>
                </p:cNvPr>
                <p:cNvSpPr/>
                <p:nvPr/>
              </p:nvSpPr>
              <p:spPr>
                <a:xfrm>
                  <a:off x="8134740" y="2196333"/>
                  <a:ext cx="2976880" cy="239903"/>
                </a:xfrm>
                <a:prstGeom prst="rect">
                  <a:avLst/>
                </a:prstGeom>
                <a:solidFill>
                  <a:srgbClr val="E7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C366457-C9B9-AB46-D904-339E28985ED5}"/>
                    </a:ext>
                  </a:extLst>
                </p:cNvPr>
                <p:cNvSpPr txBox="1"/>
                <p:nvPr/>
              </p:nvSpPr>
              <p:spPr>
                <a:xfrm>
                  <a:off x="7646119" y="2083311"/>
                  <a:ext cx="426924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이상치와 </a:t>
                  </a:r>
                  <a:r>
                    <a:rPr kumimoji="1" lang="ko-KR" altLang="en-US" sz="13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결측치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모두 수주일자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,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거래처 코드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,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수주부서와 비교 후 값 도출</a:t>
                  </a:r>
                  <a:endParaRPr kumimoji="1" lang="en-US" altLang="ko-KR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E343DFB-86BC-2211-187B-B93EFFE916BB}"/>
                  </a:ext>
                </a:extLst>
              </p:cNvPr>
              <p:cNvGrpSpPr/>
              <p:nvPr/>
            </p:nvGrpSpPr>
            <p:grpSpPr>
              <a:xfrm>
                <a:off x="403850" y="814236"/>
                <a:ext cx="11176854" cy="5541024"/>
                <a:chOff x="403850" y="814236"/>
                <a:chExt cx="11176854" cy="5541024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CFAC01-CCED-A5F9-93FE-76E2A596D53C}"/>
                    </a:ext>
                  </a:extLst>
                </p:cNvPr>
                <p:cNvSpPr txBox="1"/>
                <p:nvPr/>
              </p:nvSpPr>
              <p:spPr>
                <a:xfrm>
                  <a:off x="7415979" y="4322956"/>
                  <a:ext cx="416472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음수</a:t>
                  </a:r>
                  <a:r>
                    <a:rPr kumimoji="1" lang="en-US" altLang="ko-Kore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-)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데이터 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Drop</a:t>
                  </a:r>
                  <a:endParaRPr kumimoji="1" lang="ko-Kore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1FFC2D1-1997-0E6B-B8FF-B8391CE49AC3}"/>
                    </a:ext>
                  </a:extLst>
                </p:cNvPr>
                <p:cNvSpPr txBox="1"/>
                <p:nvPr/>
              </p:nvSpPr>
              <p:spPr>
                <a:xfrm>
                  <a:off x="7415979" y="3619034"/>
                  <a:ext cx="4134106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음수</a:t>
                  </a:r>
                  <a:r>
                    <a:rPr kumimoji="1" lang="en-US" altLang="ko-Kore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-) 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데이터 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=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반품처리로 판단</a:t>
                  </a:r>
                  <a:endParaRPr kumimoji="1" lang="ko-Kore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591A9E-32E9-0821-874B-DEA3C1F7332C}"/>
                    </a:ext>
                  </a:extLst>
                </p:cNvPr>
                <p:cNvSpPr txBox="1"/>
                <p:nvPr/>
              </p:nvSpPr>
              <p:spPr>
                <a:xfrm>
                  <a:off x="7415979" y="3957070"/>
                  <a:ext cx="4164724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음수</a:t>
                  </a:r>
                  <a:r>
                    <a:rPr kumimoji="1" lang="en-US" altLang="ko-Kore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-)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데이터 </a:t>
                  </a:r>
                  <a:r>
                    <a:rPr kumimoji="1" lang="en-US" altLang="ko-KR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=</a:t>
                  </a:r>
                  <a:r>
                    <a:rPr kumimoji="1" lang="ko-KR" altLang="en-US" sz="13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폐기 처리로 판단</a:t>
                  </a:r>
                  <a:endParaRPr kumimoji="1" lang="ko-Kore-KR" altLang="en-US" sz="1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EB0FE612-0D19-D0C3-E62C-B221B53EDCA9}"/>
                    </a:ext>
                  </a:extLst>
                </p:cNvPr>
                <p:cNvGrpSpPr/>
                <p:nvPr/>
              </p:nvGrpSpPr>
              <p:grpSpPr>
                <a:xfrm>
                  <a:off x="403850" y="6008933"/>
                  <a:ext cx="9962206" cy="346327"/>
                  <a:chOff x="404187" y="6025503"/>
                  <a:chExt cx="9962206" cy="346327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5249D593-E182-063E-ECF0-5ECC2379762F}"/>
                      </a:ext>
                    </a:extLst>
                  </p:cNvPr>
                  <p:cNvGrpSpPr/>
                  <p:nvPr/>
                </p:nvGrpSpPr>
                <p:grpSpPr>
                  <a:xfrm>
                    <a:off x="404187" y="6025503"/>
                    <a:ext cx="7037137" cy="346327"/>
                    <a:chOff x="388497" y="6034534"/>
                    <a:chExt cx="7037137" cy="346327"/>
                  </a:xfrm>
                </p:grpSpPr>
                <p:grpSp>
                  <p:nvGrpSpPr>
                    <p:cNvPr id="18" name="그룹 17">
                      <a:extLst>
                        <a:ext uri="{FF2B5EF4-FFF2-40B4-BE49-F238E27FC236}">
                          <a16:creationId xmlns:a16="http://schemas.microsoft.com/office/drawing/2014/main" id="{025F7047-97C2-FE48-6453-F162AE4BB8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97" y="6034534"/>
                      <a:ext cx="7037137" cy="346327"/>
                      <a:chOff x="388497" y="6034534"/>
                      <a:chExt cx="7037137" cy="346327"/>
                    </a:xfrm>
                  </p:grpSpPr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DD36D81-345D-2C02-C977-194DBFC988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8497" y="6042307"/>
                        <a:ext cx="210201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 latinLnBrk="1"/>
                        <a:r>
                          <a:rPr lang="en-US" altLang="ko-KR" sz="1600" strike="noStrik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1600" strike="noStrik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파생</a:t>
                        </a:r>
                        <a:r>
                          <a:rPr lang="en-US" altLang="ko-KR" sz="1600" strike="noStrik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)</a:t>
                        </a:r>
                        <a:r>
                          <a:rPr lang="ko-KR" altLang="en-US" sz="1400" strike="noStrike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납기지연여부</a:t>
                        </a:r>
                        <a:endParaRPr lang="ko-KR" altLang="en-US" sz="1600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8BA588D-AD57-641E-DD16-DC548A10F9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31476" y="6034534"/>
                        <a:ext cx="389415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ko-Kore-KR" altLang="en-US" sz="14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algun Gothic" panose="020B0503020000020004" pitchFamily="34" charset="-127"/>
                            <a:ea typeface="Malgun Gothic" panose="020B0503020000020004" pitchFamily="34" charset="-127"/>
                          </a:rPr>
                          <a:t>수주수량</a:t>
                        </a:r>
                        <a:r>
                          <a:rPr kumimoji="1" lang="ko-KR" altLang="en-US" sz="14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algun Gothic" panose="020B0503020000020004" pitchFamily="34" charset="-127"/>
                            <a:ea typeface="Malgun Gothic" panose="020B0503020000020004" pitchFamily="34" charset="-127"/>
                          </a:rPr>
                          <a:t> </a:t>
                        </a:r>
                        <a:r>
                          <a:rPr kumimoji="1" lang="en-US" altLang="ko-KR" sz="14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algun Gothic" panose="020B0503020000020004" pitchFamily="34" charset="-127"/>
                            <a:ea typeface="Malgun Gothic" panose="020B0503020000020004" pitchFamily="34" charset="-127"/>
                          </a:rPr>
                          <a:t>-</a:t>
                        </a:r>
                        <a:r>
                          <a:rPr kumimoji="1" lang="ko-KR" altLang="en-US" sz="14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algun Gothic" panose="020B0503020000020004" pitchFamily="34" charset="-127"/>
                            <a:ea typeface="Malgun Gothic" panose="020B0503020000020004" pitchFamily="34" charset="-127"/>
                          </a:rPr>
                          <a:t> 출고수량</a:t>
                        </a:r>
                        <a:endParaRPr kumimoji="1" lang="ko-Kore-KR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endParaRPr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457D6A3-4A38-680A-F786-C1F460B9B1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5039" y="6051727"/>
                      <a:ext cx="126376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ore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범주형</a:t>
                      </a: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380C818-9610-394A-7627-CEC32469416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7580" y="6051394"/>
                    <a:ext cx="2858813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ko-KR" altLang="en-US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납기 </a:t>
                    </a:r>
                    <a:r>
                      <a:rPr kumimoji="1" lang="ko-KR" altLang="en-US" sz="1300" dirty="0" err="1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미지연</a:t>
                    </a:r>
                    <a:r>
                      <a:rPr kumimoji="1" lang="ko-KR" altLang="en-US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</a:t>
                    </a:r>
                    <a:r>
                      <a:rPr kumimoji="1" lang="en-US" altLang="ko-KR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=0</a:t>
                    </a:r>
                    <a:r>
                      <a:rPr kumimoji="1" lang="ko-KR" altLang="en-US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</a:t>
                    </a:r>
                    <a:r>
                      <a:rPr kumimoji="1" lang="en-US" altLang="ko-KR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/</a:t>
                    </a:r>
                    <a:r>
                      <a:rPr kumimoji="1" lang="ko-KR" altLang="en-US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납기지연 </a:t>
                    </a:r>
                    <a:r>
                      <a:rPr kumimoji="1" lang="en-US" altLang="ko-KR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=</a:t>
                    </a:r>
                    <a:r>
                      <a:rPr kumimoji="1" lang="ko-KR" altLang="en-US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</a:t>
                    </a:r>
                    <a:r>
                      <a:rPr kumimoji="1" lang="en-US" altLang="ko-KR" sz="13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1</a:t>
                    </a:r>
                    <a:endParaRPr kumimoji="1" lang="ko-Kore-KR" altLang="en-US" sz="1300" dirty="0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C4C116C4-9CCE-0116-9DD6-86D78139A97D}"/>
                    </a:ext>
                  </a:extLst>
                </p:cNvPr>
                <p:cNvGrpSpPr/>
                <p:nvPr/>
              </p:nvGrpSpPr>
              <p:grpSpPr>
                <a:xfrm>
                  <a:off x="977464" y="5004869"/>
                  <a:ext cx="10603240" cy="983965"/>
                  <a:chOff x="977464" y="3862464"/>
                  <a:chExt cx="10603240" cy="983965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33A185C6-C7F9-1130-04CD-73DDC7C1E686}"/>
                      </a:ext>
                    </a:extLst>
                  </p:cNvPr>
                  <p:cNvSpPr/>
                  <p:nvPr/>
                </p:nvSpPr>
                <p:spPr>
                  <a:xfrm>
                    <a:off x="8097520" y="4589668"/>
                    <a:ext cx="2976880" cy="239903"/>
                  </a:xfrm>
                  <a:prstGeom prst="rect">
                    <a:avLst/>
                  </a:prstGeom>
                  <a:solidFill>
                    <a:srgbClr val="CCCD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3FD3520C-52EF-1539-27BF-F6F6744B35AE}"/>
                      </a:ext>
                    </a:extLst>
                  </p:cNvPr>
                  <p:cNvGrpSpPr/>
                  <p:nvPr/>
                </p:nvGrpSpPr>
                <p:grpSpPr>
                  <a:xfrm>
                    <a:off x="977464" y="3862464"/>
                    <a:ext cx="10603240" cy="983965"/>
                    <a:chOff x="977463" y="5001407"/>
                    <a:chExt cx="10603240" cy="983965"/>
                  </a:xfrm>
                </p:grpSpPr>
                <p:cxnSp>
                  <p:nvCxnSpPr>
                    <p:cNvPr id="6" name="직선 연결선[R] 5">
                      <a:extLst>
                        <a:ext uri="{FF2B5EF4-FFF2-40B4-BE49-F238E27FC236}">
                          <a16:creationId xmlns:a16="http://schemas.microsoft.com/office/drawing/2014/main" id="{2E2FD9ED-E432-8D47-3143-1ADEAD5AF49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77463" y="5812221"/>
                      <a:ext cx="92491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직선 연결선[R] 6">
                      <a:extLst>
                        <a:ext uri="{FF2B5EF4-FFF2-40B4-BE49-F238E27FC236}">
                          <a16:creationId xmlns:a16="http://schemas.microsoft.com/office/drawing/2014/main" id="{E8FACA29-F2FA-82B9-3968-6782DD4840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77463" y="5134303"/>
                      <a:ext cx="1008992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77772E9-57DF-BAFF-D5FE-A96C2D360B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6596" y="5001407"/>
                      <a:ext cx="4134106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ore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</a:t>
                      </a:r>
                      <a:r>
                        <a:rPr kumimoji="1" lang="ko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무관</a:t>
                      </a:r>
                      <a:endParaRPr kumimoji="1" lang="ko-Kore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CCC4560A-502E-1016-4BFF-132767D7D5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1324" y="5692984"/>
                      <a:ext cx="413937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ore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</a:t>
                      </a:r>
                      <a:r>
                        <a:rPr kumimoji="1" lang="ko-KR" altLang="en-US" sz="13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무관</a:t>
                      </a:r>
                      <a:endParaRPr kumimoji="1" lang="ko-Kore-KR" altLang="en-US" sz="13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p:txBody>
                </p:sp>
              </p:grp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3E365B0-BEB6-AE67-A55A-2CE805B8DE9B}"/>
                    </a:ext>
                  </a:extLst>
                </p:cNvPr>
                <p:cNvGrpSpPr/>
                <p:nvPr/>
              </p:nvGrpSpPr>
              <p:grpSpPr>
                <a:xfrm>
                  <a:off x="4673600" y="814236"/>
                  <a:ext cx="6680200" cy="369332"/>
                  <a:chOff x="4673600" y="814236"/>
                  <a:chExt cx="6680200" cy="369332"/>
                </a:xfrm>
              </p:grpSpPr>
              <p:sp>
                <p:nvSpPr>
                  <p:cNvPr id="47" name="오른쪽 화살표[R] 46">
                    <a:extLst>
                      <a:ext uri="{FF2B5EF4-FFF2-40B4-BE49-F238E27FC236}">
                        <a16:creationId xmlns:a16="http://schemas.microsoft.com/office/drawing/2014/main" id="{723D4423-8DCF-9DAD-735E-D69F03D5E7FB}"/>
                      </a:ext>
                    </a:extLst>
                  </p:cNvPr>
                  <p:cNvSpPr/>
                  <p:nvPr/>
                </p:nvSpPr>
                <p:spPr>
                  <a:xfrm>
                    <a:off x="4673600" y="975360"/>
                    <a:ext cx="2113280" cy="71120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22E4F05-6DD2-76C9-F0A3-7FBA4E1E4B3D}"/>
                      </a:ext>
                    </a:extLst>
                  </p:cNvPr>
                  <p:cNvSpPr txBox="1"/>
                  <p:nvPr/>
                </p:nvSpPr>
                <p:spPr>
                  <a:xfrm>
                    <a:off x="6827519" y="814236"/>
                    <a:ext cx="45262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ore-KR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1</a:t>
                    </a:r>
                    <a:r>
                      <a:rPr kumimoji="1" lang="en-US" altLang="ko-KR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,031,394</a:t>
                    </a:r>
                    <a:r>
                      <a:rPr kumimoji="1" lang="ko-KR" altLang="en-US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 </a:t>
                    </a:r>
                    <a:r>
                      <a:rPr kumimoji="1" lang="en-US" altLang="ko-KR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row</a:t>
                    </a:r>
                    <a:r>
                      <a:rPr kumimoji="1" lang="en-US" altLang="ko-KR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(2016</a:t>
                    </a:r>
                    <a:r>
                      <a:rPr kumimoji="1" lang="ko-KR" altLang="en-US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년 이전 데이터 </a:t>
                    </a:r>
                    <a:r>
                      <a:rPr kumimoji="1" lang="en-US" altLang="ko-KR" sz="1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rPr>
                      <a:t>Drop)</a:t>
                    </a:r>
                    <a:endParaRPr kumimoji="1" lang="ko-Kore-KR" altLang="en-US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endParaRPr>
                  </a:p>
                </p:txBody>
              </p:sp>
            </p:grp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405AE5-AB34-24FE-E1C8-050034A608F6}"/>
                </a:ext>
              </a:extLst>
            </p:cNvPr>
            <p:cNvSpPr txBox="1"/>
            <p:nvPr/>
          </p:nvSpPr>
          <p:spPr>
            <a:xfrm>
              <a:off x="10028347" y="5939009"/>
              <a:ext cx="1544683" cy="430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ko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납기 </a:t>
              </a:r>
              <a:r>
                <a:rPr kumimoji="1" lang="ko-KR" altLang="en-US" sz="105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미지연</a:t>
              </a:r>
              <a:r>
                <a:rPr kumimoji="1" lang="en-US" altLang="ko-KR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en-US" altLang="ko-Kore-KR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r>
                <a:rPr kumimoji="1" lang="en-US" altLang="ko-KR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):911164</a:t>
              </a:r>
            </a:p>
            <a:p>
              <a:r>
                <a:rPr kumimoji="1" lang="ko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납기 지연</a:t>
              </a:r>
              <a:r>
                <a:rPr kumimoji="1" lang="en-US" altLang="ko-KR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(1):</a:t>
              </a:r>
              <a:r>
                <a:rPr kumimoji="1" lang="ko-KR" altLang="en-US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05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120150</a:t>
              </a:r>
              <a:endParaRPr kumimoji="1" lang="ko-Kore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4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796F62-6A1D-02B8-6BA8-18004395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4890"/>
              </p:ext>
            </p:extLst>
          </p:nvPr>
        </p:nvGraphicFramePr>
        <p:xfrm>
          <a:off x="276017" y="556552"/>
          <a:ext cx="4651583" cy="5744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72">
                  <a:extLst>
                    <a:ext uri="{9D8B030D-6E8A-4147-A177-3AD203B41FA5}">
                      <a16:colId xmlns:a16="http://schemas.microsoft.com/office/drawing/2014/main" val="2238328497"/>
                    </a:ext>
                  </a:extLst>
                </a:gridCol>
                <a:gridCol w="609275">
                  <a:extLst>
                    <a:ext uri="{9D8B030D-6E8A-4147-A177-3AD203B41FA5}">
                      <a16:colId xmlns:a16="http://schemas.microsoft.com/office/drawing/2014/main" val="1096363076"/>
                    </a:ext>
                  </a:extLst>
                </a:gridCol>
                <a:gridCol w="1946462">
                  <a:extLst>
                    <a:ext uri="{9D8B030D-6E8A-4147-A177-3AD203B41FA5}">
                      <a16:colId xmlns:a16="http://schemas.microsoft.com/office/drawing/2014/main" val="349418194"/>
                    </a:ext>
                  </a:extLst>
                </a:gridCol>
                <a:gridCol w="1261874">
                  <a:extLst>
                    <a:ext uri="{9D8B030D-6E8A-4147-A177-3AD203B41FA5}">
                      <a16:colId xmlns:a16="http://schemas.microsoft.com/office/drawing/2014/main" val="1871451979"/>
                    </a:ext>
                  </a:extLst>
                </a:gridCol>
              </a:tblGrid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659478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날짜형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062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출하 완료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출하 정상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납기</a:t>
                      </a:r>
                      <a:r>
                        <a:rPr lang="en-US" altLang="ko-KR" sz="800" strike="noStrike" dirty="0"/>
                        <a:t>)</a:t>
                      </a:r>
                      <a:r>
                        <a:rPr lang="ko-KR" altLang="en-US" sz="800" strike="noStrike" dirty="0"/>
                        <a:t>완료 여부 </a:t>
                      </a:r>
                      <a:r>
                        <a:rPr lang="en-US" altLang="ko-KR" sz="800" strike="noStrike" dirty="0"/>
                        <a:t>(Y/N)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913218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사업장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사업장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9837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거래처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거래처 코드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81492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55548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일련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trike="noStrike" dirty="0"/>
                        <a:t>ID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일련 번호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28496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출고 수량 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단위 </a:t>
                      </a:r>
                      <a:r>
                        <a:rPr lang="en-US" altLang="ko-KR" sz="800" strike="noStrike" dirty="0"/>
                        <a:t>: </a:t>
                      </a:r>
                      <a:r>
                        <a:rPr lang="ko-KR" altLang="en-US" sz="800" strike="noStrike" dirty="0"/>
                        <a:t>개수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7859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수량 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단위 </a:t>
                      </a:r>
                      <a:r>
                        <a:rPr lang="en-US" altLang="ko-KR" sz="800" strike="noStrike" dirty="0"/>
                        <a:t>: </a:t>
                      </a:r>
                      <a:r>
                        <a:rPr lang="ko-KR" altLang="en-US" sz="800" strike="noStrike" dirty="0"/>
                        <a:t>개수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10522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수주 단가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원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2713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제품 총 수주 금액</a:t>
                      </a:r>
                      <a:r>
                        <a:rPr lang="en-US" altLang="ko-KR" sz="800" strike="noStrike" dirty="0"/>
                        <a:t>(</a:t>
                      </a:r>
                      <a:r>
                        <a:rPr lang="ko-KR" altLang="en-US" sz="800" strike="noStrike" dirty="0"/>
                        <a:t>원</a:t>
                      </a:r>
                      <a:r>
                        <a:rPr lang="en-US" altLang="ko-KR" sz="8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26788"/>
                  </a:ext>
                </a:extLst>
              </a:tr>
              <a:tr h="409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부가세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부가세 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83043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납기일자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날짜형</a:t>
                      </a:r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납기를 완료한 일자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결측치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1</a:t>
                      </a:r>
                      <a:r>
                        <a:rPr lang="ko-KR" altLang="en-US" sz="800" strike="noStrike" dirty="0"/>
                        <a:t>개</a:t>
                      </a: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6085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/>
                        <a:t>수주 받은 부서 </a:t>
                      </a:r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noStrike" dirty="0" err="1"/>
                        <a:t>결측치</a:t>
                      </a:r>
                      <a:r>
                        <a:rPr lang="ko-KR" altLang="en-US" sz="800" strike="noStrike" dirty="0"/>
                        <a:t> </a:t>
                      </a:r>
                      <a:r>
                        <a:rPr lang="en-US" altLang="ko-KR" sz="800" strike="noStrike" dirty="0"/>
                        <a:t>75472</a:t>
                      </a:r>
                      <a:r>
                        <a:rPr lang="ko-KR" altLang="en-US" sz="800" strike="noStrike" dirty="0"/>
                        <a:t>개</a:t>
                      </a:r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22242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92924"/>
                  </a:ext>
                </a:extLst>
              </a:tr>
              <a:tr h="3005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37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0A558C-302C-4BD8-308A-BE45318501D6}"/>
              </a:ext>
            </a:extLst>
          </p:cNvPr>
          <p:cNvSpPr txBox="1"/>
          <p:nvPr/>
        </p:nvSpPr>
        <p:spPr>
          <a:xfrm>
            <a:off x="5547360" y="556552"/>
            <a:ext cx="5161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2016</a:t>
            </a:r>
            <a:r>
              <a:rPr kumimoji="1" lang="ko-KR" altLang="en-US" dirty="0"/>
              <a:t>년 이전 자료 </a:t>
            </a:r>
            <a:r>
              <a:rPr kumimoji="1" lang="en-US" altLang="ko-KR" dirty="0"/>
              <a:t>Drop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en-US" altLang="ko-KR" dirty="0"/>
              <a:t>cooking</a:t>
            </a:r>
            <a:r>
              <a:rPr kumimoji="1" lang="ko-KR" altLang="en-US" dirty="0"/>
              <a:t> 데이터가 </a:t>
            </a:r>
            <a:r>
              <a:rPr kumimoji="1" lang="en-US" altLang="ko-KR" dirty="0"/>
              <a:t>2016</a:t>
            </a:r>
            <a:r>
              <a:rPr kumimoji="1" lang="ko-KR" altLang="en-US" dirty="0"/>
              <a:t>년 이후부터 존재하기 때문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수주부서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부가세 금액 </a:t>
            </a:r>
            <a:r>
              <a:rPr kumimoji="1" lang="en-US" altLang="ko-KR" dirty="0"/>
              <a:t>Drop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납기일자</a:t>
            </a:r>
            <a:endParaRPr kumimoji="1" lang="en-US" altLang="ko-KR" dirty="0"/>
          </a:p>
          <a:p>
            <a:pPr marL="285750" indent="-285750">
              <a:buFont typeface="Symbol" pitchFamily="2" charset="2"/>
              <a:buChar char="Þ"/>
            </a:pP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수주일자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거래처 코드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수주부서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cooking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생산일자와 비교해서 처리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수주일자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거래처 코드</a:t>
            </a:r>
            <a:r>
              <a:rPr kumimoji="1"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수주부서가 같으면 납기 일이 </a:t>
            </a:r>
            <a:r>
              <a:rPr kumimoji="1"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같을거라는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판단하에</a:t>
            </a:r>
            <a:r>
              <a:rPr kumimoji="1"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진행</a:t>
            </a:r>
            <a:endParaRPr kumimoji="1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 typeface="Symbol" pitchFamily="2" charset="2"/>
              <a:buChar char="Þ"/>
            </a:pPr>
            <a:endParaRPr kumimoji="1"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파생변수</a:t>
            </a:r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수주수량 </a:t>
            </a:r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출고수량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64154-2CFE-5208-A8C2-58D2CAA8F362}"/>
              </a:ext>
            </a:extLst>
          </p:cNvPr>
          <p:cNvSpPr/>
          <p:nvPr/>
        </p:nvSpPr>
        <p:spPr>
          <a:xfrm>
            <a:off x="10231120" y="6301448"/>
            <a:ext cx="1960880" cy="556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02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A4ACA1-787A-1E0B-16C3-DEF26B621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61401"/>
              </p:ext>
            </p:extLst>
          </p:nvPr>
        </p:nvGraphicFramePr>
        <p:xfrm>
          <a:off x="941878" y="1563457"/>
          <a:ext cx="9626600" cy="459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5006366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692402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0937329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8459463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5992876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620822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163784507"/>
                    </a:ext>
                  </a:extLst>
                </a:gridCol>
              </a:tblGrid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항목명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의미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유형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이상치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결측치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확인결과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정제방안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33448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1946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출하 완료 여부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출하 정상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납기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완료 여부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" sz="800" u="none" strike="noStrike">
                          <a:effectLst/>
                        </a:rPr>
                        <a:t>Y/N)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8300746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받은 사업장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850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거래처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264607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80011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일련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 dirty="0">
                          <a:effectLst/>
                        </a:rPr>
                        <a:t>수주 일련 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957198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출고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134535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53312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수량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단위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개수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13451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3473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단가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수주 단가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2665494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수주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제품 총 수주 금액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원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113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68536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 금액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부가세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26333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877948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납기를 완료한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등간척도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1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778085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생산시간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비율척도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데이터추출시 병합오류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896150"/>
                  </a:ext>
                </a:extLst>
              </a:tr>
              <a:tr h="2829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수주부서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수주 부서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명목척도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-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800" u="none" strike="noStrike">
                          <a:effectLst/>
                        </a:rPr>
                        <a:t>75472</a:t>
                      </a:r>
                      <a:endParaRPr lang="en-US" altLang="ko-Kore-KR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발생원인파악안됨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데이터재추출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8963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</a:rPr>
                        <a:t>인값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마이너스값 다수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8673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E5F048-C93F-65AE-09B4-08654AD57363}"/>
              </a:ext>
            </a:extLst>
          </p:cNvPr>
          <p:cNvSpPr txBox="1"/>
          <p:nvPr/>
        </p:nvSpPr>
        <p:spPr>
          <a:xfrm>
            <a:off x="941878" y="91258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수주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FA5463-7347-679A-7C1F-B22209E8BF88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2D33435-A4B3-FC4F-7011-655B6EDF20E9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5D6A19-9F64-70A2-EB95-118370926551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D03AF5D-0B03-EDC6-BF51-AE695071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생산 데이터 </a:t>
            </a:r>
            <a:r>
              <a:rPr lang="en-US" altLang="ko-KR" b="1" dirty="0"/>
              <a:t>(Cooking Data / 24,069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E0BD5F-0695-8D51-5530-38D3AD465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223"/>
              </p:ext>
            </p:extLst>
          </p:nvPr>
        </p:nvGraphicFramePr>
        <p:xfrm>
          <a:off x="621928" y="1192824"/>
          <a:ext cx="10948142" cy="5223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92">
                  <a:extLst>
                    <a:ext uri="{9D8B030D-6E8A-4147-A177-3AD203B41FA5}">
                      <a16:colId xmlns:a16="http://schemas.microsoft.com/office/drawing/2014/main" val="696013949"/>
                    </a:ext>
                  </a:extLst>
                </a:gridCol>
                <a:gridCol w="1379967">
                  <a:extLst>
                    <a:ext uri="{9D8B030D-6E8A-4147-A177-3AD203B41FA5}">
                      <a16:colId xmlns:a16="http://schemas.microsoft.com/office/drawing/2014/main" val="595640280"/>
                    </a:ext>
                  </a:extLst>
                </a:gridCol>
                <a:gridCol w="3979216">
                  <a:extLst>
                    <a:ext uri="{9D8B030D-6E8A-4147-A177-3AD203B41FA5}">
                      <a16:colId xmlns:a16="http://schemas.microsoft.com/office/drawing/2014/main" val="2416264503"/>
                    </a:ext>
                  </a:extLst>
                </a:gridCol>
                <a:gridCol w="4149767">
                  <a:extLst>
                    <a:ext uri="{9D8B030D-6E8A-4147-A177-3AD203B41FA5}">
                      <a16:colId xmlns:a16="http://schemas.microsoft.com/office/drawing/2014/main" val="2573763108"/>
                    </a:ext>
                  </a:extLst>
                </a:gridCol>
              </a:tblGrid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변수명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데이터 타입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0735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순번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 번호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6785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생산라인명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범주형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 라인 구분 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96673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생산일자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날짜형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12142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품목코드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고유 품목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38</a:t>
                      </a:r>
                      <a:r>
                        <a:rPr lang="ko-KR" altLang="en-US" sz="1400" strike="noStrike" dirty="0"/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19985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품목명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품목명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57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566771"/>
                  </a:ext>
                </a:extLst>
              </a:tr>
              <a:tr h="32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작업장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trike="noStrike" dirty="0"/>
                        <a:t>ID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작업장 코드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44884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충전실</a:t>
                      </a:r>
                      <a:r>
                        <a:rPr lang="ko-KR" altLang="en-US" sz="1400" strike="noStrike" dirty="0"/>
                        <a:t> 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재료 충전실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03081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온도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작업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28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3057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온도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작업 온도 </a:t>
                      </a:r>
                      <a:r>
                        <a:rPr lang="en-US" altLang="ko-KR" sz="1400" strike="noStrike"/>
                        <a:t>(</a:t>
                      </a:r>
                      <a:r>
                        <a:rPr lang="en-US" altLang="ko-KR" sz="1400" strike="noStrike" baseline="30000"/>
                        <a:t>o</a:t>
                      </a:r>
                      <a:r>
                        <a:rPr lang="en-US" altLang="ko-KR" sz="1400" strike="noStrike" baseline="0"/>
                        <a:t>C</a:t>
                      </a:r>
                      <a:r>
                        <a:rPr lang="en-US" altLang="ko-KR" sz="1400" strike="noStrike"/>
                        <a:t>)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28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04439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쿠킹 스팀 압력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쿠킹 스팀 압력 </a:t>
                      </a:r>
                      <a:r>
                        <a:rPr lang="en-US" altLang="ko-KR" sz="1400" strike="noStrike" dirty="0"/>
                        <a:t>kg/㎠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3653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실링 압력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/>
                        <a:t>제품 실링 압력 </a:t>
                      </a:r>
                      <a:r>
                        <a:rPr lang="en-US" altLang="ko-KR" sz="1400" strike="noStrike"/>
                        <a:t>kg/㎠</a:t>
                      </a:r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89946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생산시간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/>
                        <a:t>연속형</a:t>
                      </a:r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생산 시간 </a:t>
                      </a:r>
                      <a:r>
                        <a:rPr lang="en-US" altLang="ko-KR" sz="1400" strike="noStrike" dirty="0"/>
                        <a:t>(</a:t>
                      </a:r>
                      <a:r>
                        <a:rPr lang="ko-KR" altLang="en-US" sz="1400" strike="noStrike" dirty="0"/>
                        <a:t>분</a:t>
                      </a:r>
                      <a:r>
                        <a:rPr lang="en-US" altLang="ko-KR" sz="1400" strike="noStrik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 err="1"/>
                        <a:t>결측치</a:t>
                      </a:r>
                      <a:r>
                        <a:rPr lang="ko-KR" altLang="en-US" sz="1400" strike="noStrike" dirty="0"/>
                        <a:t> </a:t>
                      </a:r>
                      <a:r>
                        <a:rPr lang="en-US" altLang="ko-KR" sz="1400" strike="noStrike" dirty="0"/>
                        <a:t>1074</a:t>
                      </a:r>
                      <a:r>
                        <a:rPr lang="ko-KR" altLang="en-US" sz="1400" strike="noStrike" dirty="0"/>
                        <a:t>개</a:t>
                      </a:r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2998"/>
                  </a:ext>
                </a:extLst>
              </a:tr>
              <a:tr h="3496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41759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085DA6-B03F-AA95-F246-056BAC0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37607E-C449-CD16-7A8F-1B94226DAB21}"/>
              </a:ext>
            </a:extLst>
          </p:cNvPr>
          <p:cNvGrpSpPr/>
          <p:nvPr/>
        </p:nvGrpSpPr>
        <p:grpSpPr>
          <a:xfrm>
            <a:off x="0" y="2960492"/>
            <a:ext cx="11577550" cy="3423833"/>
            <a:chOff x="0" y="2960492"/>
            <a:chExt cx="11577550" cy="342383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4CFAF8F-F774-57BA-24DC-F2B9DD29FD6C}"/>
                </a:ext>
              </a:extLst>
            </p:cNvPr>
            <p:cNvGrpSpPr/>
            <p:nvPr/>
          </p:nvGrpSpPr>
          <p:grpSpPr>
            <a:xfrm>
              <a:off x="0" y="6076548"/>
              <a:ext cx="11562591" cy="307777"/>
              <a:chOff x="0" y="6076548"/>
              <a:chExt cx="11562591" cy="30777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0618E2D-3A9A-3016-235C-A93BA8716B1E}"/>
                  </a:ext>
                </a:extLst>
              </p:cNvPr>
              <p:cNvGrpSpPr/>
              <p:nvPr/>
            </p:nvGrpSpPr>
            <p:grpSpPr>
              <a:xfrm>
                <a:off x="0" y="6076548"/>
                <a:ext cx="7433846" cy="307777"/>
                <a:chOff x="0" y="6076548"/>
                <a:chExt cx="7433846" cy="307777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F4CAC83-95BE-800D-9EC3-BBB7FEEC630B}"/>
                    </a:ext>
                  </a:extLst>
                </p:cNvPr>
                <p:cNvSpPr txBox="1"/>
                <p:nvPr/>
              </p:nvSpPr>
              <p:spPr>
                <a:xfrm>
                  <a:off x="0" y="6076548"/>
                  <a:ext cx="2606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en-US" altLang="ko-KR" sz="1400" b="1" strike="noStrike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lang="ko-KR" altLang="en-US" sz="1400" b="1" strike="noStrike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파생</a:t>
                  </a:r>
                  <a:r>
                    <a:rPr lang="en-US" altLang="ko-KR" sz="1400" b="1" strike="noStrike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)</a:t>
                  </a:r>
                  <a:r>
                    <a:rPr lang="ko-KR" altLang="en-US" sz="1400" strike="noStrike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불량여부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B4252D-B67B-BD81-0260-90ECAA4160FF}"/>
                    </a:ext>
                  </a:extLst>
                </p:cNvPr>
                <p:cNvSpPr txBox="1"/>
                <p:nvPr/>
              </p:nvSpPr>
              <p:spPr>
                <a:xfrm>
                  <a:off x="2060028" y="6076548"/>
                  <a:ext cx="13873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4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범주형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CCF38D-8276-DB66-8CD1-2374F28DFB94}"/>
                    </a:ext>
                  </a:extLst>
                </p:cNvPr>
                <p:cNvSpPr txBox="1"/>
                <p:nvPr/>
              </p:nvSpPr>
              <p:spPr>
                <a:xfrm>
                  <a:off x="3447396" y="6076548"/>
                  <a:ext cx="3986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+</a:t>
                  </a:r>
                  <a:r>
                    <a:rPr kumimoji="1" lang="ko-KR" altLang="en-US" sz="14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  <a:r>
                    <a:rPr kumimoji="1" lang="en-US" altLang="ko-KR" sz="14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Error </a:t>
                  </a:r>
                  <a:r>
                    <a:rPr kumimoji="1" lang="ko-KR" altLang="en-US" sz="14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데이터</a:t>
                  </a:r>
                  <a:endParaRPr kumimoji="1" lang="ko-Kore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C462BD-7D07-36F5-EDF1-DF6843B7ED54}"/>
                  </a:ext>
                </a:extLst>
              </p:cNvPr>
              <p:cNvSpPr txBox="1"/>
              <p:nvPr/>
            </p:nvSpPr>
            <p:spPr>
              <a:xfrm>
                <a:off x="7441324" y="6076778"/>
                <a:ext cx="412126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품목명</a:t>
                </a:r>
                <a:r>
                  <a:rPr kumimoji="1" lang="en-US" altLang="ko-Kore-KR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,</a:t>
                </a:r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생산일자</a:t>
                </a:r>
                <a:r>
                  <a:rPr kumimoji="1" lang="en-US" altLang="ko-KR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,</a:t>
                </a:r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순번 기준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156DBD5-1EFC-729A-4584-ACA37B98EF1F}"/>
                </a:ext>
              </a:extLst>
            </p:cNvPr>
            <p:cNvGrpSpPr/>
            <p:nvPr/>
          </p:nvGrpSpPr>
          <p:grpSpPr>
            <a:xfrm>
              <a:off x="7433846" y="2960492"/>
              <a:ext cx="4121266" cy="651776"/>
              <a:chOff x="7433846" y="2960492"/>
              <a:chExt cx="4121266" cy="65177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B988E0A-9807-7C9D-6CF8-CAFEC86D2310}"/>
                  </a:ext>
                </a:extLst>
              </p:cNvPr>
              <p:cNvGrpSpPr/>
              <p:nvPr/>
            </p:nvGrpSpPr>
            <p:grpSpPr>
              <a:xfrm>
                <a:off x="7441324" y="3304199"/>
                <a:ext cx="4113788" cy="308069"/>
                <a:chOff x="7441324" y="3304199"/>
                <a:chExt cx="4113788" cy="308069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E1B63B5D-E3D2-9979-9ED2-89D17B8A4666}"/>
                    </a:ext>
                  </a:extLst>
                </p:cNvPr>
                <p:cNvSpPr/>
                <p:nvPr/>
              </p:nvSpPr>
              <p:spPr>
                <a:xfrm>
                  <a:off x="7441324" y="3304199"/>
                  <a:ext cx="4113788" cy="308069"/>
                </a:xfrm>
                <a:prstGeom prst="rect">
                  <a:avLst/>
                </a:prstGeom>
                <a:solidFill>
                  <a:srgbClr val="E7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94CE26-BC55-846B-B6BD-1E64F35F910E}"/>
                    </a:ext>
                  </a:extLst>
                </p:cNvPr>
                <p:cNvSpPr txBox="1"/>
                <p:nvPr/>
              </p:nvSpPr>
              <p:spPr>
                <a:xfrm>
                  <a:off x="7504993" y="3314504"/>
                  <a:ext cx="3986450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확인이 불가하여 결측 데이터 삭제</a:t>
                  </a:r>
                  <a:endParaRPr kumimoji="1" lang="ko-Kore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D32A36F-4BE7-744A-B7CC-9B27AF71BFF2}"/>
                  </a:ext>
                </a:extLst>
              </p:cNvPr>
              <p:cNvGrpSpPr/>
              <p:nvPr/>
            </p:nvGrpSpPr>
            <p:grpSpPr>
              <a:xfrm>
                <a:off x="7433846" y="2960492"/>
                <a:ext cx="4113788" cy="308069"/>
                <a:chOff x="7441324" y="3304199"/>
                <a:chExt cx="4113788" cy="308069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7A9AF61-EA0A-812D-C920-CBB1D6BA5EE7}"/>
                    </a:ext>
                  </a:extLst>
                </p:cNvPr>
                <p:cNvSpPr/>
                <p:nvPr/>
              </p:nvSpPr>
              <p:spPr>
                <a:xfrm>
                  <a:off x="7441324" y="3304199"/>
                  <a:ext cx="4113788" cy="308069"/>
                </a:xfrm>
                <a:prstGeom prst="rect">
                  <a:avLst/>
                </a:prstGeom>
                <a:solidFill>
                  <a:srgbClr val="CCCD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5506825-21FF-2F10-412E-B77B20669486}"/>
                    </a:ext>
                  </a:extLst>
                </p:cNvPr>
                <p:cNvSpPr txBox="1"/>
                <p:nvPr/>
              </p:nvSpPr>
              <p:spPr>
                <a:xfrm>
                  <a:off x="7504993" y="3314504"/>
                  <a:ext cx="398645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확인이 불가하여 결측 데이터 삭제</a:t>
                  </a:r>
                  <a:endParaRPr kumimoji="1" lang="ko-Kore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D686500-0CD5-6E7D-E877-597C3EEBE07A}"/>
                </a:ext>
              </a:extLst>
            </p:cNvPr>
            <p:cNvGrpSpPr/>
            <p:nvPr/>
          </p:nvGrpSpPr>
          <p:grpSpPr>
            <a:xfrm>
              <a:off x="7456283" y="5727596"/>
              <a:ext cx="4121267" cy="292388"/>
              <a:chOff x="7456283" y="5727596"/>
              <a:chExt cx="4121267" cy="29238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291073E-2FB2-84ED-92FA-5F7A5207D329}"/>
                  </a:ext>
                </a:extLst>
              </p:cNvPr>
              <p:cNvSpPr/>
              <p:nvPr/>
            </p:nvSpPr>
            <p:spPr>
              <a:xfrm>
                <a:off x="7691164" y="5750553"/>
                <a:ext cx="3614107" cy="263064"/>
              </a:xfrm>
              <a:prstGeom prst="rect">
                <a:avLst/>
              </a:prstGeom>
              <a:solidFill>
                <a:srgbClr val="CCC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B8FB01-4DF6-D97E-322F-1040FD13D744}"/>
                  </a:ext>
                </a:extLst>
              </p:cNvPr>
              <p:cNvSpPr txBox="1"/>
              <p:nvPr/>
            </p:nvSpPr>
            <p:spPr>
              <a:xfrm>
                <a:off x="7456283" y="5727596"/>
                <a:ext cx="412126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오류조치시간 </a:t>
                </a:r>
                <a:r>
                  <a:rPr kumimoji="1" lang="en-US" altLang="ko-KR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+</a:t>
                </a:r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품목 평균 생산시간으로 </a:t>
                </a:r>
                <a:r>
                  <a:rPr kumimoji="1" lang="ko-KR" altLang="en-US" sz="1300" dirty="0" err="1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결측치</a:t>
                </a:r>
                <a:r>
                  <a:rPr kumimoji="1" lang="ko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 대체</a:t>
                </a:r>
                <a:endParaRPr kumimoji="1" lang="ko-Kore-KR" altLang="en-US" sz="13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AA1102-AE2D-1FAE-4DC6-B9D874BB8EDC}"/>
                </a:ext>
              </a:extLst>
            </p:cNvPr>
            <p:cNvGrpSpPr/>
            <p:nvPr/>
          </p:nvGrpSpPr>
          <p:grpSpPr>
            <a:xfrm>
              <a:off x="7448805" y="4341660"/>
              <a:ext cx="4121266" cy="651776"/>
              <a:chOff x="7433846" y="2960492"/>
              <a:chExt cx="4121266" cy="651776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8A208EC-AF68-6784-7706-EE5F87E46529}"/>
                  </a:ext>
                </a:extLst>
              </p:cNvPr>
              <p:cNvGrpSpPr/>
              <p:nvPr/>
            </p:nvGrpSpPr>
            <p:grpSpPr>
              <a:xfrm>
                <a:off x="7441324" y="3304199"/>
                <a:ext cx="4113788" cy="308069"/>
                <a:chOff x="7441324" y="3304199"/>
                <a:chExt cx="4113788" cy="308069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F52681A-6ACF-2819-A019-9F73CDA5012A}"/>
                    </a:ext>
                  </a:extLst>
                </p:cNvPr>
                <p:cNvSpPr/>
                <p:nvPr/>
              </p:nvSpPr>
              <p:spPr>
                <a:xfrm>
                  <a:off x="7441324" y="3304199"/>
                  <a:ext cx="4113788" cy="308069"/>
                </a:xfrm>
                <a:prstGeom prst="rect">
                  <a:avLst/>
                </a:prstGeom>
                <a:solidFill>
                  <a:srgbClr val="E7E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673936A-640D-0843-AB98-A46195C441C7}"/>
                    </a:ext>
                  </a:extLst>
                </p:cNvPr>
                <p:cNvSpPr txBox="1"/>
                <p:nvPr/>
              </p:nvSpPr>
              <p:spPr>
                <a:xfrm>
                  <a:off x="7504993" y="3314504"/>
                  <a:ext cx="3986450" cy="292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확인이 불가하여 결측 데이터 삭제</a:t>
                  </a:r>
                  <a:endParaRPr kumimoji="1" lang="ko-Kore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1786A9C-C991-90ED-9DFE-4DC595A3AB4A}"/>
                  </a:ext>
                </a:extLst>
              </p:cNvPr>
              <p:cNvGrpSpPr/>
              <p:nvPr/>
            </p:nvGrpSpPr>
            <p:grpSpPr>
              <a:xfrm>
                <a:off x="7433846" y="2960492"/>
                <a:ext cx="4113788" cy="308069"/>
                <a:chOff x="7441324" y="3304199"/>
                <a:chExt cx="4113788" cy="308069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87097F6-71E8-10F5-922B-880EAD256025}"/>
                    </a:ext>
                  </a:extLst>
                </p:cNvPr>
                <p:cNvSpPr/>
                <p:nvPr/>
              </p:nvSpPr>
              <p:spPr>
                <a:xfrm>
                  <a:off x="7441324" y="3304199"/>
                  <a:ext cx="4113788" cy="308069"/>
                </a:xfrm>
                <a:prstGeom prst="rect">
                  <a:avLst/>
                </a:prstGeom>
                <a:solidFill>
                  <a:srgbClr val="CCCD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DC2A18-DAB3-C8F0-8CA2-69DB0490E838}"/>
                    </a:ext>
                  </a:extLst>
                </p:cNvPr>
                <p:cNvSpPr txBox="1"/>
                <p:nvPr/>
              </p:nvSpPr>
              <p:spPr>
                <a:xfrm>
                  <a:off x="7504993" y="3314504"/>
                  <a:ext cx="3986450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확인이 불가하여 결측 데이터 삭제</a:t>
                  </a:r>
                  <a:endParaRPr kumimoji="1" lang="ko-Kore-KR" altLang="en-US" sz="1300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078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261C38-8FB9-8730-EFDE-DC310552B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8863"/>
              </p:ext>
            </p:extLst>
          </p:nvPr>
        </p:nvGraphicFramePr>
        <p:xfrm>
          <a:off x="680484" y="1116419"/>
          <a:ext cx="10228520" cy="5358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488">
                  <a:extLst>
                    <a:ext uri="{9D8B030D-6E8A-4147-A177-3AD203B41FA5}">
                      <a16:colId xmlns:a16="http://schemas.microsoft.com/office/drawing/2014/main" val="3309812027"/>
                    </a:ext>
                  </a:extLst>
                </a:gridCol>
                <a:gridCol w="1595908">
                  <a:extLst>
                    <a:ext uri="{9D8B030D-6E8A-4147-A177-3AD203B41FA5}">
                      <a16:colId xmlns:a16="http://schemas.microsoft.com/office/drawing/2014/main" val="327381758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3509927851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69053287"/>
                    </a:ext>
                  </a:extLst>
                </a:gridCol>
                <a:gridCol w="921215">
                  <a:extLst>
                    <a:ext uri="{9D8B030D-6E8A-4147-A177-3AD203B41FA5}">
                      <a16:colId xmlns:a16="http://schemas.microsoft.com/office/drawing/2014/main" val="2308630461"/>
                    </a:ext>
                  </a:extLst>
                </a:gridCol>
                <a:gridCol w="2041380">
                  <a:extLst>
                    <a:ext uri="{9D8B030D-6E8A-4147-A177-3AD203B41FA5}">
                      <a16:colId xmlns:a16="http://schemas.microsoft.com/office/drawing/2014/main" val="1221779727"/>
                    </a:ext>
                  </a:extLst>
                </a:gridCol>
                <a:gridCol w="2530099">
                  <a:extLst>
                    <a:ext uri="{9D8B030D-6E8A-4147-A177-3AD203B41FA5}">
                      <a16:colId xmlns:a16="http://schemas.microsoft.com/office/drawing/2014/main" val="102842552"/>
                    </a:ext>
                  </a:extLst>
                </a:gridCol>
              </a:tblGrid>
              <a:tr h="14029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 dirty="0">
                          <a:effectLst/>
                        </a:rPr>
                        <a:t>항목명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의미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이상치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결측치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확인결과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정제방안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018190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770549970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생산라인코드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406988178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생산라인명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 라인 구분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3294904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생산일자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일자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날짜형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관계 확인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662092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고유 품목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>
                          <a:effectLst/>
                        </a:rPr>
                        <a:t>ID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38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오류 데이터와 병합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병합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3393186502"/>
                  </a:ext>
                </a:extLst>
              </a:tr>
              <a:tr h="179949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품목명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품목명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범주형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57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오류 분석 관계 없음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분석에서 제외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910059767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작업장 코드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" sz="800" u="none" strike="noStrike" dirty="0">
                          <a:effectLst/>
                        </a:rPr>
                        <a:t>ID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123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재료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충전실</a:t>
                      </a:r>
                      <a:r>
                        <a:rPr lang="ko-KR" altLang="en-US" sz="800" u="none" strike="noStrike" dirty="0">
                          <a:effectLst/>
                        </a:rPr>
                        <a:t>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374710243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 err="1">
                          <a:effectLst/>
                        </a:rPr>
                        <a:t>실링</a:t>
                      </a:r>
                      <a:r>
                        <a:rPr lang="ko-KR" altLang="en-US" sz="800" u="none" strike="noStrike" dirty="0">
                          <a:effectLst/>
                        </a:rPr>
                        <a:t>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extLst>
                  <a:ext uri="{0D108BD9-81ED-4DB2-BD59-A6C34878D82A}">
                    <a16:rowId xmlns:a16="http://schemas.microsoft.com/office/drawing/2014/main" val="522295367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온도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쿠킹 작업 온도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oC)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 dirty="0">
                          <a:effectLst/>
                        </a:rPr>
                        <a:t>연속형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28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4115734376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쿠킹 스팀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결측 후 재추출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1161293562"/>
                  </a:ext>
                </a:extLst>
              </a:tr>
              <a:tr h="518677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실링 압력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제품 실링 압력 </a:t>
                      </a:r>
                      <a:r>
                        <a:rPr lang="en" sz="800" u="none" strike="noStrike">
                          <a:effectLst/>
                        </a:rPr>
                        <a:t>kg/㎠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병합 오류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2647489913"/>
                  </a:ext>
                </a:extLst>
              </a:tr>
              <a:tr h="349312"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생산시간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생산 시간 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ko-KR" altLang="en-US" sz="800" u="none" strike="noStrike">
                          <a:effectLst/>
                        </a:rPr>
                        <a:t>연속형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34" charset="-127"/>
                        <a:ea typeface="돋움" panose="020B0600000101010101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ore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700" u="none" strike="noStrike">
                          <a:effectLst/>
                        </a:rPr>
                        <a:t>1074</a:t>
                      </a:r>
                      <a:endParaRPr lang="en-US" altLang="ko-Kore-KR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데이터 병합 오류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데이터 결측 후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재추출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'Noto Sans CJK JP'"/>
                        <a:ea typeface="맑은 고딕" panose="020B0503020000020004" pitchFamily="34" charset="-127"/>
                      </a:endParaRPr>
                    </a:p>
                  </a:txBody>
                  <a:tcPr marL="6399" marR="6399" marT="6399" marB="0" anchor="ctr"/>
                </a:tc>
                <a:extLst>
                  <a:ext uri="{0D108BD9-81ED-4DB2-BD59-A6C34878D82A}">
                    <a16:rowId xmlns:a16="http://schemas.microsoft.com/office/drawing/2014/main" val="3718430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6E4F5F-1456-F4D8-34A4-6AB27045FDC0}"/>
              </a:ext>
            </a:extLst>
          </p:cNvPr>
          <p:cNvSpPr txBox="1"/>
          <p:nvPr/>
        </p:nvSpPr>
        <p:spPr>
          <a:xfrm>
            <a:off x="680484" y="57415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생산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077E-0728-5D7F-D760-4108ADE8EBE4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A5B7382-1D83-1FD6-7E11-3021E47D1F2B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F6FCB-3C76-653A-BFAB-478AA5218ACE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63ABB7-893B-0FFA-DFEE-A8C85CE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0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생산 오류 데이터 </a:t>
            </a:r>
            <a:r>
              <a:rPr lang="en-US" altLang="ko-KR" b="1" dirty="0"/>
              <a:t>(Error Message Data / 1,074 row) 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BBBB0F-41E5-DA42-0705-2D90DBE5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35083"/>
              </p:ext>
            </p:extLst>
          </p:nvPr>
        </p:nvGraphicFramePr>
        <p:xfrm>
          <a:off x="621929" y="1202363"/>
          <a:ext cx="11132727" cy="502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3">
                  <a:extLst>
                    <a:ext uri="{9D8B030D-6E8A-4147-A177-3AD203B41FA5}">
                      <a16:colId xmlns:a16="http://schemas.microsoft.com/office/drawing/2014/main" val="1751247852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562433140"/>
                    </a:ext>
                  </a:extLst>
                </a:gridCol>
                <a:gridCol w="4530146">
                  <a:extLst>
                    <a:ext uri="{9D8B030D-6E8A-4147-A177-3AD203B41FA5}">
                      <a16:colId xmlns:a16="http://schemas.microsoft.com/office/drawing/2014/main" val="3243704322"/>
                    </a:ext>
                  </a:extLst>
                </a:gridCol>
                <a:gridCol w="4071594">
                  <a:extLst>
                    <a:ext uri="{9D8B030D-6E8A-4147-A177-3AD203B41FA5}">
                      <a16:colId xmlns:a16="http://schemas.microsoft.com/office/drawing/2014/main" val="1838781326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23796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5651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생산라인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39288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생산라인명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라인 구분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12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날짜형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85091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발생시간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443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종료시간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조치 시간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0648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오류조치시간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오류를 조치 할 때 까지 걸린 시간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07242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비가동코드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</a:t>
                      </a:r>
                      <a:r>
                        <a:rPr lang="ko-KR" altLang="en-US" sz="1400" baseline="0" dirty="0"/>
                        <a:t> 발생 건에 대한 </a:t>
                      </a:r>
                      <a:r>
                        <a:rPr lang="en-US" altLang="ko-KR" sz="1400" baseline="0" dirty="0"/>
                        <a:t>ID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5003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r>
                        <a:rPr lang="en-US" altLang="ko-KR" sz="1400" baseline="0" dirty="0"/>
                        <a:t> 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메시지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67899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결측치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64375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결측치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개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29886"/>
                  </a:ext>
                </a:extLst>
              </a:tr>
              <a:tr h="143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오류발생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 작업장명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작업장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25310"/>
                  </a:ext>
                </a:extLst>
              </a:tr>
              <a:tr h="33511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61701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37A2A4E-DF1B-2FEE-56FD-EF16298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32B469-5DDF-5787-41CB-E09251F120BF}"/>
              </a:ext>
            </a:extLst>
          </p:cNvPr>
          <p:cNvGrpSpPr/>
          <p:nvPr/>
        </p:nvGrpSpPr>
        <p:grpSpPr>
          <a:xfrm>
            <a:off x="7704083" y="3541157"/>
            <a:ext cx="4055654" cy="1810242"/>
            <a:chOff x="7704083" y="3541157"/>
            <a:chExt cx="4055654" cy="18102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C8861D-5727-43AB-4CB2-9C016963869A}"/>
                </a:ext>
              </a:extLst>
            </p:cNvPr>
            <p:cNvSpPr txBox="1"/>
            <p:nvPr/>
          </p:nvSpPr>
          <p:spPr>
            <a:xfrm>
              <a:off x="7704083" y="3541157"/>
              <a:ext cx="4050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종료시간</a:t>
              </a:r>
              <a:r>
                <a:rPr kumimoji="1" lang="ko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–</a:t>
              </a:r>
              <a:r>
                <a:rPr kumimoji="1" lang="ko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발생시간으로 이상치 대체</a:t>
              </a:r>
              <a:endPara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22E3EEC-D346-DEA8-23F3-D18A48B6C04C}"/>
                </a:ext>
              </a:extLst>
            </p:cNvPr>
            <p:cNvGrpSpPr/>
            <p:nvPr/>
          </p:nvGrpSpPr>
          <p:grpSpPr>
            <a:xfrm>
              <a:off x="7836587" y="4711423"/>
              <a:ext cx="3923150" cy="639976"/>
              <a:chOff x="7568662" y="2963458"/>
              <a:chExt cx="3991619" cy="63997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C93167-0459-BD62-9EE0-B09419DFE2E7}"/>
                  </a:ext>
                </a:extLst>
              </p:cNvPr>
              <p:cNvSpPr txBox="1"/>
              <p:nvPr/>
            </p:nvSpPr>
            <p:spPr>
              <a:xfrm>
                <a:off x="7573831" y="3295657"/>
                <a:ext cx="3986450" cy="307777"/>
              </a:xfrm>
              <a:prstGeom prst="rect">
                <a:avLst/>
              </a:prstGeom>
              <a:solidFill>
                <a:srgbClr val="CCCDD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75A5-5E06-BF84-1D1F-00958DC327AC}"/>
                  </a:ext>
                </a:extLst>
              </p:cNvPr>
              <p:cNvSpPr txBox="1"/>
              <p:nvPr/>
            </p:nvSpPr>
            <p:spPr>
              <a:xfrm>
                <a:off x="7568662" y="2963458"/>
                <a:ext cx="3986449" cy="307777"/>
              </a:xfrm>
              <a:prstGeom prst="rect">
                <a:avLst/>
              </a:prstGeom>
              <a:solidFill>
                <a:srgbClr val="E7E8EA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4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확인이 불가하여 결측 데이터 삭제</a:t>
                </a:r>
                <a:endParaRPr kumimoji="1" lang="ko-Kore-KR" altLang="en-US" sz="1400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74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929" y="82349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■ 제품 정보 데이터 </a:t>
            </a:r>
            <a:r>
              <a:rPr lang="en-US" altLang="ko-KR" b="1" dirty="0"/>
              <a:t>(Product Data / 2834 row) 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807CB2-E50F-DE93-5068-2845239A4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3413"/>
              </p:ext>
            </p:extLst>
          </p:nvPr>
        </p:nvGraphicFramePr>
        <p:xfrm>
          <a:off x="621929" y="1192824"/>
          <a:ext cx="107404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889">
                  <a:extLst>
                    <a:ext uri="{9D8B030D-6E8A-4147-A177-3AD203B41FA5}">
                      <a16:colId xmlns:a16="http://schemas.microsoft.com/office/drawing/2014/main" val="4278724900"/>
                    </a:ext>
                  </a:extLst>
                </a:gridCol>
                <a:gridCol w="1241010">
                  <a:extLst>
                    <a:ext uri="{9D8B030D-6E8A-4147-A177-3AD203B41FA5}">
                      <a16:colId xmlns:a16="http://schemas.microsoft.com/office/drawing/2014/main" val="12069514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49784322"/>
                    </a:ext>
                  </a:extLst>
                </a:gridCol>
                <a:gridCol w="2143944">
                  <a:extLst>
                    <a:ext uri="{9D8B030D-6E8A-4147-A177-3AD203B41FA5}">
                      <a16:colId xmlns:a16="http://schemas.microsoft.com/office/drawing/2014/main" val="4194345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trike="noStrike" dirty="0"/>
                        <a:t>확인결과 및 정제방안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오류 발생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제품 품목 </a:t>
                      </a:r>
                      <a:r>
                        <a:rPr lang="en-US" altLang="ko-KR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1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 발생 제품 명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수주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평균 수주 단가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3909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97B2A5B-E5D2-31BE-5E9E-1B9143CA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96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E42DD-8715-ECF8-23B9-97114554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8348"/>
              </p:ext>
            </p:extLst>
          </p:nvPr>
        </p:nvGraphicFramePr>
        <p:xfrm>
          <a:off x="653464" y="1153736"/>
          <a:ext cx="7556500" cy="138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08783445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5789692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0767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3412825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0875431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82464148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7395747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r>
                        <a:rPr lang="en-US" altLang="ko-KR" sz="1200" u="none" strike="noStrike">
                          <a:effectLst/>
                        </a:rPr>
                        <a:t>(0</a:t>
                      </a:r>
                      <a:r>
                        <a:rPr lang="ko-KR" altLang="en-US" sz="1200" u="none" strike="noStrike">
                          <a:effectLst/>
                        </a:rPr>
                        <a:t>값확인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정제방안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84458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 dirty="0">
                          <a:effectLst/>
                        </a:rPr>
                        <a:t>ID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85313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범주형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855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평균 수주 단가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평균 수주 단가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 dirty="0">
                          <a:effectLst/>
                        </a:rPr>
                        <a:t>연속형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1575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7328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1A58A-C097-C736-1CE6-141486B53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54554"/>
              </p:ext>
            </p:extLst>
          </p:nvPr>
        </p:nvGraphicFramePr>
        <p:xfrm>
          <a:off x="595275" y="2909453"/>
          <a:ext cx="7556500" cy="3634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9781563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3570468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9403945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0367744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109496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9881865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39541033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항목별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의미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유형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이상치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결측치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</a:rPr>
                        <a:t>확인결과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</a:rPr>
                        <a:t>정제방안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975344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순번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번호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795802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 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0474964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생산라인명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라인 구분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0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963476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생산 일자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2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4952119"/>
                  </a:ext>
                </a:extLst>
              </a:tr>
              <a:tr h="180102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발생시간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3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167414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종료시간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조치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188443"/>
                  </a:ext>
                </a:extLst>
              </a:tr>
              <a:tr h="540307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오류조치시간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오류를 조치 할 때 까지 걸린 시간</a:t>
                      </a:r>
                      <a:r>
                        <a:rPr lang="en-US" altLang="ko-KR" sz="1200" u="none" strike="noStrike">
                          <a:effectLst/>
                        </a:rPr>
                        <a:t>(</a:t>
                      </a:r>
                      <a:r>
                        <a:rPr lang="ko-KR" altLang="en-US" sz="1200" u="none" strike="noStrike">
                          <a:effectLst/>
                        </a:rPr>
                        <a:t>분</a:t>
                      </a:r>
                      <a:r>
                        <a:rPr lang="en-US" altLang="ko-KR" sz="1200" u="none" strike="noStrike">
                          <a:effectLst/>
                        </a:rPr>
                        <a:t>)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등간척도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>
                          <a:effectLst/>
                        </a:rPr>
                        <a:t>17</a:t>
                      </a:r>
                      <a:endParaRPr lang="en-US" altLang="ko-Kore-KR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84495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비가동코드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건에 대한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2101735"/>
                  </a:ext>
                </a:extLst>
              </a:tr>
              <a:tr h="201291"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Error Message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메시지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231236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품목코드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품목 </a:t>
                      </a:r>
                      <a:r>
                        <a:rPr lang="en" sz="1200" u="none" strike="noStrike">
                          <a:effectLst/>
                        </a:rPr>
                        <a:t>ID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233800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품목명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제품 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753984"/>
                  </a:ext>
                </a:extLst>
              </a:tr>
              <a:tr h="360205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오류발생작업장명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오류 발생 작업장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200" u="none" strike="noStrike">
                          <a:effectLst/>
                        </a:rPr>
                        <a:t>명목척도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" sz="1200" u="none" strike="noStrike">
                          <a:effectLst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200" u="none" strike="noStrike" dirty="0">
                          <a:effectLst/>
                        </a:rPr>
                        <a:t>0</a:t>
                      </a:r>
                      <a:endParaRPr lang="en-US" altLang="ko-Kore-KR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Noto Sans CJK JP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49004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B9CEA8-B8BD-E400-3661-186826421080}"/>
              </a:ext>
            </a:extLst>
          </p:cNvPr>
          <p:cNvSpPr txBox="1"/>
          <p:nvPr/>
        </p:nvSpPr>
        <p:spPr>
          <a:xfrm>
            <a:off x="653464" y="7503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제품</a:t>
            </a:r>
            <a:r>
              <a:rPr kumimoji="1" lang="ko-KR" altLang="en-US" dirty="0"/>
              <a:t> 정보 데이터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917D1-CD83-BDCE-24AA-E2CECA36761D}"/>
              </a:ext>
            </a:extLst>
          </p:cNvPr>
          <p:cNvSpPr txBox="1"/>
          <p:nvPr/>
        </p:nvSpPr>
        <p:spPr>
          <a:xfrm>
            <a:off x="595274" y="252608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생산</a:t>
            </a:r>
            <a:r>
              <a:rPr kumimoji="1" lang="ko-KR" altLang="en-US" dirty="0"/>
              <a:t> 오류 데이터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392966" y="101916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 </a:t>
            </a:r>
            <a:r>
              <a:rPr lang="ko-KR" altLang="en-US" sz="24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 정제 방안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EA8725-BE77-5225-8007-DA64570DF14C}"/>
              </a:ext>
            </a:extLst>
          </p:cNvPr>
          <p:cNvGrpSpPr/>
          <p:nvPr/>
        </p:nvGrpSpPr>
        <p:grpSpPr>
          <a:xfrm>
            <a:off x="0" y="0"/>
            <a:ext cx="12192000" cy="581289"/>
            <a:chOff x="0" y="0"/>
            <a:chExt cx="12192000" cy="5812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2C038A4-E885-55B0-1F14-6EC1D1F739E1}"/>
                </a:ext>
              </a:extLst>
            </p:cNvPr>
            <p:cNvSpPr/>
            <p:nvPr/>
          </p:nvSpPr>
          <p:spPr>
            <a:xfrm>
              <a:off x="0" y="0"/>
              <a:ext cx="12192000" cy="58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4D6A29-2E9B-C6C8-E247-0FD17C111620}"/>
                </a:ext>
              </a:extLst>
            </p:cNvPr>
            <p:cNvSpPr txBox="1"/>
            <p:nvPr/>
          </p:nvSpPr>
          <p:spPr>
            <a:xfrm>
              <a:off x="0" y="29034"/>
              <a:ext cx="3095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 </a:t>
              </a:r>
              <a:r>
                <a:rPr lang="ko-KR" altLang="en-US" sz="2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 정제 방안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4C9C564-3304-BEC3-07EA-450F4BE8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3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14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86999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 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3897372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711922" y="5774044"/>
            <a:ext cx="3766915" cy="631632"/>
            <a:chOff x="294640" y="3596640"/>
            <a:chExt cx="3766915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 smtClean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3169F6BC-310C-07CA-7E97-D2D230B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470" y="6385435"/>
            <a:ext cx="2743200" cy="365125"/>
          </a:xfrm>
        </p:spPr>
        <p:txBody>
          <a:bodyPr/>
          <a:lstStyle/>
          <a:p>
            <a:fld id="{FFC05B24-248A-42BE-A553-D13EA5F4B5A3}" type="slidenum">
              <a:rPr lang="ko-KR" altLang="en-US"/>
              <a:t>2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ABE643-F43B-8998-6104-01E6BED7041D}"/>
              </a:ext>
            </a:extLst>
          </p:cNvPr>
          <p:cNvGrpSpPr/>
          <p:nvPr/>
        </p:nvGrpSpPr>
        <p:grpSpPr>
          <a:xfrm>
            <a:off x="6711922" y="4869998"/>
            <a:ext cx="3013504" cy="707886"/>
            <a:chOff x="294640" y="3596640"/>
            <a:chExt cx="301350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DD1FC-97B0-0C60-DBC6-5BB1650F3F51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DC6D0-F6CD-273B-AA8B-72AB9762E8DA}"/>
                </a:ext>
              </a:extLst>
            </p:cNvPr>
            <p:cNvSpPr txBox="1"/>
            <p:nvPr/>
          </p:nvSpPr>
          <p:spPr>
            <a:xfrm>
              <a:off x="943394" y="3688973"/>
              <a:ext cx="23647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Vital Few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도출</a:t>
              </a:r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2D05FCF-DE83-6324-440F-0606921CD7E3}"/>
              </a:ext>
            </a:extLst>
          </p:cNvPr>
          <p:cNvSpPr/>
          <p:nvPr/>
        </p:nvSpPr>
        <p:spPr>
          <a:xfrm>
            <a:off x="10289629" y="6579476"/>
            <a:ext cx="1860331" cy="2785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ADCB5A-C8F9-2C48-68C7-EF4F6F56DF97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694F36-E3FB-5DC9-6D20-1D1B23D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40993E-578D-25DC-C71A-BFF5D5223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33095"/>
              </p:ext>
            </p:extLst>
          </p:nvPr>
        </p:nvGraphicFramePr>
        <p:xfrm>
          <a:off x="529636" y="782917"/>
          <a:ext cx="10947661" cy="503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48">
                  <a:extLst>
                    <a:ext uri="{9D8B030D-6E8A-4147-A177-3AD203B41FA5}">
                      <a16:colId xmlns:a16="http://schemas.microsoft.com/office/drawing/2014/main" val="966983368"/>
                    </a:ext>
                  </a:extLst>
                </a:gridCol>
                <a:gridCol w="2444961">
                  <a:extLst>
                    <a:ext uri="{9D8B030D-6E8A-4147-A177-3AD203B41FA5}">
                      <a16:colId xmlns:a16="http://schemas.microsoft.com/office/drawing/2014/main" val="1210127983"/>
                    </a:ext>
                  </a:extLst>
                </a:gridCol>
                <a:gridCol w="1179959">
                  <a:extLst>
                    <a:ext uri="{9D8B030D-6E8A-4147-A177-3AD203B41FA5}">
                      <a16:colId xmlns:a16="http://schemas.microsoft.com/office/drawing/2014/main" val="1934050301"/>
                    </a:ext>
                  </a:extLst>
                </a:gridCol>
                <a:gridCol w="2523037">
                  <a:extLst>
                    <a:ext uri="{9D8B030D-6E8A-4147-A177-3AD203B41FA5}">
                      <a16:colId xmlns:a16="http://schemas.microsoft.com/office/drawing/2014/main" val="4147471245"/>
                    </a:ext>
                  </a:extLst>
                </a:gridCol>
                <a:gridCol w="1713187">
                  <a:extLst>
                    <a:ext uri="{9D8B030D-6E8A-4147-A177-3AD203B41FA5}">
                      <a16:colId xmlns:a16="http://schemas.microsoft.com/office/drawing/2014/main" val="1639669671"/>
                    </a:ext>
                  </a:extLst>
                </a:gridCol>
                <a:gridCol w="735724">
                  <a:extLst>
                    <a:ext uri="{9D8B030D-6E8A-4147-A177-3AD203B41FA5}">
                      <a16:colId xmlns:a16="http://schemas.microsoft.com/office/drawing/2014/main" val="3861278181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2098358114"/>
                    </a:ext>
                  </a:extLst>
                </a:gridCol>
              </a:tblGrid>
              <a:tr h="418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기회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trike="noStrik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32660212"/>
                  </a:ext>
                </a:extLst>
              </a:tr>
              <a:tr h="51328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대응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실패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 라인을 고려한 수주 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plot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생산량 파악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 개를 파악한 후 비교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anchor="ctr" anchorCtr="1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품목분류기준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소스류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24677450"/>
                  </a:ext>
                </a:extLst>
              </a:tr>
              <a:tr h="54536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불량률 파악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(Y: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94982"/>
                  </a:ext>
                </a:extLst>
              </a:tr>
              <a:tr h="54536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marR="0" indent="0" algn="ctr" defTabSz="91432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(Y=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X=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생산일자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14474"/>
                  </a:ext>
                </a:extLst>
              </a:tr>
              <a:tr h="5186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품질불량</a:t>
                      </a:r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ko-KR" altLang="en-US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불량률 개선</a:t>
                      </a:r>
                      <a:endParaRPr kumimoji="1" lang="ko-Kore-KR" altLang="en-US" sz="14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ore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파레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토</a:t>
                      </a:r>
                      <a:endParaRPr lang="ko-Kore-KR" altLang="ko-Kore-KR" sz="1400" b="0" i="0" u="none" strike="noStrik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r>
                        <a:rPr kumimoji="1" lang="ko-Kore-KR" altLang="en-US" sz="14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높은 제품 파악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en-US" altLang="ko-Kore-KR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(Y=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불량빈도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X=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생산라인명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kumimoji="1" lang="ko-Kore-KR" altLang="en-US" sz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85528"/>
                  </a:ext>
                </a:extLst>
              </a:tr>
              <a:tr h="50273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파레토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(Y=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불량빈도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X=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에러 </a:t>
                      </a:r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메세지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ore-KR" altLang="en-US" dirty="0"/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41268"/>
                  </a:ext>
                </a:extLst>
              </a:tr>
              <a:tr h="513283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예측모델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모델을 통한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(Y=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불량여부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X=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온도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압력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생산라인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작업장</a:t>
                      </a: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정준영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43499"/>
                  </a:ext>
                </a:extLst>
              </a:tr>
              <a:tr h="769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납기지연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 </a:t>
                      </a:r>
                      <a:r>
                        <a:rPr kumimoji="1" lang="en-US" altLang="ko-KR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kumimoji="1" lang="ko-KR" altLang="en-US" sz="1400" b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 </a:t>
                      </a:r>
                      <a:endParaRPr kumimoji="1" lang="ko-Kore-KR" altLang="en-US" sz="14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수주부터 납기까지 걸리는 기간 파악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(Y=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납기일자 </a:t>
                      </a:r>
                      <a:r>
                        <a:rPr lang="en-US" altLang="ko-KR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4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수주일자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14599"/>
                  </a:ext>
                </a:extLst>
              </a:tr>
              <a:tr h="71221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2609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00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E99B4-B27E-5F23-094F-7FDF49C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111" y="1422400"/>
            <a:ext cx="90254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수주 데이터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(Booking Data, 1,653,821rows x 13columns)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생산 데이터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(Cooking Data, 24,069rows x 13columns)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 오류 데이터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(Error Message, 1,074rows x 12columns)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정보 데이터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(2,834rows x 3columns)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112" y="683613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정제 계획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12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E99B4-B27E-5F23-094F-7FDF49C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23603"/>
              </p:ext>
            </p:extLst>
          </p:nvPr>
        </p:nvGraphicFramePr>
        <p:xfrm>
          <a:off x="100112" y="1052945"/>
          <a:ext cx="10974288" cy="57185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2795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201343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3566259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364425">
                  <a:extLst>
                    <a:ext uri="{9D8B030D-6E8A-4147-A177-3AD203B41FA5}">
                      <a16:colId xmlns:a16="http://schemas.microsoft.com/office/drawing/2014/main" val="3289328392"/>
                    </a:ext>
                  </a:extLst>
                </a:gridCol>
                <a:gridCol w="156174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747722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2504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분석방법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주요내용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45756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생산라인을 고려한 수주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 </a:t>
                      </a:r>
                      <a:r>
                        <a:rPr lang="en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plot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출고량 파악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출고수량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 개를 파악한 후 비교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밥류와</a:t>
                      </a:r>
                      <a:r>
                        <a:rPr lang="ko-KR" altLang="en-US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소스류를 분류하여 분석진행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45756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불량품 </a:t>
                      </a: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개수 파악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726531386"/>
                  </a:ext>
                </a:extLst>
              </a:tr>
              <a:tr h="457562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월별 </a:t>
                      </a:r>
                      <a:r>
                        <a:rPr lang="ko-KR" altLang="en-US" sz="14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파악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생산량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생산일자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53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45756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최적조건 도출을 통한 불량률 개선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400" u="none" strike="noStrike" baseline="0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chart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불량률이 높은 제품 파악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빈도</a:t>
                      </a:r>
                      <a:r>
                        <a:rPr lang="en" sz="12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품목명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255028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Pareto chart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 발생빈도 </a:t>
                      </a: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Bar</a:t>
                      </a:r>
                      <a:r>
                        <a:rPr lang="en" sz="1400" u="none" strike="noStrike" baseline="0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1400" u="none" strike="noStrike" baseline="0" dirty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 간의 상관관계 파악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이경민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Scatterplot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8570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통계적검정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비모수통계검정을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통한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온도의 유의성 판단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김용빈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SVM</a:t>
                      </a:r>
                      <a:endParaRPr lang="ko-KR" altLang="en-US" sz="1400" dirty="0" smtClean="0"/>
                    </a:p>
                  </a:txBody>
                  <a:tcPr marL="7747" marR="7747" marT="7747" marB="0" anchor="ctr"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예측 모델을 통한 최적조건 도출</a:t>
                      </a:r>
                      <a:endParaRPr lang="en-US" altLang="ko-KR" sz="16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ore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불량여부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en" altLang="ko-Kore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X: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온도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압력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</a:t>
                      </a:r>
                      <a:r>
                        <a:rPr lang="en-US" altLang="ko-KR" sz="12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rowSpan="5"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이정균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정한나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박규리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Desision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Tree</a:t>
                      </a:r>
                      <a:endParaRPr lang="ko-KR" altLang="en-US" sz="1400" dirty="0"/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9208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Random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Forest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92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Gradient</a:t>
                      </a:r>
                      <a:r>
                        <a:rPr lang="e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Boost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50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XgBoost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920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개선을 통한</a:t>
                      </a:r>
                      <a:endParaRPr lang="en-US" altLang="ko-KR" sz="1400" b="1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lead time 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시계열 분석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불량률 상위 제품의 납기일 </a:t>
                      </a:r>
                      <a:r>
                        <a:rPr lang="en-US" altLang="ko-KR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14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수주일 </a:t>
                      </a:r>
                      <a:endParaRPr lang="en-US" altLang="ko-KR" sz="1400" u="none" strike="noStrike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서원교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112" y="683613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7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88880" y="924911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403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1)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전체 데이터 불량률 파악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12140"/>
              </p:ext>
            </p:extLst>
          </p:nvPr>
        </p:nvGraphicFramePr>
        <p:xfrm>
          <a:off x="465541" y="2002694"/>
          <a:ext cx="5730688" cy="280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72">
                  <a:extLst>
                    <a:ext uri="{9D8B030D-6E8A-4147-A177-3AD203B41FA5}">
                      <a16:colId xmlns:a16="http://schemas.microsoft.com/office/drawing/2014/main" val="2536464429"/>
                    </a:ext>
                  </a:extLst>
                </a:gridCol>
                <a:gridCol w="1432672">
                  <a:extLst>
                    <a:ext uri="{9D8B030D-6E8A-4147-A177-3AD203B41FA5}">
                      <a16:colId xmlns:a16="http://schemas.microsoft.com/office/drawing/2014/main" val="1687483629"/>
                    </a:ext>
                  </a:extLst>
                </a:gridCol>
                <a:gridCol w="1432672">
                  <a:extLst>
                    <a:ext uri="{9D8B030D-6E8A-4147-A177-3AD203B41FA5}">
                      <a16:colId xmlns:a16="http://schemas.microsoft.com/office/drawing/2014/main" val="948915379"/>
                    </a:ext>
                  </a:extLst>
                </a:gridCol>
                <a:gridCol w="1432672">
                  <a:extLst>
                    <a:ext uri="{9D8B030D-6E8A-4147-A177-3AD203B41FA5}">
                      <a16:colId xmlns:a16="http://schemas.microsoft.com/office/drawing/2014/main" val="2896560119"/>
                    </a:ext>
                  </a:extLst>
                </a:gridCol>
              </a:tblGrid>
              <a:tr h="602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39574"/>
                  </a:ext>
                </a:extLst>
              </a:tr>
              <a:tr h="80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9,692(95.5%)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454(4.5%)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10,146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59910"/>
                  </a:ext>
                </a:extLst>
              </a:tr>
              <a:tr h="80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13,208(95.5%)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616(4.5%)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13,824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72785"/>
                  </a:ext>
                </a:extLst>
              </a:tr>
              <a:tr h="602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22,900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1,070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23,970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209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5541" y="5415334"/>
            <a:ext cx="573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4.5%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불량률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913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88880" y="924911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0" y="924911"/>
            <a:ext cx="1150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상위 </a:t>
            </a:r>
            <a:r>
              <a:rPr kumimoji="1"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 제품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F2E80-D54A-4340-7609-1E918FFCF632}"/>
              </a:ext>
            </a:extLst>
          </p:cNvPr>
          <p:cNvSpPr txBox="1"/>
          <p:nvPr/>
        </p:nvSpPr>
        <p:spPr>
          <a:xfrm>
            <a:off x="8235378" y="2217198"/>
            <a:ext cx="36235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2000" b="1" dirty="0"/>
              <a:t>상위 </a:t>
            </a:r>
            <a:r>
              <a:rPr kumimoji="1" lang="en-US" altLang="ko-KR" sz="2000" b="1" dirty="0"/>
              <a:t>20</a:t>
            </a:r>
            <a:r>
              <a:rPr kumimoji="1" lang="ko-KR" altLang="en-US" sz="2000" b="1" dirty="0"/>
              <a:t>개 중 </a:t>
            </a:r>
            <a:r>
              <a:rPr kumimoji="1" lang="ko-KR" altLang="en-US" sz="2000" b="1" dirty="0" err="1"/>
              <a:t>밥류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12</a:t>
            </a:r>
            <a:r>
              <a:rPr kumimoji="1" lang="ko-KR" altLang="en-US" sz="2000" b="1" dirty="0"/>
              <a:t>개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endParaRPr kumimoji="1" lang="en-US" altLang="ko-KR" sz="2000" b="1" dirty="0"/>
          </a:p>
          <a:p>
            <a:pPr algn="just"/>
            <a:r>
              <a:rPr kumimoji="1" lang="ko-Kore-KR" altLang="en-US" sz="2000" b="1" dirty="0"/>
              <a:t>소스류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8</a:t>
            </a:r>
            <a:r>
              <a:rPr kumimoji="1" lang="ko-KR" altLang="en-US" sz="2000" b="1" dirty="0"/>
              <a:t>개로 불량 비중이</a:t>
            </a:r>
            <a:endParaRPr kumimoji="1" lang="en-US" altLang="ko-KR" sz="2000" b="1" dirty="0"/>
          </a:p>
          <a:p>
            <a:pPr algn="just"/>
            <a:r>
              <a:rPr kumimoji="1" lang="ko-KR" altLang="en-US" sz="2000" b="1" dirty="0"/>
              <a:t>유사</a:t>
            </a:r>
            <a:endParaRPr kumimoji="1" lang="en-US" altLang="ko-KR" sz="2000" b="1" dirty="0"/>
          </a:p>
          <a:p>
            <a:pPr marL="285750" indent="-285750" algn="just">
              <a:buFontTx/>
              <a:buChar char="-"/>
            </a:pPr>
            <a:endParaRPr kumimoji="1" lang="en-US" altLang="ko-KR" sz="2000" b="1" dirty="0"/>
          </a:p>
          <a:p>
            <a:pPr marL="285750" indent="-285750" algn="just">
              <a:buFontTx/>
              <a:buChar char="-"/>
            </a:pPr>
            <a:endParaRPr kumimoji="1" lang="en-US" altLang="ko-KR" sz="2000" b="1" dirty="0"/>
          </a:p>
          <a:p>
            <a:pPr marL="285750" indent="-285750" algn="just">
              <a:buFontTx/>
              <a:buChar char="-"/>
            </a:pPr>
            <a:endParaRPr kumimoji="1" lang="en-US" altLang="ko-KR" sz="2000" b="1" dirty="0"/>
          </a:p>
          <a:p>
            <a:pPr marL="285750" indent="-285750" algn="just">
              <a:buFontTx/>
              <a:buChar char="-"/>
            </a:pPr>
            <a:endParaRPr kumimoji="1" lang="en-US" altLang="ko-KR" sz="2000" b="1" dirty="0"/>
          </a:p>
          <a:p>
            <a:pPr algn="just"/>
            <a:endParaRPr kumimoji="1" lang="en-US" altLang="ko-KR" sz="2000" b="1" dirty="0"/>
          </a:p>
          <a:p>
            <a:pPr algn="just"/>
            <a:r>
              <a:rPr kumimoji="1" lang="ko-KR" altLang="en-US" sz="2000" b="1" dirty="0" err="1"/>
              <a:t>밥류와</a:t>
            </a:r>
            <a:r>
              <a:rPr kumimoji="1" lang="ko-KR" altLang="en-US" sz="2000" b="1" dirty="0"/>
              <a:t> 소스류를 분리하여</a:t>
            </a:r>
            <a:endParaRPr kumimoji="1" lang="en-US" altLang="ko-KR" sz="2000" b="1" dirty="0"/>
          </a:p>
          <a:p>
            <a:pPr algn="just"/>
            <a:r>
              <a:rPr kumimoji="1" lang="en-US" altLang="ko-KR" sz="2000" b="1" dirty="0"/>
              <a:t>Data</a:t>
            </a:r>
            <a:r>
              <a:rPr kumimoji="1" lang="ko-KR" altLang="en-US" sz="2000" b="1" dirty="0"/>
              <a:t> 분석 </a:t>
            </a:r>
            <a:endParaRPr kumimoji="1" lang="en-US" altLang="ko-KR" sz="2000" b="1" dirty="0"/>
          </a:p>
        </p:txBody>
      </p:sp>
      <p:sp>
        <p:nvSpPr>
          <p:cNvPr id="20" name="아래쪽 화살표[D] 19">
            <a:extLst>
              <a:ext uri="{FF2B5EF4-FFF2-40B4-BE49-F238E27FC236}">
                <a16:creationId xmlns:a16="http://schemas.microsoft.com/office/drawing/2014/main" id="{20E31E84-3D52-D60F-2F4B-B73C401BB27F}"/>
              </a:ext>
            </a:extLst>
          </p:cNvPr>
          <p:cNvSpPr/>
          <p:nvPr/>
        </p:nvSpPr>
        <p:spPr>
          <a:xfrm>
            <a:off x="9845040" y="3237278"/>
            <a:ext cx="274320" cy="1129937"/>
          </a:xfrm>
          <a:prstGeom prst="downArrow">
            <a:avLst/>
          </a:prstGeom>
          <a:solidFill>
            <a:srgbClr val="1D31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709" y="2096655"/>
            <a:ext cx="581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밥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2841A5-71A8-7778-6900-055801E7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2" y="1730198"/>
            <a:ext cx="4728370" cy="38536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0190" y="3178965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추후에 </a:t>
            </a:r>
            <a:endParaRPr lang="en-US" altLang="ko-KR" dirty="0" smtClean="0"/>
          </a:p>
          <a:p>
            <a:r>
              <a:rPr lang="ko-KR" altLang="en-US" dirty="0" err="1" smtClean="0"/>
              <a:t>밥류와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소스류를</a:t>
            </a:r>
            <a:r>
              <a:rPr lang="ko-KR" altLang="en-US" dirty="0" smtClean="0"/>
              <a:t> 나눠서 그래프 삽입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01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발생한 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상위 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255" y="2613891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파레토도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7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kumimoji="1"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작업장 별 불량 빈도 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03706"/>
            <a:ext cx="4147544" cy="3161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92" y="2578570"/>
            <a:ext cx="4022816" cy="3068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1756456"/>
            <a:ext cx="29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밥류</a:t>
            </a:r>
            <a:r>
              <a:rPr lang="ko-KR" alt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9896" y="1833482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소스류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98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88881" y="848897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ore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불량여부에 </a:t>
            </a:r>
            <a:r>
              <a:rPr kumimoji="1" lang="ko-Kore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따른</a:t>
            </a:r>
            <a:r>
              <a:rPr kumimoji="1" lang="en-US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ko-Kore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2" y="1894893"/>
            <a:ext cx="3298652" cy="33080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25" y="1894893"/>
            <a:ext cx="3231340" cy="32883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499" y="1894893"/>
            <a:ext cx="3441039" cy="336283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3418" y="158865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밥류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45527" y="1182255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수정 필요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5257727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607773" y="5371152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0</a:t>
            </a:r>
            <a:r>
              <a:rPr lang="en-US" altLang="ko-KR" dirty="0"/>
              <a:t>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648749" y="5439506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0</a:t>
            </a:r>
            <a:r>
              <a:rPr lang="en-US" altLang="ko-KR" dirty="0"/>
              <a:t>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653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ore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불량여부에 따른 </a:t>
            </a:r>
            <a:r>
              <a:rPr kumimoji="1" lang="ko-Kore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</a:t>
            </a:r>
            <a:r>
              <a:rPr kumimoji="1" lang="en-US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kumimoji="1" lang="ko-Kore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98" y="1940982"/>
            <a:ext cx="3419475" cy="3333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988" y="2552167"/>
            <a:ext cx="3321152" cy="2687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60" y="2573368"/>
            <a:ext cx="3266901" cy="2730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418" y="1588655"/>
            <a:ext cx="145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소스류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7564" y="118272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 </a:t>
            </a:r>
            <a:r>
              <a:rPr lang="ko-KR" altLang="en-US" dirty="0" err="1" smtClean="0"/>
              <a:t>수정필요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5257727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48749" y="5439506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0</a:t>
            </a:r>
            <a:r>
              <a:rPr lang="en-US" altLang="ko-KR" dirty="0"/>
              <a:t>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556694" y="5304185"/>
            <a:ext cx="2748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유의 </a:t>
            </a:r>
            <a:r>
              <a:rPr lang="en-US" altLang="ko-KR" dirty="0" smtClean="0"/>
              <a:t>0</a:t>
            </a:r>
            <a:r>
              <a:rPr lang="en-US" altLang="ko-KR" dirty="0"/>
              <a:t> </a:t>
            </a:r>
            <a:r>
              <a:rPr lang="ko-KR" altLang="en-US" dirty="0" err="1" smtClean="0"/>
              <a:t>통계검정</a:t>
            </a:r>
            <a:r>
              <a:rPr lang="ko-KR" altLang="en-US" dirty="0" smtClean="0"/>
              <a:t> 결과 </a:t>
            </a:r>
            <a:r>
              <a:rPr lang="en-US" altLang="ko-KR" dirty="0" smtClean="0"/>
              <a:t>p&lt;0.05</a:t>
            </a:r>
            <a:r>
              <a:rPr lang="ko-KR" altLang="en-US" dirty="0" smtClean="0"/>
              <a:t>로 유의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320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243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배경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6F5D1-FA0B-8839-CB39-4CF09ED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4)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</a:t>
            </a:r>
            <a:r>
              <a:rPr kumimoji="1" lang="ko-KR" altLang="en-US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변수 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 상관관계 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26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  <a:p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5)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불량여부에 따른 온도와 압력 비교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50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757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6)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83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19E682-217B-F046-A0CE-CBD141D4EDCD}"/>
              </a:ext>
            </a:extLst>
          </p:cNvPr>
          <p:cNvSpPr/>
          <p:nvPr/>
        </p:nvSpPr>
        <p:spPr>
          <a:xfrm>
            <a:off x="8235378" y="2368151"/>
            <a:ext cx="3385835" cy="822960"/>
          </a:xfrm>
          <a:prstGeom prst="rect">
            <a:avLst/>
          </a:prstGeom>
          <a:solidFill>
            <a:srgbClr val="1D3152"/>
          </a:solidFill>
          <a:ln>
            <a:solidFill>
              <a:srgbClr val="1D31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376009" y="951169"/>
            <a:ext cx="11500873" cy="5431439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755F2-DF00-3EB2-82E9-B988F628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388881" y="924911"/>
            <a:ext cx="877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7)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수주수량과 납기지연여부의 상관관계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수주수량 상위 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63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Vital Few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D170B7-2B60-36E6-D68B-BE2E73F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1066799" y="966952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BB6F-D31B-C77D-D074-AC55EE3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71" y="1367062"/>
            <a:ext cx="4521200" cy="3246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11631-BB97-1D54-7D5F-EC9DE348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6" y="4618579"/>
            <a:ext cx="4629807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04240" y="3105834"/>
            <a:ext cx="507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2E6DA-045E-C47B-2894-01291DE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3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D170B7-2B60-36E6-D68B-BE2E73F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1066799" y="966952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모델링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BBB6F-D31B-C77D-D074-AC55EE3E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71" y="1367062"/>
            <a:ext cx="4521200" cy="3246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11631-BB97-1D54-7D5F-EC9DE348D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26" y="4618579"/>
            <a:ext cx="4629807" cy="14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5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29D-8530-C1D2-492B-F7118E75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E9A2-0D17-7D93-7C39-6C32DE1F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0" y="763979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당사의 매출액은 지속 하락 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38595598"/>
              </p:ext>
            </p:extLst>
          </p:nvPr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 rotWithShape="1">
          <a:blip r:embed="rId3"/>
          <a:srcRect l="-977" t="11640" r="50915" b="-628"/>
          <a:stretch/>
        </p:blipFill>
        <p:spPr>
          <a:xfrm>
            <a:off x="866879" y="1849746"/>
            <a:ext cx="3339770" cy="357786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866880" y="5527800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 및 어쩌지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통한 매출 증대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구체적으로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납기</a:t>
            </a:r>
            <a:r>
              <a:rPr lang="en-US" altLang="ko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7280"/>
            <a:ext cx="3359105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282969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3898800" y="5527800"/>
            <a:ext cx="40658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527800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현상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2320" y="517709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28728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3079" y="1506664"/>
            <a:ext cx="406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5919" y="5188629"/>
            <a:ext cx="79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506664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en-US" altLang="ko-Kore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21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81B662A-2598-7E9D-379C-F9877BFD910F}"/>
              </a:ext>
            </a:extLst>
          </p:cNvPr>
          <p:cNvCxnSpPr>
            <a:cxnSpLocks/>
          </p:cNvCxnSpPr>
          <p:nvPr/>
        </p:nvCxnSpPr>
        <p:spPr>
          <a:xfrm flipV="1">
            <a:off x="1233377" y="2254327"/>
            <a:ext cx="1913860" cy="1373573"/>
          </a:xfrm>
          <a:prstGeom prst="straightConnector1">
            <a:avLst/>
          </a:prstGeom>
          <a:ln w="57150">
            <a:solidFill>
              <a:srgbClr val="008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2158408" y="1015505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가정간편식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4B0FB4A0-4815-31ED-668E-39C6D328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503" y="1862729"/>
            <a:ext cx="3470877" cy="35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04491" y="6310265"/>
            <a:ext cx="2287509" cy="547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181751" y="310583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</a:t>
            </a:r>
            <a:r>
              <a:rPr lang="ko-KR" altLang="en-US" sz="36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개선기회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71E05-A114-35AF-1630-FE6F52E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7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3095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 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07609" y="1263616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06479" y="1266850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283069" y="1270084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3810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44450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6010386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6654" y="5136174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생산라인을 고려한 수주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121228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325369-9AC2-AA33-B266-6006F9AE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E1D25D-DFEF-30AC-7EF4-41AFFD54429B}"/>
              </a:ext>
            </a:extLst>
          </p:cNvPr>
          <p:cNvPicPr preferRelativeResize="0"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4" y="1702157"/>
            <a:ext cx="3619038" cy="3255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3E8C64-E4B0-4F32-3763-904229545380}"/>
              </a:ext>
            </a:extLst>
          </p:cNvPr>
          <p:cNvSpPr txBox="1"/>
          <p:nvPr/>
        </p:nvSpPr>
        <p:spPr>
          <a:xfrm>
            <a:off x="1381687" y="2290180"/>
            <a:ext cx="1300553" cy="338554"/>
          </a:xfrm>
          <a:prstGeom prst="rect">
            <a:avLst/>
          </a:prstGeom>
          <a:noFill/>
          <a:ln w="19050">
            <a:solidFill>
              <a:srgbClr val="3373A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7F55DF-C41E-8E65-BF71-F6DAB635B137}"/>
              </a:ext>
            </a:extLst>
          </p:cNvPr>
          <p:cNvPicPr preferRelativeResize="0"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4" y="1696232"/>
            <a:ext cx="3618000" cy="3254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283069" y="511048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예측을 </a:t>
            </a:r>
            <a:r>
              <a:rPr kumimoji="1" lang="ko-KR" altLang="en-US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610600" y="5333334"/>
            <a:ext cx="318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주문일시와 인도일시 사이에 경과된 시간</a:t>
            </a:r>
            <a:endParaRPr kumimoji="1"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098624" y="3105834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잠재 원인 도출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34CC08-DA66-6C76-B6FA-9789BA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310181" y="748247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&lt;Fish Bone Diagram&gt;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54"/>
            <a:ext cx="12192000" cy="579984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88D6D-A76D-1703-C1DB-0D1DBC92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29034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잠재 원인 도출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BE2FD3-7169-22A8-E1A7-DD2AEE999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806"/>
              </p:ext>
            </p:extLst>
          </p:nvPr>
        </p:nvGraphicFramePr>
        <p:xfrm>
          <a:off x="695381" y="1192572"/>
          <a:ext cx="10801237" cy="5207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229">
                  <a:extLst>
                    <a:ext uri="{9D8B030D-6E8A-4147-A177-3AD203B41FA5}">
                      <a16:colId xmlns:a16="http://schemas.microsoft.com/office/drawing/2014/main" val="534921432"/>
                    </a:ext>
                  </a:extLst>
                </a:gridCol>
                <a:gridCol w="2800321">
                  <a:extLst>
                    <a:ext uri="{9D8B030D-6E8A-4147-A177-3AD203B41FA5}">
                      <a16:colId xmlns:a16="http://schemas.microsoft.com/office/drawing/2014/main" val="561582750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305434472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2386042926"/>
                    </a:ext>
                  </a:extLst>
                </a:gridCol>
                <a:gridCol w="2000229">
                  <a:extLst>
                    <a:ext uri="{9D8B030D-6E8A-4147-A177-3AD203B41FA5}">
                      <a16:colId xmlns:a16="http://schemas.microsoft.com/office/drawing/2014/main" val="3403265766"/>
                    </a:ext>
                  </a:extLst>
                </a:gridCol>
              </a:tblGrid>
              <a:tr h="347175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ore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잠재원인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중요도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분석가능성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31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511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Environment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작업장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52104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창고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455368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공장 가동률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746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모니터링 미흡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52232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37471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수주량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89644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Machine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IOT 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88117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설비 유지보수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51826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생산라인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46803"/>
                  </a:ext>
                </a:extLst>
              </a:tr>
              <a:tr h="3471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Method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생산설비 온</a:t>
                      </a:r>
                      <a:r>
                        <a:rPr lang="en-US" altLang="ko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습도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69135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실링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9905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374542"/>
                  </a:ext>
                </a:extLst>
              </a:tr>
              <a:tr h="3471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Material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입고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18884"/>
                  </a:ext>
                </a:extLst>
              </a:tr>
              <a:tr h="347175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원자재 품질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ore-KR" sz="14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1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ore-KR" sz="14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7502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91CB6-D7B4-C660-3207-DA088C8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3323C-4C95-681F-D5E8-B8E3D3D7FF80}"/>
              </a:ext>
            </a:extLst>
          </p:cNvPr>
          <p:cNvSpPr txBox="1"/>
          <p:nvPr/>
        </p:nvSpPr>
        <p:spPr>
          <a:xfrm>
            <a:off x="310181" y="748247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잠재원인 우선순위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2195</Words>
  <Application>Microsoft Office PowerPoint</Application>
  <PresentationFormat>와이드스크린</PresentationFormat>
  <Paragraphs>836</Paragraphs>
  <Slides>39</Slides>
  <Notes>0</Notes>
  <HiddenSlides>14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Noto Sans CJK JP</vt:lpstr>
      <vt:lpstr>'Noto Sans CJK JP'</vt:lpstr>
      <vt:lpstr>나눔스퀘어 ExtraBold</vt:lpstr>
      <vt:lpstr>나눔스퀘어 Light</vt:lpstr>
      <vt:lpstr>돋움</vt:lpstr>
      <vt:lpstr>맑은 고딕</vt:lpstr>
      <vt:lpstr>맑은 고딕</vt:lpstr>
      <vt:lpstr>Arial</vt:lpstr>
      <vt:lpstr>Calibri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103</cp:revision>
  <dcterms:created xsi:type="dcterms:W3CDTF">2020-09-07T02:34:06Z</dcterms:created>
  <dcterms:modified xsi:type="dcterms:W3CDTF">2022-11-15T17:07:31Z</dcterms:modified>
</cp:coreProperties>
</file>