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0" r:id="rId2"/>
    <p:sldId id="261" r:id="rId3"/>
    <p:sldId id="258" r:id="rId4"/>
    <p:sldId id="295" r:id="rId5"/>
    <p:sldId id="299" r:id="rId6"/>
    <p:sldId id="263" r:id="rId7"/>
    <p:sldId id="316" r:id="rId8"/>
    <p:sldId id="325" r:id="rId9"/>
    <p:sldId id="344" r:id="rId10"/>
    <p:sldId id="319" r:id="rId11"/>
    <p:sldId id="338" r:id="rId12"/>
    <p:sldId id="321" r:id="rId13"/>
    <p:sldId id="347" r:id="rId14"/>
    <p:sldId id="331" r:id="rId15"/>
    <p:sldId id="326" r:id="rId16"/>
    <p:sldId id="327" r:id="rId17"/>
    <p:sldId id="340" r:id="rId18"/>
    <p:sldId id="345" r:id="rId19"/>
    <p:sldId id="333" r:id="rId20"/>
    <p:sldId id="334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한나" initials="정" lastIdx="11" clrIdx="0">
    <p:extLst>
      <p:ext uri="{19B8F6BF-5375-455C-9EA6-DF929625EA0E}">
        <p15:presenceInfo xmlns:p15="http://schemas.microsoft.com/office/powerpoint/2012/main" userId="fa4c7e4eb401fb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3D3E"/>
    <a:srgbClr val="3274A1"/>
    <a:srgbClr val="1E3252"/>
    <a:srgbClr val="005289"/>
    <a:srgbClr val="FFFFFF"/>
    <a:srgbClr val="1D3152"/>
    <a:srgbClr val="018296"/>
    <a:srgbClr val="4D4D4D"/>
    <a:srgbClr val="F4F4F4"/>
    <a:srgbClr val="1E77B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94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 w="12700">
                      <a:solidFill>
                        <a:schemeClr val="accent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spc="-1" baseline="0">
                <a:ln>
                  <a:noFill/>
                </a:ln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-1" baseline="0"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R"/>
          </a:p>
        </c:txPr>
        <c:crossAx val="6145260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 w="12700"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-1" baseline="0">
              <a:solidFill>
                <a:srgbClr val="595959"/>
              </a:solidFill>
              <a:latin typeface="맑은 고딕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R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E7-40DD-8347-A5FCB3B49DCD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BE7-40DD-8347-A5FCB3B49DCD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7-40DD-8347-A5FCB3B49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게살볶음밥</c:v>
                </c:pt>
                <c:pt idx="1">
                  <c:v>김치볶음밥</c:v>
                </c:pt>
                <c:pt idx="2">
                  <c:v>비비고불고기비빔밥</c:v>
                </c:pt>
                <c:pt idx="3">
                  <c:v>비비고깍두기볶음밥200g(재)</c:v>
                </c:pt>
                <c:pt idx="4">
                  <c:v>비비고깍두기볶음밥200g</c:v>
                </c:pt>
                <c:pt idx="5">
                  <c:v>비비고새우볶음밥210g(알밥)</c:v>
                </c:pt>
                <c:pt idx="6">
                  <c:v>한가득낙지볶음밥</c:v>
                </c:pt>
                <c:pt idx="7">
                  <c:v>매드포갈릭갈릭버터라이스200g</c:v>
                </c:pt>
                <c:pt idx="8">
                  <c:v>쉐프솔루션베이스볶음밥(시즌)500g</c:v>
                </c:pt>
                <c:pt idx="9">
                  <c:v>AAF게살새우볶음밥(알밥)*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3-4092-A27C-23A8BBE6DC1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25994104"/>
        <c:axId val="625988200"/>
      </c:barChart>
      <c:catAx>
        <c:axId val="62599410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5988200"/>
        <c:crosses val="autoZero"/>
        <c:auto val="1"/>
        <c:lblAlgn val="ctr"/>
        <c:lblOffset val="100"/>
        <c:noMultiLvlLbl val="0"/>
      </c:catAx>
      <c:valAx>
        <c:axId val="625988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25994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815972221428605"/>
          <c:y val="8.0681451238131779E-2"/>
          <c:w val="0.50803867207558695"/>
          <c:h val="0.7598242495741254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참깨흑임자드레싱</c:v>
                </c:pt>
                <c:pt idx="1">
                  <c:v>미스터피자피자소스엠피(재)</c:v>
                </c:pt>
                <c:pt idx="2">
                  <c:v>골드마요네즈3.2kg</c:v>
                </c:pt>
                <c:pt idx="3">
                  <c:v>해표골드마요네즈</c:v>
                </c:pt>
                <c:pt idx="4">
                  <c:v>소후레쉬마요네즈골드3.2kg</c:v>
                </c:pt>
                <c:pt idx="5">
                  <c:v>이츠웰골드마요네즈3.2kg</c:v>
                </c:pt>
                <c:pt idx="6">
                  <c:v>마요네즈-업소용10kg</c:v>
                </c:pt>
                <c:pt idx="7">
                  <c:v>참깨&amp;흑임자드레싱-N 220g</c:v>
                </c:pt>
                <c:pt idx="8">
                  <c:v>아몬드호두드레싱</c:v>
                </c:pt>
                <c:pt idx="9">
                  <c:v>오리엔탈드레싱-N 115g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4D-4EE7-BF2A-CE8A775D498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30888720"/>
        <c:axId val="630884784"/>
      </c:barChart>
      <c:catAx>
        <c:axId val="630888720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0884784"/>
        <c:crosses val="autoZero"/>
        <c:auto val="1"/>
        <c:lblAlgn val="ctr"/>
        <c:lblOffset val="100"/>
        <c:noMultiLvlLbl val="0"/>
      </c:catAx>
      <c:valAx>
        <c:axId val="63088478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3088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충전실</c:v>
                </c:pt>
                <c:pt idx="1">
                  <c:v>쿠킹실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336</c:v>
                </c:pt>
                <c:pt idx="1">
                  <c:v>113</c:v>
                </c:pt>
                <c:pt idx="2">
                  <c:v>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5A-4917-9E49-FDE566441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5991160"/>
        <c:axId val="555984928"/>
      </c:barChart>
      <c:catAx>
        <c:axId val="55599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55984928"/>
        <c:crosses val="autoZero"/>
        <c:auto val="1"/>
        <c:lblAlgn val="ctr"/>
        <c:lblOffset val="100"/>
        <c:noMultiLvlLbl val="0"/>
      </c:catAx>
      <c:valAx>
        <c:axId val="555984928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5991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055-4C97-8799-910907E657E4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055-4C97-8799-910907E657E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55-4C97-8799-910907E657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5T23:38:54.523" idx="1">
    <p:pos x="4788" y="3423"/>
    <p:text>1. 추진배경
두 번째 레드오션 관련 사진 찾기
세번 째 표 가시성 있게 다시 만들기
구체적인 개선목표가 뭔지 파악 필요
공정 최적화 안됨
HMR의 정확한 정의 필요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6T00:00:22.586" idx="6">
    <p:pos x="4246" y="3868"/>
    <p:text>납기 관련 분석방법은 어떻게?</p:text>
    <p:extLst>
      <p:ext uri="{C676402C-5697-4E1C-873F-D02D1690AC5C}">
        <p15:threadingInfo xmlns:p15="http://schemas.microsoft.com/office/powerpoint/2012/main" timeZoneBias="-540"/>
      </p:ext>
    </p:extLst>
  </p:cm>
  <p:cm authorId="1" dt="2022-11-16T00:03:26.208" idx="7">
    <p:pos x="4246" y="4004"/>
    <p:text/>
    <p:extLst>
      <p:ext uri="{C676402C-5697-4E1C-873F-D02D1690AC5C}">
        <p15:threadingInfo xmlns:p15="http://schemas.microsoft.com/office/powerpoint/2012/main" timeZoneBias="-540">
          <p15:parentCm authorId="1" idx="6"/>
        </p15:threadingInfo>
      </p:ext>
    </p:extLst>
  </p:cm>
  <p:cm authorId="1" dt="2022-11-16T00:03:34.412" idx="8">
    <p:pos x="10" y="10"/>
    <p:text>시계열 분석에 대한 y축 x축은 무엇인지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6T05:22:40.586" idx="11">
    <p:pos x="10" y="10"/>
    <p:text>일단 저희가 분석계획을 수립하기 전 정확한 공정 프로세스에 대한 이해가 필요하다고 판한해 공정프로세스의 간단한 그림을 가져와보았습니다.
먼저 대표적으로 작업장은 계량실, 쿠킹실, 충전실, 포장실이 있으며 쿠킹실에서 불량에 영향을 줄 수 있는 변수는 쿠킹온도와 쿠킹스팀압력이 있고 충전실에서는 충전실온도, 실링온도 그리고 실링압력이 있습니다. 이 프로세스를 잘 기억해주신 다음 저희의 분석 결과를 보시길 부탁드리겠습니다.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6T03:52:46.338" idx="9">
    <p:pos x="10" y="10"/>
    <p:text>원교 오빠</p:text>
    <p:extLst>
      <p:ext uri="{C676402C-5697-4E1C-873F-D02D1690AC5C}">
        <p15:threadingInfo xmlns:p15="http://schemas.microsoft.com/office/powerpoint/2012/main" timeZoneBias="-540"/>
      </p:ext>
    </p:extLst>
  </p:cm>
  <p:cm authorId="1" dt="2022-11-16T03:53:10.335" idx="10">
    <p:pos x="10" y="146"/>
    <p:text>우리는 먼저 통계적 검정을 위해서는 두 가지를 해야하는데
첫 번째로 정규성 검정을 해야돼 근데 모든 인자(변수)들이 만족하지 않아서 비모수통계검정을 사용했다고 하면됩니다. 두 번째로 비모수통계검정은 wilcox rank sum 검정을 통해 p-value값을 구해보니 저 세개만 0.05보다 작아서 영향인자인 vital few로 도출했다는 내용을 요약해서 발표해주면 됩니다.</p:text>
    <p:extLst>
      <p:ext uri="{C676402C-5697-4E1C-873F-D02D1690AC5C}">
        <p15:threadingInfo xmlns:p15="http://schemas.microsoft.com/office/powerpoint/2012/main" timeZoneBias="-540">
          <p15:parentCm authorId="1" idx="9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F9CCD-2D11-43A4-9197-B0789D34170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BA837-F448-455F-9D0C-638652BC3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87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16FC9-08EC-4848-9B38-57A94316D179}" type="datetimeFigureOut">
              <a:rPr kumimoji="1" lang="ko-Kore-KR" altLang="en-US" smtClean="0"/>
              <a:t>11/15/2022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8989-D849-E24F-84A2-94914BA018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165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120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2958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776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425-ECA3-4540-BC21-A365B9E3564E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964D-50B5-411E-B572-37AC52981E89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7AD6-495A-4E4E-90D5-3B5AC9140BF5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FBAF-E60B-484E-86B1-F45A972D76DD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9A8-E1C5-442B-9F9C-F57CB42C753D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0B51-158E-4812-94E7-B8691A9F0BF7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5A28-C43E-4837-9CE6-54A7316B5E9E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1763-5291-44F2-B1EB-1DFE073AF229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6AE-1694-4C99-9728-BDA7B615F695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5102-4CCF-4097-856D-B9D5D4D96514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20D2-F0CA-4EF6-8143-B25C340CAB27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D904-E40F-4C5D-94AC-06984A1A598C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345C-1FCA-478D-93D1-2B2FD0A359F7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hart" Target="../charts/chart5.xm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chart" Target="../charts/chart6.xml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comments" Target="../comments/comment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887509" y="2315715"/>
            <a:ext cx="8959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4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 및 공정 최적화를 </a:t>
            </a:r>
            <a:r>
              <a:rPr lang="ko-KR" altLang="en-US" sz="4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통한 매출액 증대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151925" y="4581439"/>
            <a:ext cx="5888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김용빈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박규리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서원교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이경민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이정균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정준영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정한나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71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632169"/>
              </p:ext>
            </p:extLst>
          </p:nvPr>
        </p:nvGraphicFramePr>
        <p:xfrm>
          <a:off x="321639" y="1554230"/>
          <a:ext cx="3125476" cy="4387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476">
                  <a:extLst>
                    <a:ext uri="{9D8B030D-6E8A-4147-A177-3AD203B41FA5}">
                      <a16:colId xmlns:a16="http://schemas.microsoft.com/office/drawing/2014/main" val="3567663636"/>
                    </a:ext>
                  </a:extLst>
                </a:gridCol>
              </a:tblGrid>
              <a:tr h="219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501076"/>
                  </a:ext>
                </a:extLst>
              </a:tr>
              <a:tr h="219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3446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32081" y="818861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1)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월별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출고량 및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302" y="1554230"/>
            <a:ext cx="2666507" cy="21021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90440" y="5689011"/>
            <a:ext cx="985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납기월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58110" y="2942395"/>
            <a:ext cx="332510" cy="3278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396285" y="3171850"/>
            <a:ext cx="559351" cy="19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021" y="3789379"/>
            <a:ext cx="2891839" cy="193716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781" y="1221946"/>
            <a:ext cx="4143680" cy="243090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12" y="3789379"/>
            <a:ext cx="4420218" cy="256697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923280" y="1812062"/>
            <a:ext cx="236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게살볶음밥에 대한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수주량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예측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59419" y="4618182"/>
            <a:ext cx="271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마요네즈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3.2kg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향후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수주량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예측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4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14133"/>
              </p:ext>
            </p:extLst>
          </p:nvPr>
        </p:nvGraphicFramePr>
        <p:xfrm>
          <a:off x="250965" y="1967345"/>
          <a:ext cx="7479871" cy="4636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362">
                  <a:extLst>
                    <a:ext uri="{9D8B030D-6E8A-4147-A177-3AD203B41FA5}">
                      <a16:colId xmlns:a16="http://schemas.microsoft.com/office/drawing/2014/main" val="2168507904"/>
                    </a:ext>
                  </a:extLst>
                </a:gridCol>
                <a:gridCol w="3722255">
                  <a:extLst>
                    <a:ext uri="{9D8B030D-6E8A-4147-A177-3AD203B41FA5}">
                      <a16:colId xmlns:a16="http://schemas.microsoft.com/office/drawing/2014/main" val="3273543291"/>
                    </a:ext>
                  </a:extLst>
                </a:gridCol>
                <a:gridCol w="3214254">
                  <a:extLst>
                    <a:ext uri="{9D8B030D-6E8A-4147-A177-3AD203B41FA5}">
                      <a16:colId xmlns:a16="http://schemas.microsoft.com/office/drawing/2014/main" val="2736547622"/>
                    </a:ext>
                  </a:extLst>
                </a:gridCol>
              </a:tblGrid>
              <a:tr h="2253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밥류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19483"/>
                  </a:ext>
                </a:extLst>
              </a:tr>
              <a:tr h="2382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소스류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094452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87375" y="846321"/>
            <a:ext cx="11676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상위 </a:t>
            </a:r>
            <a:r>
              <a:rPr kumimoji="1"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</a:t>
            </a:r>
            <a:r>
              <a:rPr kumimoji="1" lang="ko-KR" altLang="en-US" sz="1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</a:t>
            </a:r>
            <a:r>
              <a:rPr kumimoji="1"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볶음밥 종류</a:t>
            </a:r>
            <a:r>
              <a:rPr kumimoji="1"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</a:t>
            </a:r>
            <a:r>
              <a:rPr kumimoji="1"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공정과부하로 인한 불량 원인이 가장 많으며 소스류에서는 다양한 원인을 통해 불량이 발생하는 것을 확인 </a:t>
            </a:r>
            <a:r>
              <a:rPr kumimoji="1"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973" y="2212913"/>
            <a:ext cx="2859073" cy="190328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973" y="4400531"/>
            <a:ext cx="2900636" cy="1955819"/>
          </a:xfrm>
          <a:prstGeom prst="rect">
            <a:avLst/>
          </a:prstGeom>
        </p:spPr>
      </p:pic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29" name="차트 28"/>
          <p:cNvGraphicFramePr/>
          <p:nvPr>
            <p:extLst>
              <p:ext uri="{D42A27DB-BD31-4B8C-83A1-F6EECF244321}">
                <p14:modId xmlns:p14="http://schemas.microsoft.com/office/powerpoint/2010/main" val="277229076"/>
              </p:ext>
            </p:extLst>
          </p:nvPr>
        </p:nvGraphicFramePr>
        <p:xfrm>
          <a:off x="956846" y="1967345"/>
          <a:ext cx="3519507" cy="2192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차트 29"/>
          <p:cNvGraphicFramePr/>
          <p:nvPr>
            <p:extLst>
              <p:ext uri="{D42A27DB-BD31-4B8C-83A1-F6EECF244321}">
                <p14:modId xmlns:p14="http://schemas.microsoft.com/office/powerpoint/2010/main" val="2842087344"/>
              </p:ext>
            </p:extLst>
          </p:nvPr>
        </p:nvGraphicFramePr>
        <p:xfrm>
          <a:off x="785055" y="4370656"/>
          <a:ext cx="3645727" cy="2168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56773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723177"/>
            <a:ext cx="11907520" cy="5979795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16624"/>
              </p:ext>
            </p:extLst>
          </p:nvPr>
        </p:nvGraphicFramePr>
        <p:xfrm>
          <a:off x="353343" y="2245845"/>
          <a:ext cx="4288147" cy="430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3">
                  <a:extLst>
                    <a:ext uri="{9D8B030D-6E8A-4147-A177-3AD203B41FA5}">
                      <a16:colId xmlns:a16="http://schemas.microsoft.com/office/drawing/2014/main" val="401985085"/>
                    </a:ext>
                  </a:extLst>
                </a:gridCol>
                <a:gridCol w="3819044">
                  <a:extLst>
                    <a:ext uri="{9D8B030D-6E8A-4147-A177-3AD203B41FA5}">
                      <a16:colId xmlns:a16="http://schemas.microsoft.com/office/drawing/2014/main" val="3567663636"/>
                    </a:ext>
                  </a:extLst>
                </a:gridCol>
              </a:tblGrid>
              <a:tr h="21510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밥류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501076"/>
                  </a:ext>
                </a:extLst>
              </a:tr>
              <a:tr h="21510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소스류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3446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260878" y="819646"/>
            <a:ext cx="11432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</a:t>
            </a:r>
            <a:r>
              <a:rPr kumimoji="1" lang="ko-KR" altLang="en-US" sz="1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구간임을</a:t>
            </a:r>
            <a:r>
              <a:rPr kumimoji="1"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확인  </a:t>
            </a:r>
            <a:endParaRPr kumimoji="1" lang="en-US" altLang="ko-KR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sz="1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</a:t>
            </a:r>
            <a:r>
              <a:rPr kumimoji="1"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이용해 최적구간에서 벗어나지 않도록 실시간 조치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2854190697"/>
              </p:ext>
            </p:extLst>
          </p:nvPr>
        </p:nvGraphicFramePr>
        <p:xfrm>
          <a:off x="931118" y="2283714"/>
          <a:ext cx="3569921" cy="1941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차트 19"/>
          <p:cNvGraphicFramePr/>
          <p:nvPr>
            <p:extLst>
              <p:ext uri="{D42A27DB-BD31-4B8C-83A1-F6EECF244321}">
                <p14:modId xmlns:p14="http://schemas.microsoft.com/office/powerpoint/2010/main" val="1570249818"/>
              </p:ext>
            </p:extLst>
          </p:nvPr>
        </p:nvGraphicFramePr>
        <p:xfrm>
          <a:off x="1071569" y="4464071"/>
          <a:ext cx="3429471" cy="2083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0878" y="1825539"/>
            <a:ext cx="414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▼ 품목 별 공정 단계에서 불량 빈도수 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6989" y="1779504"/>
            <a:ext cx="414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▼ 품목 별 각 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4762924"/>
                  </p:ext>
                </p:extLst>
              </p:nvPr>
            </p:nvGraphicFramePr>
            <p:xfrm>
              <a:off x="9067293" y="2424513"/>
              <a:ext cx="2709940" cy="15339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54970">
                      <a:extLst>
                        <a:ext uri="{9D8B030D-6E8A-4147-A177-3AD203B41FA5}">
                          <a16:colId xmlns:a16="http://schemas.microsoft.com/office/drawing/2014/main" val="1743092666"/>
                        </a:ext>
                      </a:extLst>
                    </a:gridCol>
                    <a:gridCol w="1354970">
                      <a:extLst>
                        <a:ext uri="{9D8B030D-6E8A-4147-A177-3AD203B41FA5}">
                          <a16:colId xmlns:a16="http://schemas.microsoft.com/office/drawing/2014/main" val="2244670449"/>
                        </a:ext>
                      </a:extLst>
                    </a:gridCol>
                  </a:tblGrid>
                  <a:tr h="36907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err="1" smtClean="0"/>
                            <a:t>주요인자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err="1" smtClean="0"/>
                            <a:t>최적구간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919772"/>
                      </a:ext>
                    </a:extLst>
                  </a:tr>
                  <a:tr h="36907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smtClean="0"/>
                            <a:t>쿠킹스팀압력</a:t>
                          </a:r>
                          <a:r>
                            <a:rPr lang="en-US" altLang="ko-KR" sz="11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kg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²</m:t>
                              </m:r>
                            </m:oMath>
                          </a14:m>
                          <a:r>
                            <a:rPr lang="en-US" altLang="ko-KR" sz="1100" dirty="0" smtClean="0"/>
                            <a:t>)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[23.6,</a:t>
                          </a:r>
                          <a:r>
                            <a:rPr lang="en-US" altLang="ko-KR" sz="1100" baseline="0" dirty="0" smtClean="0"/>
                            <a:t> </a:t>
                          </a:r>
                          <a:r>
                            <a:rPr lang="en-US" altLang="ko-KR" sz="1100" dirty="0" smtClean="0"/>
                            <a:t>23.9]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4837799"/>
                      </a:ext>
                    </a:extLst>
                  </a:tr>
                  <a:tr h="36907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err="1" smtClean="0"/>
                            <a:t>충전실온도</a:t>
                          </a:r>
                          <a:r>
                            <a:rPr lang="en-US" altLang="ko-KR" sz="11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100" smtClean="0"/>
                                <m:t>℃</m:t>
                              </m:r>
                            </m:oMath>
                          </a14:m>
                          <a:r>
                            <a:rPr lang="en-US" altLang="ko-KR" sz="1100" dirty="0" smtClean="0"/>
                            <a:t>)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[71.2, 72.3]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6201655"/>
                      </a:ext>
                    </a:extLst>
                  </a:tr>
                  <a:tr h="36907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err="1" smtClean="0"/>
                            <a:t>실링압력</a:t>
                          </a:r>
                          <a:r>
                            <a:rPr lang="en-US" altLang="ko-KR" sz="11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kg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²</m:t>
                              </m:r>
                            </m:oMath>
                          </a14:m>
                          <a:r>
                            <a:rPr lang="en-US" altLang="ko-KR" sz="1100" dirty="0" smtClean="0"/>
                            <a:t>)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[206,</a:t>
                          </a:r>
                          <a:r>
                            <a:rPr lang="en-US" altLang="ko-KR" sz="1100" baseline="0" dirty="0" smtClean="0"/>
                            <a:t> 210.8]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0856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4762924"/>
                  </p:ext>
                </p:extLst>
              </p:nvPr>
            </p:nvGraphicFramePr>
            <p:xfrm>
              <a:off x="9067293" y="2424513"/>
              <a:ext cx="2709940" cy="15339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54970">
                      <a:extLst>
                        <a:ext uri="{9D8B030D-6E8A-4147-A177-3AD203B41FA5}">
                          <a16:colId xmlns:a16="http://schemas.microsoft.com/office/drawing/2014/main" val="1743092666"/>
                        </a:ext>
                      </a:extLst>
                    </a:gridCol>
                    <a:gridCol w="1354970">
                      <a:extLst>
                        <a:ext uri="{9D8B030D-6E8A-4147-A177-3AD203B41FA5}">
                          <a16:colId xmlns:a16="http://schemas.microsoft.com/office/drawing/2014/main" val="2244670449"/>
                        </a:ext>
                      </a:extLst>
                    </a:gridCol>
                  </a:tblGrid>
                  <a:tr h="36907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err="1" smtClean="0"/>
                            <a:t>주요인자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err="1" smtClean="0"/>
                            <a:t>최적구간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91977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48" t="-87143" r="-100448" b="-17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[23.6,</a:t>
                          </a:r>
                          <a:r>
                            <a:rPr lang="en-US" altLang="ko-KR" sz="1100" baseline="0" dirty="0" smtClean="0"/>
                            <a:t> </a:t>
                          </a:r>
                          <a:r>
                            <a:rPr lang="en-US" altLang="ko-KR" sz="1100" dirty="0" smtClean="0"/>
                            <a:t>23.9]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4837799"/>
                      </a:ext>
                    </a:extLst>
                  </a:tr>
                  <a:tr h="36907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48" t="-214754" r="-10044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[71.2, 72.3]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6201655"/>
                      </a:ext>
                    </a:extLst>
                  </a:tr>
                  <a:tr h="36907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48" t="-314754" r="-100448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[206,</a:t>
                          </a:r>
                          <a:r>
                            <a:rPr lang="en-US" altLang="ko-KR" sz="1100" baseline="0" dirty="0" smtClean="0"/>
                            <a:t> 210.8]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0856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104274"/>
                  </p:ext>
                </p:extLst>
              </p:nvPr>
            </p:nvGraphicFramePr>
            <p:xfrm>
              <a:off x="9067293" y="4574505"/>
              <a:ext cx="2709940" cy="15339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54970">
                      <a:extLst>
                        <a:ext uri="{9D8B030D-6E8A-4147-A177-3AD203B41FA5}">
                          <a16:colId xmlns:a16="http://schemas.microsoft.com/office/drawing/2014/main" val="1743092666"/>
                        </a:ext>
                      </a:extLst>
                    </a:gridCol>
                    <a:gridCol w="1354970">
                      <a:extLst>
                        <a:ext uri="{9D8B030D-6E8A-4147-A177-3AD203B41FA5}">
                          <a16:colId xmlns:a16="http://schemas.microsoft.com/office/drawing/2014/main" val="2244670449"/>
                        </a:ext>
                      </a:extLst>
                    </a:gridCol>
                  </a:tblGrid>
                  <a:tr h="36907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err="1" smtClean="0"/>
                            <a:t>주요인자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err="1" smtClean="0"/>
                            <a:t>최적구간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919772"/>
                      </a:ext>
                    </a:extLst>
                  </a:tr>
                  <a:tr h="36907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smtClean="0"/>
                            <a:t>쿠킹스팀압력</a:t>
                          </a:r>
                          <a:r>
                            <a:rPr lang="en-US" altLang="ko-KR" sz="11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kg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²</m:t>
                              </m:r>
                            </m:oMath>
                          </a14:m>
                          <a:r>
                            <a:rPr lang="en-US" altLang="ko-KR" sz="1100" dirty="0" smtClean="0"/>
                            <a:t>)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[23,6,</a:t>
                          </a:r>
                          <a:r>
                            <a:rPr lang="en-US" altLang="ko-KR" sz="1100" baseline="0" dirty="0" smtClean="0"/>
                            <a:t> </a:t>
                          </a:r>
                          <a:r>
                            <a:rPr lang="en-US" altLang="ko-KR" sz="1100" dirty="0" smtClean="0"/>
                            <a:t>23.9]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4837799"/>
                      </a:ext>
                    </a:extLst>
                  </a:tr>
                  <a:tr h="36907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err="1" smtClean="0"/>
                            <a:t>충전실온도</a:t>
                          </a:r>
                          <a:r>
                            <a:rPr lang="en-US" altLang="ko-KR" sz="11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100" smtClean="0"/>
                                <m:t>℃</m:t>
                              </m:r>
                            </m:oMath>
                          </a14:m>
                          <a:r>
                            <a:rPr lang="en-US" altLang="ko-KR" sz="1100" dirty="0" smtClean="0"/>
                            <a:t>)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[71.2, 72.3]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6201655"/>
                      </a:ext>
                    </a:extLst>
                  </a:tr>
                  <a:tr h="36907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err="1" smtClean="0"/>
                            <a:t>실링압력</a:t>
                          </a:r>
                          <a:r>
                            <a:rPr lang="en-US" altLang="ko-KR" sz="11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kg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²</m:t>
                              </m:r>
                            </m:oMath>
                          </a14:m>
                          <a:r>
                            <a:rPr lang="en-US" altLang="ko-KR" sz="1100" dirty="0" smtClean="0"/>
                            <a:t>)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[206,</a:t>
                          </a:r>
                          <a:r>
                            <a:rPr lang="en-US" altLang="ko-KR" sz="1100" baseline="0" dirty="0" smtClean="0"/>
                            <a:t> 210.8]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0856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104274"/>
                  </p:ext>
                </p:extLst>
              </p:nvPr>
            </p:nvGraphicFramePr>
            <p:xfrm>
              <a:off x="9067293" y="4574505"/>
              <a:ext cx="2709940" cy="15339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54970">
                      <a:extLst>
                        <a:ext uri="{9D8B030D-6E8A-4147-A177-3AD203B41FA5}">
                          <a16:colId xmlns:a16="http://schemas.microsoft.com/office/drawing/2014/main" val="1743092666"/>
                        </a:ext>
                      </a:extLst>
                    </a:gridCol>
                    <a:gridCol w="1354970">
                      <a:extLst>
                        <a:ext uri="{9D8B030D-6E8A-4147-A177-3AD203B41FA5}">
                          <a16:colId xmlns:a16="http://schemas.microsoft.com/office/drawing/2014/main" val="2244670449"/>
                        </a:ext>
                      </a:extLst>
                    </a:gridCol>
                  </a:tblGrid>
                  <a:tr h="36907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err="1" smtClean="0"/>
                            <a:t>주요인자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err="1" smtClean="0"/>
                            <a:t>최적구간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91977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448" t="-88571" r="-100448" b="-17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[23,6,</a:t>
                          </a:r>
                          <a:r>
                            <a:rPr lang="en-US" altLang="ko-KR" sz="1100" baseline="0" dirty="0" smtClean="0"/>
                            <a:t> </a:t>
                          </a:r>
                          <a:r>
                            <a:rPr lang="en-US" altLang="ko-KR" sz="1100" dirty="0" smtClean="0"/>
                            <a:t>23.9]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4837799"/>
                      </a:ext>
                    </a:extLst>
                  </a:tr>
                  <a:tr h="36907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448" t="-216393" r="-10044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[71.2, 72.3]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6201655"/>
                      </a:ext>
                    </a:extLst>
                  </a:tr>
                  <a:tr h="36907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448" t="-316393" r="-100448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[206,</a:t>
                          </a:r>
                          <a:r>
                            <a:rPr lang="en-US" altLang="ko-KR" sz="1100" baseline="0" dirty="0" smtClean="0"/>
                            <a:t> 210.8]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08562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7" name="그림 2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190" y="2245846"/>
            <a:ext cx="1118320" cy="198531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41" y="2253543"/>
            <a:ext cx="1370020" cy="195281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61" y="2245845"/>
            <a:ext cx="1257056" cy="196051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656" y="4263010"/>
            <a:ext cx="1275388" cy="216684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585" y="4300498"/>
            <a:ext cx="1135548" cy="208196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753" y="4253102"/>
            <a:ext cx="1179864" cy="217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4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55547"/>
              </p:ext>
            </p:extLst>
          </p:nvPr>
        </p:nvGraphicFramePr>
        <p:xfrm>
          <a:off x="278024" y="1982544"/>
          <a:ext cx="7867327" cy="4373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8">
                  <a:extLst>
                    <a:ext uri="{9D8B030D-6E8A-4147-A177-3AD203B41FA5}">
                      <a16:colId xmlns:a16="http://schemas.microsoft.com/office/drawing/2014/main" val="401985085"/>
                    </a:ext>
                  </a:extLst>
                </a:gridCol>
                <a:gridCol w="2455982">
                  <a:extLst>
                    <a:ext uri="{9D8B030D-6E8A-4147-A177-3AD203B41FA5}">
                      <a16:colId xmlns:a16="http://schemas.microsoft.com/office/drawing/2014/main" val="3567663636"/>
                    </a:ext>
                  </a:extLst>
                </a:gridCol>
                <a:gridCol w="2536484">
                  <a:extLst>
                    <a:ext uri="{9D8B030D-6E8A-4147-A177-3AD203B41FA5}">
                      <a16:colId xmlns:a16="http://schemas.microsoft.com/office/drawing/2014/main" val="4217752259"/>
                    </a:ext>
                  </a:extLst>
                </a:gridCol>
                <a:gridCol w="2496233">
                  <a:extLst>
                    <a:ext uri="{9D8B030D-6E8A-4147-A177-3AD203B41FA5}">
                      <a16:colId xmlns:a16="http://schemas.microsoft.com/office/drawing/2014/main" val="730316299"/>
                    </a:ext>
                  </a:extLst>
                </a:gridCol>
              </a:tblGrid>
              <a:tr h="21799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밥류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501076"/>
                  </a:ext>
                </a:extLst>
              </a:tr>
              <a:tr h="21938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소스류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3446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0BCBBDD-4DCB-FC70-BC77-3B7042A1489D}"/>
                  </a:ext>
                </a:extLst>
              </p:cNvPr>
              <p:cNvSpPr/>
              <p:nvPr/>
            </p:nvSpPr>
            <p:spPr>
              <a:xfrm>
                <a:off x="132080" y="741680"/>
                <a:ext cx="11907520" cy="597979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℃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0BCBBDD-4DCB-FC70-BC77-3B7042A14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" y="741680"/>
                <a:ext cx="11907520" cy="59797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  <a:p>
            <a:r>
              <a:rPr lang="en-US" altLang="ko-KR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20115"/>
          <a:stretch/>
        </p:blipFill>
        <p:spPr>
          <a:xfrm>
            <a:off x="732830" y="2252241"/>
            <a:ext cx="2360977" cy="189141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t="18382"/>
          <a:stretch/>
        </p:blipFill>
        <p:spPr>
          <a:xfrm>
            <a:off x="3229979" y="2266796"/>
            <a:ext cx="2221406" cy="182545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rcRect t="17069"/>
          <a:stretch/>
        </p:blipFill>
        <p:spPr>
          <a:xfrm>
            <a:off x="5704701" y="2271932"/>
            <a:ext cx="2301644" cy="18663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68670" y="937616"/>
            <a:ext cx="9695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불량에 영향을 끼치는 </a:t>
            </a:r>
            <a:r>
              <a:rPr kumimoji="1"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주요인자</a:t>
            </a:r>
            <a:r>
              <a:rPr kumimoji="1"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도출을 위한 시각화 및 </a:t>
            </a:r>
            <a:r>
              <a:rPr kumimoji="1"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비모수통계</a:t>
            </a:r>
            <a:r>
              <a:rPr kumimoji="1"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검정을 실시하여 </a:t>
            </a:r>
            <a:r>
              <a:rPr kumimoji="1"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Vital Few</a:t>
            </a:r>
            <a:r>
              <a:rPr kumimoji="1"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도출</a:t>
            </a:r>
            <a:endParaRPr kumimoji="1"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밥류와</a:t>
            </a:r>
            <a:r>
              <a:rPr kumimoji="1"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소스류에서</a:t>
            </a:r>
            <a:r>
              <a:rPr kumimoji="1"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동일한 인자들이 영향을 끼치는 것을 확인할 수 있음</a:t>
            </a:r>
            <a:endParaRPr kumimoji="1" lang="ko-Kore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8935" y="2033546"/>
            <a:ext cx="103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충전실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온도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22250" y="2036716"/>
            <a:ext cx="1268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쿠킹스팀압력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26139" y="2036716"/>
            <a:ext cx="93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067661" y="3925174"/>
                <a:ext cx="6271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800" b="1" i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kg</m:t>
                      </m:r>
                      <m:r>
                        <m:rPr>
                          <m:nor/>
                        </m:rPr>
                        <a:rPr lang="en-US" altLang="ko-KR" sz="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sz="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ko-KR" sz="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²)</m:t>
                      </m:r>
                    </m:oMath>
                  </m:oMathPara>
                </a14:m>
                <a:endPara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661" y="3925174"/>
                <a:ext cx="627161" cy="215444"/>
              </a:xfrm>
              <a:prstGeom prst="rect">
                <a:avLst/>
              </a:prstGeom>
              <a:blipFill>
                <a:blip r:embed="rId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7560838" y="3940183"/>
                <a:ext cx="484921" cy="216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800" b="1" i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kg</m:t>
                      </m:r>
                      <m:r>
                        <m:rPr>
                          <m:nor/>
                        </m:rPr>
                        <a:rPr lang="en-US" altLang="ko-KR" sz="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sz="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ko-KR" sz="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²)</m:t>
                      </m:r>
                    </m:oMath>
                  </m:oMathPara>
                </a14:m>
                <a:endPara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38" y="3940183"/>
                <a:ext cx="484921" cy="216203"/>
              </a:xfrm>
              <a:prstGeom prst="rect">
                <a:avLst/>
              </a:prstGeom>
              <a:blipFill>
                <a:blip r:embed="rId7"/>
                <a:stretch>
                  <a:fillRect r="-6250"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832472" y="3925174"/>
                <a:ext cx="26173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800" i="1" smtClean="0">
                        <a:latin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altLang="ko-KR" sz="800" dirty="0" smtClean="0"/>
                  <a:t>)</a:t>
                </a:r>
                <a:endParaRPr lang="ko-KR" altLang="en-US" sz="8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472" y="3925174"/>
                <a:ext cx="261739" cy="123111"/>
              </a:xfrm>
              <a:prstGeom prst="rect">
                <a:avLst/>
              </a:prstGeom>
              <a:blipFill>
                <a:blip r:embed="rId8"/>
                <a:stretch>
                  <a:fillRect l="-20930" t="-400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/>
          <p:cNvSpPr/>
          <p:nvPr/>
        </p:nvSpPr>
        <p:spPr>
          <a:xfrm>
            <a:off x="6022429" y="3741663"/>
            <a:ext cx="1063503" cy="2503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473416" y="3747782"/>
            <a:ext cx="666117" cy="2442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73411" y="3736609"/>
            <a:ext cx="1460593" cy="2554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9"/>
          <a:srcRect t="18578"/>
          <a:stretch/>
        </p:blipFill>
        <p:spPr>
          <a:xfrm>
            <a:off x="698934" y="4304045"/>
            <a:ext cx="2394873" cy="196266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10"/>
          <a:srcRect t="9414"/>
          <a:stretch/>
        </p:blipFill>
        <p:spPr>
          <a:xfrm>
            <a:off x="3303475" y="4376503"/>
            <a:ext cx="2304840" cy="18902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11"/>
          <a:srcRect t="8730"/>
          <a:stretch/>
        </p:blipFill>
        <p:spPr>
          <a:xfrm>
            <a:off x="5653786" y="4439052"/>
            <a:ext cx="2446094" cy="1772120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3552808" y="5945157"/>
            <a:ext cx="645852" cy="1722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908287" y="5849341"/>
            <a:ext cx="1177646" cy="2680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157935" y="5849341"/>
            <a:ext cx="1197317" cy="2680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36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en-US" altLang="ko-KR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Vital Few </a:t>
            </a:r>
            <a:r>
              <a:rPr lang="ko-KR" altLang="en-US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4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Vital Few 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 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충전실온도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987390" y="3210461"/>
                <a:ext cx="311912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충전실온도의 최적 조건</a:t>
                </a:r>
                <a:endParaRPr lang="en-US" altLang="ko-KR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(=</a:t>
                </a:r>
                <a:r>
                  <a:rPr lang="ko-KR" altLang="en-US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양품의 </a:t>
                </a:r>
                <a:r>
                  <a:rPr lang="en-US" altLang="ko-KR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IQR)</a:t>
                </a:r>
              </a:p>
              <a:p>
                <a:r>
                  <a:rPr lang="ko-KR" altLang="en-US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[71.2, 72.3]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0" y="3210461"/>
                <a:ext cx="3119120" cy="984885"/>
              </a:xfrm>
              <a:prstGeom prst="rect">
                <a:avLst/>
              </a:prstGeom>
              <a:blipFill>
                <a:blip r:embed="rId2"/>
                <a:stretch>
                  <a:fillRect l="-1953" t="-3727" b="-9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889650" y="3210461"/>
                <a:ext cx="314995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충전실온도의 최적 조건</a:t>
                </a:r>
                <a:endParaRPr lang="en-US" altLang="ko-KR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(= </a:t>
                </a:r>
                <a:r>
                  <a:rPr lang="ko-KR" altLang="en-US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양품의 </a:t>
                </a:r>
                <a:r>
                  <a:rPr lang="en-US" altLang="ko-KR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IQR)</a:t>
                </a:r>
                <a:r>
                  <a:rPr lang="ko-KR" altLang="en-US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en-US" altLang="ko-KR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 [71.2,72.2]</a:t>
                </a:r>
                <a:r>
                  <a:rPr lang="en-US" altLang="ko-KR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650" y="3210461"/>
                <a:ext cx="3149950" cy="984885"/>
              </a:xfrm>
              <a:prstGeom prst="rect">
                <a:avLst/>
              </a:prstGeom>
              <a:blipFill>
                <a:blip r:embed="rId3"/>
                <a:stretch>
                  <a:fillRect l="-1934" t="-3727" b="-9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88881" y="1427372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밥류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88942" y="1376065"/>
            <a:ext cx="130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소스류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50" y="1762692"/>
            <a:ext cx="2220950" cy="478525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1" y="1868113"/>
            <a:ext cx="2033049" cy="457441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972382" y="3244061"/>
            <a:ext cx="571938" cy="718339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2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Vital Few 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 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910" y="829182"/>
            <a:ext cx="540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쿠킹스팀압력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390" y="3210461"/>
            <a:ext cx="331181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쿠킹스팀압력의 최적 조건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(=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양품의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IQR)</a:t>
            </a:r>
          </a:p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[23.6, 23.9]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4400831" y="3826014"/>
                <a:ext cx="941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kg</m:t>
                      </m:r>
                      <m:r>
                        <m:rPr>
                          <m:nor/>
                        </m:rP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ko-KR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831" y="3826014"/>
                <a:ext cx="941283" cy="369332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10310648" y="3767923"/>
                <a:ext cx="941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kg</m:t>
                      </m:r>
                      <m:r>
                        <m:rPr>
                          <m:nor/>
                        </m:rP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648" y="3767923"/>
                <a:ext cx="941283" cy="369332"/>
              </a:xfrm>
              <a:prstGeom prst="rect">
                <a:avLst/>
              </a:prstGeom>
              <a:blipFill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8880190" y="3152370"/>
            <a:ext cx="331181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쿠킹스팀압력의 최적 조건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(=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양품의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IQR)</a:t>
            </a:r>
          </a:p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[23.6, 23.9]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881" y="1427372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밥류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88942" y="1376065"/>
            <a:ext cx="130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소스류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840" y="1817282"/>
            <a:ext cx="2301240" cy="463994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1" y="1817282"/>
            <a:ext cx="2220827" cy="4730663"/>
          </a:xfrm>
          <a:prstGeom prst="rect">
            <a:avLst/>
          </a:prstGeom>
        </p:spPr>
      </p:pic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62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Vital Few 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 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910" y="829182"/>
            <a:ext cx="540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2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390" y="3210461"/>
            <a:ext cx="331181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실링압력의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최적 조건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(=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양품의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IQR)</a:t>
            </a:r>
          </a:p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[206, 210.8]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4400831" y="3826014"/>
                <a:ext cx="941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kg</m:t>
                      </m:r>
                      <m:r>
                        <m:rPr>
                          <m:nor/>
                        </m:rP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ko-KR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831" y="3826014"/>
                <a:ext cx="941283" cy="369332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004434" y="3210461"/>
                <a:ext cx="3269324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실링압력의</a:t>
                </a:r>
                <a:r>
                  <a:rPr lang="ko-KR" altLang="en-US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최적 조건</a:t>
                </a:r>
                <a:endParaRPr lang="en-US" altLang="ko-KR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(=</a:t>
                </a:r>
                <a:r>
                  <a:rPr lang="ko-KR" altLang="en-US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양품의 </a:t>
                </a:r>
                <a:r>
                  <a:rPr lang="en-US" altLang="ko-KR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IQR)</a:t>
                </a:r>
              </a:p>
              <a:p>
                <a:r>
                  <a:rPr lang="ko-KR" altLang="en-US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[205.86, .210.78]</a:t>
                </a:r>
                <a:r>
                  <a:rPr lang="en-US" altLang="ko-KR" b="1" dirty="0"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1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b="1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/</m:t>
                    </m:r>
                    <m:r>
                      <m:rPr>
                        <m:nor/>
                      </m:rPr>
                      <a:rPr lang="en-US" altLang="ko-KR" b="1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b="1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²</m:t>
                    </m:r>
                  </m:oMath>
                </a14:m>
                <a:endParaRPr lang="ko-KR" altLang="en-US" dirty="0"/>
              </a:p>
              <a:p>
                <a:endPara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434" y="3210461"/>
                <a:ext cx="3269324" cy="1261884"/>
              </a:xfrm>
              <a:prstGeom prst="rect">
                <a:avLst/>
              </a:prstGeom>
              <a:blipFill>
                <a:blip r:embed="rId3"/>
                <a:stretch>
                  <a:fillRect l="-1866" t="-2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88881" y="1427372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밥류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88942" y="1376065"/>
            <a:ext cx="130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소스류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1796704"/>
            <a:ext cx="2232572" cy="467518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29" y="1835709"/>
            <a:ext cx="2134013" cy="4644188"/>
          </a:xfrm>
          <a:prstGeom prst="rect">
            <a:avLst/>
          </a:prstGeom>
        </p:spPr>
      </p:pic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82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</a:t>
            </a:r>
            <a:r>
              <a:rPr lang="en-US" altLang="ko-KR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632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869998"/>
            <a:ext cx="3534480" cy="707886"/>
            <a:chOff x="294640" y="3596640"/>
            <a:chExt cx="353448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현상 및 개선 기회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300168" cy="707886"/>
            <a:chOff x="294640" y="3596640"/>
            <a:chExt cx="2300168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 smtClean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계획</a:t>
              </a:r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711922" y="3897372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 smtClean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결과</a:t>
              </a:r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711922" y="5774044"/>
            <a:ext cx="3766915" cy="631632"/>
            <a:chOff x="294640" y="3596640"/>
            <a:chExt cx="3766915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118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 smtClean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개선안 및 적용방안</a:t>
              </a:r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106647" y="6567998"/>
            <a:ext cx="1978019" cy="215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3ABE643-F43B-8998-6104-01E6BED7041D}"/>
              </a:ext>
            </a:extLst>
          </p:cNvPr>
          <p:cNvGrpSpPr/>
          <p:nvPr/>
        </p:nvGrpSpPr>
        <p:grpSpPr>
          <a:xfrm>
            <a:off x="6711922" y="4869998"/>
            <a:ext cx="3013504" cy="707886"/>
            <a:chOff x="294640" y="3596640"/>
            <a:chExt cx="301350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2DD1FC-97B0-0C60-DBC6-5BB1650F3F51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FDC6D0-F6CD-273B-AA8B-72AB9762E8DA}"/>
                </a:ext>
              </a:extLst>
            </p:cNvPr>
            <p:cNvSpPr txBox="1"/>
            <p:nvPr/>
          </p:nvSpPr>
          <p:spPr>
            <a:xfrm>
              <a:off x="943394" y="3688973"/>
              <a:ext cx="23647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Vital Few </a:t>
              </a:r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도출</a:t>
              </a:r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9FA3E5-BB96-9551-B10C-8CC024BD9A77}"/>
              </a:ext>
            </a:extLst>
          </p:cNvPr>
          <p:cNvGrpSpPr/>
          <p:nvPr/>
        </p:nvGrpSpPr>
        <p:grpSpPr>
          <a:xfrm>
            <a:off x="8126309" y="3892173"/>
            <a:ext cx="833485" cy="707886"/>
            <a:chOff x="294640" y="3596640"/>
            <a:chExt cx="833485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F7E23-063A-BC40-2B86-2AEFCDA88D1B}"/>
                </a:ext>
              </a:extLst>
            </p:cNvPr>
            <p:cNvSpPr txBox="1"/>
            <p:nvPr/>
          </p:nvSpPr>
          <p:spPr>
            <a:xfrm>
              <a:off x="294640" y="3596640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4BC25A-1ECE-A7CF-324E-0D32F5F7841F}"/>
                </a:ext>
              </a:extLst>
            </p:cNvPr>
            <p:cNvSpPr txBox="1"/>
            <p:nvPr/>
          </p:nvSpPr>
          <p:spPr>
            <a:xfrm>
              <a:off x="943394" y="368897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</a:t>
            </a:r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1066799" y="966952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모델링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8BBB6F-D31B-C77D-D074-AC55EE3E2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71" y="1367062"/>
            <a:ext cx="4521200" cy="32469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811631-BB97-1D54-7D5F-EC9DE348D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26" y="4618579"/>
            <a:ext cx="4629807" cy="1450522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50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094492" y="3075057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830" y="1979472"/>
            <a:ext cx="467649" cy="342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33605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추진배경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2744" y="782569"/>
            <a:ext cx="8610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당사의 매출액은 지속 하락 </a:t>
            </a:r>
            <a:endParaRPr lang="en-US" altLang="ko-KR" sz="20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</a:pPr>
            <a:endParaRPr lang="ko-KR" altLang="en-US" sz="12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>
            <p:extLst>
              <p:ext uri="{D42A27DB-BD31-4B8C-83A1-F6EECF244321}">
                <p14:modId xmlns:p14="http://schemas.microsoft.com/office/powerpoint/2010/main" val="2143953825"/>
              </p:ext>
            </p:extLst>
          </p:nvPr>
        </p:nvGraphicFramePr>
        <p:xfrm>
          <a:off x="8164080" y="1908000"/>
          <a:ext cx="3328920" cy="318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ustomShape 4"/>
          <p:cNvSpPr/>
          <p:nvPr/>
        </p:nvSpPr>
        <p:spPr>
          <a:xfrm>
            <a:off x="866880" y="5527800"/>
            <a:ext cx="2872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866880" y="5980320"/>
            <a:ext cx="1070244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ore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QCD </a:t>
            </a:r>
            <a:r>
              <a:rPr lang="ko-KR" altLang="en-US" b="1" spc="-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수요예측 및 불량발생원인 도출을 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통한 매출 </a:t>
            </a:r>
            <a:r>
              <a:rPr lang="ko-KR" altLang="en-US" b="1" spc="-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증대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79" y="1817280"/>
            <a:ext cx="3359105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112240" y="1817280"/>
            <a:ext cx="3457080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4282969" y="1806366"/>
            <a:ext cx="3680726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3898800" y="5527800"/>
            <a:ext cx="40658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시장 내 치열해진 경쟁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112240" y="5527800"/>
            <a:ext cx="34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21년 1분기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대비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매출액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현상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10912320" y="5177090"/>
            <a:ext cx="830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</a:rPr>
              <a:t>단위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000" b="1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866880" y="1524201"/>
            <a:ext cx="2872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spc="-1" dirty="0">
                <a:solidFill>
                  <a:srgbClr val="000000"/>
                </a:solidFill>
                <a:latin typeface="맑은 고딕"/>
                <a:ea typeface="맑은 고딕"/>
              </a:rPr>
              <a:t>현황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6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63079" y="1506664"/>
            <a:ext cx="406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현황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D326F-9BBD-B874-9B6D-DE51E81A2A78}"/>
              </a:ext>
            </a:extLst>
          </p:cNvPr>
          <p:cNvSpPr txBox="1"/>
          <p:nvPr/>
        </p:nvSpPr>
        <p:spPr>
          <a:xfrm>
            <a:off x="8121870" y="1506664"/>
            <a:ext cx="344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21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년 자사 매출액 감소 현상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EBA04-F2B4-E0BD-5328-7B29D48FF1AB}"/>
              </a:ext>
            </a:extLst>
          </p:cNvPr>
          <p:cNvSpPr txBox="1"/>
          <p:nvPr/>
        </p:nvSpPr>
        <p:spPr>
          <a:xfrm>
            <a:off x="847256" y="1091148"/>
            <a:ext cx="6103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HMR(Home Meal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Replacement): </a:t>
            </a:r>
            <a:r>
              <a:rPr lang="ko-KR" altLang="en-US" sz="1200" b="1" spc="-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가정 </a:t>
            </a:r>
            <a:r>
              <a:rPr lang="ko-KR" altLang="en-US" sz="1200" b="1" spc="-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간편식</a:t>
            </a:r>
            <a:endParaRPr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AutoShape 4" descr="Untitled__3_-removebg-preview.png"/>
          <p:cNvSpPr>
            <a:spLocks noChangeAspect="1" noChangeArrowheads="1"/>
          </p:cNvSpPr>
          <p:nvPr/>
        </p:nvSpPr>
        <p:spPr bwMode="auto">
          <a:xfrm>
            <a:off x="-22872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09894" y="5158755"/>
            <a:ext cx="792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/>
          <a:srcRect b="11280"/>
          <a:stretch/>
        </p:blipFill>
        <p:spPr>
          <a:xfrm>
            <a:off x="1085542" y="2163190"/>
            <a:ext cx="2977537" cy="293117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rcRect t="148" b="9057"/>
          <a:stretch/>
        </p:blipFill>
        <p:spPr>
          <a:xfrm>
            <a:off x="4444647" y="1889760"/>
            <a:ext cx="3266247" cy="3055626"/>
          </a:xfrm>
          <a:prstGeom prst="rect">
            <a:avLst/>
          </a:prstGeom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81B662A-2598-7E9D-379C-F9877BFD910F}"/>
              </a:ext>
            </a:extLst>
          </p:cNvPr>
          <p:cNvCxnSpPr>
            <a:cxnSpLocks/>
          </p:cNvCxnSpPr>
          <p:nvPr/>
        </p:nvCxnSpPr>
        <p:spPr>
          <a:xfrm flipV="1">
            <a:off x="1157208" y="2326578"/>
            <a:ext cx="2292143" cy="1423182"/>
          </a:xfrm>
          <a:prstGeom prst="straightConnector1">
            <a:avLst/>
          </a:prstGeom>
          <a:ln w="57150">
            <a:solidFill>
              <a:srgbClr val="018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99720" y="5166111"/>
            <a:ext cx="2840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농립축산식품부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한국농촌경제연구원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99928" y="5171130"/>
            <a:ext cx="2138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식품산업통계정보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KB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증권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83219" y="5151060"/>
            <a:ext cx="894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%]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5618" y="1894991"/>
            <a:ext cx="579755" cy="367178"/>
          </a:xfrm>
          <a:prstGeom prst="rect">
            <a:avLst/>
          </a:prstGeom>
        </p:spPr>
      </p:pic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839836" y="6265044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382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</a:t>
            </a:r>
            <a:r>
              <a:rPr lang="ko-KR" altLang="en-US" sz="36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개선기회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57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155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 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307609" y="1263616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대량 수주 대응 어려움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06479" y="1266850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283069" y="1270084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3810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4445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4445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5982429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6654" y="5136174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생산라인을 고려한 수주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121228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도출을 통한 불량률 개선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E1D25D-DFEF-30AC-7EF4-41AFFD54429B}"/>
              </a:ext>
            </a:extLst>
          </p:cNvPr>
          <p:cNvPicPr preferRelativeResize="0"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4" y="1702157"/>
            <a:ext cx="3619038" cy="3255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3E8C64-E4B0-4F32-3763-904229545380}"/>
              </a:ext>
            </a:extLst>
          </p:cNvPr>
          <p:cNvSpPr txBox="1"/>
          <p:nvPr/>
        </p:nvSpPr>
        <p:spPr>
          <a:xfrm>
            <a:off x="1381687" y="2290180"/>
            <a:ext cx="1300553" cy="338554"/>
          </a:xfrm>
          <a:prstGeom prst="rect">
            <a:avLst/>
          </a:prstGeom>
          <a:noFill/>
          <a:ln w="19050">
            <a:solidFill>
              <a:srgbClr val="3373A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과부하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57F55DF-C41E-8E65-BF71-F6DAB635B137}"/>
              </a:ext>
            </a:extLst>
          </p:cNvPr>
          <p:cNvPicPr preferRelativeResize="0">
            <a:picLocks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404" y="1696232"/>
            <a:ext cx="3618000" cy="32543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B705BAD-0077-EEB5-5350-5A824F740F42}"/>
              </a:ext>
            </a:extLst>
          </p:cNvPr>
          <p:cNvSpPr txBox="1"/>
          <p:nvPr/>
        </p:nvSpPr>
        <p:spPr>
          <a:xfrm>
            <a:off x="8283069" y="5110480"/>
            <a:ext cx="361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수요 예측을 </a:t>
            </a:r>
            <a:r>
              <a:rPr kumimoji="1" lang="ko-KR" altLang="en-US" sz="1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통한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Lead Time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단축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65F98-7674-1477-4574-E9ADCC68751C}"/>
              </a:ext>
            </a:extLst>
          </p:cNvPr>
          <p:cNvSpPr txBox="1"/>
          <p:nvPr/>
        </p:nvSpPr>
        <p:spPr>
          <a:xfrm>
            <a:off x="8610600" y="5333334"/>
            <a:ext cx="3185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kumimoji="1" lang="en-US" altLang="ko-Kore-KR" sz="1050" dirty="0"/>
              <a:t>Lead Time: </a:t>
            </a:r>
            <a:r>
              <a:rPr lang="ko-KR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상품의 주문일시와 인도일시 사이에 경과된 시간</a:t>
            </a:r>
            <a:endParaRPr kumimoji="1" lang="ko-Kore-KR" altLang="en-US" sz="1050" dirty="0"/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2426081892"/>
              </p:ext>
            </p:extLst>
          </p:nvPr>
        </p:nvGraphicFramePr>
        <p:xfrm>
          <a:off x="4387821" y="1696232"/>
          <a:ext cx="3464356" cy="2648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01636" y="332343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4.5%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3416" y="4463000"/>
            <a:ext cx="280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b="1" dirty="0" smtClean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중 </a:t>
            </a:r>
            <a:r>
              <a:rPr lang="en-US" altLang="ko-KR" b="1" dirty="0" smtClean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불량 발생</a:t>
            </a:r>
            <a:endParaRPr lang="ko-KR" altLang="en-US" b="1" dirty="0">
              <a:solidFill>
                <a:srgbClr val="C03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en-US" altLang="ko-KR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계획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4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9592"/>
            <a:ext cx="11907520" cy="59718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46A2D13-BAD1-5495-323C-DE57A06FF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438131"/>
              </p:ext>
            </p:extLst>
          </p:nvPr>
        </p:nvGraphicFramePr>
        <p:xfrm>
          <a:off x="359372" y="1719105"/>
          <a:ext cx="10601254" cy="48288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0693">
                  <a:extLst>
                    <a:ext uri="{9D8B030D-6E8A-4147-A177-3AD203B41FA5}">
                      <a16:colId xmlns:a16="http://schemas.microsoft.com/office/drawing/2014/main" val="512561563"/>
                    </a:ext>
                  </a:extLst>
                </a:gridCol>
                <a:gridCol w="1160508">
                  <a:extLst>
                    <a:ext uri="{9D8B030D-6E8A-4147-A177-3AD203B41FA5}">
                      <a16:colId xmlns:a16="http://schemas.microsoft.com/office/drawing/2014/main" val="2801814503"/>
                    </a:ext>
                  </a:extLst>
                </a:gridCol>
                <a:gridCol w="3445035">
                  <a:extLst>
                    <a:ext uri="{9D8B030D-6E8A-4147-A177-3AD203B41FA5}">
                      <a16:colId xmlns:a16="http://schemas.microsoft.com/office/drawing/2014/main" val="1605517600"/>
                    </a:ext>
                  </a:extLst>
                </a:gridCol>
                <a:gridCol w="1318047">
                  <a:extLst>
                    <a:ext uri="{9D8B030D-6E8A-4147-A177-3AD203B41FA5}">
                      <a16:colId xmlns:a16="http://schemas.microsoft.com/office/drawing/2014/main" val="3289328392"/>
                    </a:ext>
                  </a:extLst>
                </a:gridCol>
                <a:gridCol w="1508658">
                  <a:extLst>
                    <a:ext uri="{9D8B030D-6E8A-4147-A177-3AD203B41FA5}">
                      <a16:colId xmlns:a16="http://schemas.microsoft.com/office/drawing/2014/main" val="3066969132"/>
                    </a:ext>
                  </a:extLst>
                </a:gridCol>
                <a:gridCol w="1688313">
                  <a:extLst>
                    <a:ext uri="{9D8B030D-6E8A-4147-A177-3AD203B41FA5}">
                      <a16:colId xmlns:a16="http://schemas.microsoft.com/office/drawing/2014/main" val="888258051"/>
                    </a:ext>
                  </a:extLst>
                </a:gridCol>
              </a:tblGrid>
              <a:tr h="3208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분석방법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주요내용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80105"/>
                  </a:ext>
                </a:extLst>
              </a:tr>
              <a:tr h="345729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생산라인을 고려한 수주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u="none" strike="noStrike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Line plot</a:t>
                      </a:r>
                      <a:endParaRPr lang="en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출고량 파악</a:t>
                      </a:r>
                      <a:endParaRPr lang="en-US" altLang="ko-KR" sz="1200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출고수량</a:t>
                      </a:r>
                      <a:r>
                        <a:rPr lang="en-US" altLang="ko-KR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세 개를 파악한 후 비교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1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 err="1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밥류와</a:t>
                      </a:r>
                      <a:r>
                        <a:rPr lang="ko-KR" altLang="en-US" sz="1200" u="none" strike="noStrike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소스류를 분류하여 분석진행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39818385"/>
                  </a:ext>
                </a:extLst>
              </a:tr>
              <a:tr h="358268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</a:t>
                      </a:r>
                      <a:r>
                        <a:rPr lang="ko-KR" altLang="en-US" sz="1200" u="none" strike="noStrike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</a:t>
                      </a:r>
                      <a:r>
                        <a:rPr lang="ko-KR" altLang="en-US" sz="1200" u="none" strike="noStrike" baseline="0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u="none" strike="noStrike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개수 </a:t>
                      </a: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파악</a:t>
                      </a:r>
                      <a:endParaRPr lang="en-US" altLang="ko-KR" sz="1200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100" u="none" strike="noStrike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개수</a:t>
                      </a:r>
                      <a:r>
                        <a:rPr lang="en-US" altLang="ko-KR" sz="1100" u="none" strike="noStrike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100" u="none" strike="noStrike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100" u="none" strike="noStrike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726531386"/>
                  </a:ext>
                </a:extLst>
              </a:tr>
              <a:tr h="345729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</a:t>
                      </a:r>
                      <a:r>
                        <a:rPr lang="ko-KR" altLang="en-US" sz="12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수주량</a:t>
                      </a: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파악</a:t>
                      </a:r>
                      <a:endParaRPr lang="en-US" altLang="ko-KR" sz="1200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생산량</a:t>
                      </a:r>
                      <a:r>
                        <a:rPr lang="en-US" altLang="ko-KR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박규리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594462506"/>
                  </a:ext>
                </a:extLst>
              </a:tr>
              <a:tr h="3457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시계열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분석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예측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X : </a:t>
                      </a:r>
                      <a:r>
                        <a:rPr lang="ko-KR" alt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수주일자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)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0167"/>
                  </a:ext>
                </a:extLst>
              </a:tr>
              <a:tr h="345729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최적조건 도출을 통한 불량률 개선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u="none" strike="noStrike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Bar</a:t>
                      </a:r>
                      <a:r>
                        <a:rPr lang="en" sz="1200" u="none" strike="noStrike" baseline="0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chart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불량률이 높은 제품 파악</a:t>
                      </a:r>
                      <a:endParaRPr lang="en-US" altLang="ko-KR" sz="1200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100" u="none" strike="noStrike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빈도</a:t>
                      </a:r>
                      <a:r>
                        <a:rPr lang="en" sz="1100" u="none" strike="noStrike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 </a:t>
                      </a:r>
                      <a:r>
                        <a:rPr lang="ko-KR" altLang="en-US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품목명</a:t>
                      </a:r>
                      <a:r>
                        <a:rPr lang="en-US" altLang="ko-KR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423798020"/>
                  </a:ext>
                </a:extLst>
              </a:tr>
              <a:tr h="37181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Pareto </a:t>
                      </a:r>
                      <a:r>
                        <a:rPr lang="en" sz="1200" u="none" strike="noStrike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Bar chart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발생빈도 </a:t>
                      </a: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파악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6803049"/>
                  </a:ext>
                </a:extLst>
              </a:tr>
              <a:tr h="371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통계적검정</a:t>
                      </a:r>
                    </a:p>
                  </a:txBody>
                  <a:tcPr marL="7747" marR="7747" marT="7747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비모수통계검정을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통한 온도의 유의성 판단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이경민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978"/>
                  </a:ext>
                </a:extLst>
              </a:tr>
              <a:tr h="280601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추후 삽입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변수 간의 상관관계 파악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892802"/>
                  </a:ext>
                </a:extLst>
              </a:tr>
              <a:tr h="18922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SVM</a:t>
                      </a:r>
                      <a:endParaRPr lang="ko-KR" altLang="en-US" sz="1200" dirty="0" smtClean="0"/>
                    </a:p>
                  </a:txBody>
                  <a:tcPr marL="7747" marR="7747" marT="7747" marB="0" anchor="ctr"/>
                </a:tc>
                <a:tc rowSpan="5" grid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예측 모델을 통한 최적조건 도출</a:t>
                      </a:r>
                      <a:endParaRPr lang="en-US" altLang="ko-KR" sz="1400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ore-KR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불량여부</a:t>
                      </a:r>
                      <a:r>
                        <a:rPr lang="en-US" altLang="ko-KR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altLang="ko-Kore-KR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 </a:t>
                      </a:r>
                      <a:r>
                        <a:rPr lang="ko-KR" altLang="en-US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온도</a:t>
                      </a:r>
                      <a:r>
                        <a:rPr lang="en-US" altLang="ko-KR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압력</a:t>
                      </a:r>
                      <a:r>
                        <a:rPr lang="en-US" altLang="ko-KR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생산라인</a:t>
                      </a:r>
                      <a:r>
                        <a:rPr lang="en-US" altLang="ko-KR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작업장</a:t>
                      </a:r>
                      <a:r>
                        <a:rPr lang="en-US" altLang="ko-KR" sz="11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5"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이정균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박규리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4290338654"/>
                  </a:ext>
                </a:extLst>
              </a:tr>
              <a:tr h="18922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Desision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Tree</a:t>
                      </a:r>
                      <a:endParaRPr lang="ko-KR" altLang="en-US" sz="1200" dirty="0"/>
                    </a:p>
                  </a:txBody>
                  <a:tcPr marL="7747" marR="7747" marT="7747" marB="0" anchor="ctr"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012403320"/>
                  </a:ext>
                </a:extLst>
              </a:tr>
              <a:tr h="37181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Random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Forest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642738927"/>
                  </a:ext>
                </a:extLst>
              </a:tr>
              <a:tr h="371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Gradient</a:t>
                      </a:r>
                      <a:r>
                        <a:rPr lang="en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Boost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1985"/>
                  </a:ext>
                </a:extLst>
              </a:tr>
              <a:tr h="189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XgBoost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17567"/>
                  </a:ext>
                </a:extLst>
              </a:tr>
              <a:tr h="37181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 개선을 통한</a:t>
                      </a:r>
                      <a:endParaRPr lang="en-US" altLang="ko-KR" sz="1200" b="1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lead time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단축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시계열 분석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 상위 제품의 납기일 </a:t>
                      </a:r>
                      <a:r>
                        <a:rPr lang="en-US" altLang="ko-KR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 </a:t>
                      </a: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수주일 </a:t>
                      </a:r>
                      <a:endParaRPr lang="en-US" altLang="ko-KR" sz="1200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서원교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59786028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lang="en-US" altLang="ko-KR" sz="2800" b="1" spc="-3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계획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080" y="749592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계획 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377" y="1118924"/>
            <a:ext cx="526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제품수주데이터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1,653,821rows x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13columns)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제품생산데이터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1,074rows x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12columns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83419" y="1095849"/>
            <a:ext cx="5377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제품오류데이터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24,069rows x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13columns)</a:t>
            </a:r>
          </a:p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제품정보데이터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2,834rows x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3columns)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08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lang="en-US" altLang="ko-KR" sz="2800" b="1" spc="-3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계획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112" y="783828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 프로세스 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451" y="2467477"/>
            <a:ext cx="4514597" cy="2850048"/>
          </a:xfrm>
          <a:prstGeom prst="rect">
            <a:avLst/>
          </a:prstGeom>
        </p:spPr>
      </p:pic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96201"/>
              </p:ext>
            </p:extLst>
          </p:nvPr>
        </p:nvGraphicFramePr>
        <p:xfrm>
          <a:off x="4961418" y="1964821"/>
          <a:ext cx="3972208" cy="1716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052">
                  <a:extLst>
                    <a:ext uri="{9D8B030D-6E8A-4147-A177-3AD203B41FA5}">
                      <a16:colId xmlns:a16="http://schemas.microsoft.com/office/drawing/2014/main" val="2536464429"/>
                    </a:ext>
                  </a:extLst>
                </a:gridCol>
                <a:gridCol w="993052">
                  <a:extLst>
                    <a:ext uri="{9D8B030D-6E8A-4147-A177-3AD203B41FA5}">
                      <a16:colId xmlns:a16="http://schemas.microsoft.com/office/drawing/2014/main" val="1687483629"/>
                    </a:ext>
                  </a:extLst>
                </a:gridCol>
                <a:gridCol w="1102617">
                  <a:extLst>
                    <a:ext uri="{9D8B030D-6E8A-4147-A177-3AD203B41FA5}">
                      <a16:colId xmlns:a16="http://schemas.microsoft.com/office/drawing/2014/main" val="948915379"/>
                    </a:ext>
                  </a:extLst>
                </a:gridCol>
                <a:gridCol w="883487">
                  <a:extLst>
                    <a:ext uri="{9D8B030D-6E8A-4147-A177-3AD203B41FA5}">
                      <a16:colId xmlns:a16="http://schemas.microsoft.com/office/drawing/2014/main" val="2896560119"/>
                    </a:ext>
                  </a:extLst>
                </a:gridCol>
              </a:tblGrid>
              <a:tr h="3392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전체데이터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밥류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소스류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039574"/>
                  </a:ext>
                </a:extLst>
              </a:tr>
              <a:tr h="4972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양품</a:t>
                      </a:r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9,692(95.5%)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13,208(95.5%)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22,900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259910"/>
                  </a:ext>
                </a:extLst>
              </a:tr>
              <a:tr h="395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454(4.5%)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616(4.5%)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1,070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72785"/>
                  </a:ext>
                </a:extLst>
              </a:tr>
              <a:tr h="3957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23,970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209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77583"/>
              </p:ext>
            </p:extLst>
          </p:nvPr>
        </p:nvGraphicFramePr>
        <p:xfrm>
          <a:off x="4961418" y="4192555"/>
          <a:ext cx="3972208" cy="13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845">
                  <a:extLst>
                    <a:ext uri="{9D8B030D-6E8A-4147-A177-3AD203B41FA5}">
                      <a16:colId xmlns:a16="http://schemas.microsoft.com/office/drawing/2014/main" val="2536464429"/>
                    </a:ext>
                  </a:extLst>
                </a:gridCol>
                <a:gridCol w="829908">
                  <a:extLst>
                    <a:ext uri="{9D8B030D-6E8A-4147-A177-3AD203B41FA5}">
                      <a16:colId xmlns:a16="http://schemas.microsoft.com/office/drawing/2014/main" val="1687483629"/>
                    </a:ext>
                  </a:extLst>
                </a:gridCol>
                <a:gridCol w="940403">
                  <a:extLst>
                    <a:ext uri="{9D8B030D-6E8A-4147-A177-3AD203B41FA5}">
                      <a16:colId xmlns:a16="http://schemas.microsoft.com/office/drawing/2014/main" val="948915379"/>
                    </a:ext>
                  </a:extLst>
                </a:gridCol>
                <a:gridCol w="993052">
                  <a:extLst>
                    <a:ext uri="{9D8B030D-6E8A-4147-A177-3AD203B41FA5}">
                      <a16:colId xmlns:a16="http://schemas.microsoft.com/office/drawing/2014/main" val="2896560119"/>
                    </a:ext>
                  </a:extLst>
                </a:gridCol>
              </a:tblGrid>
              <a:tr h="3441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오류조치시간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밥류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소스류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039574"/>
                  </a:ext>
                </a:extLst>
              </a:tr>
              <a:tr h="4246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오류조치시간</a:t>
                      </a:r>
                      <a:endParaRPr lang="en-US" altLang="ko-KR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47,069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160,958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208,027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259910"/>
                  </a:ext>
                </a:extLst>
              </a:tr>
              <a:tr h="4142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평균오류조치시간</a:t>
                      </a:r>
                      <a:endParaRPr lang="en-US" altLang="ko-KR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103.7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261.3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72785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04800" y="1195308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공정 작업장 중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충전실에서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가장 많은 불량이 발생하고 있음 확인해본 결과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불량률에 영향을 끼칠 변수들이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충전실에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다량 포함된 상태로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실링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온도 및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실링압력에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대해 분석 필요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205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965</Words>
  <Application>Microsoft Office PowerPoint</Application>
  <PresentationFormat>와이드스크린</PresentationFormat>
  <Paragraphs>247</Paragraphs>
  <Slides>21</Slides>
  <Notes>3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Noto Sans CJK JP</vt:lpstr>
      <vt:lpstr>나눔스퀘어 ExtraBold</vt:lpstr>
      <vt:lpstr>나눔스퀘어 Light</vt:lpstr>
      <vt:lpstr>맑은 고딕</vt:lpstr>
      <vt:lpstr>맑은 고딕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정한나</cp:lastModifiedBy>
  <cp:revision>150</cp:revision>
  <dcterms:created xsi:type="dcterms:W3CDTF">2020-09-07T02:34:06Z</dcterms:created>
  <dcterms:modified xsi:type="dcterms:W3CDTF">2022-11-16T04:29:59Z</dcterms:modified>
</cp:coreProperties>
</file>