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0" r:id="rId2"/>
    <p:sldId id="261" r:id="rId3"/>
    <p:sldId id="258" r:id="rId4"/>
    <p:sldId id="295" r:id="rId5"/>
    <p:sldId id="299" r:id="rId6"/>
    <p:sldId id="263" r:id="rId7"/>
    <p:sldId id="316" r:id="rId8"/>
    <p:sldId id="344" r:id="rId9"/>
    <p:sldId id="325" r:id="rId10"/>
    <p:sldId id="319" r:id="rId11"/>
    <p:sldId id="348" r:id="rId12"/>
    <p:sldId id="347" r:id="rId13"/>
    <p:sldId id="338" r:id="rId14"/>
    <p:sldId id="349" r:id="rId15"/>
    <p:sldId id="331" r:id="rId16"/>
    <p:sldId id="326" r:id="rId17"/>
    <p:sldId id="327" r:id="rId18"/>
    <p:sldId id="340" r:id="rId19"/>
    <p:sldId id="345" r:id="rId20"/>
    <p:sldId id="333" r:id="rId21"/>
    <p:sldId id="334" r:id="rId22"/>
    <p:sldId id="2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한나" initials="정" lastIdx="11" clrIdx="0">
    <p:extLst>
      <p:ext uri="{19B8F6BF-5375-455C-9EA6-DF929625EA0E}">
        <p15:presenceInfo xmlns:p15="http://schemas.microsoft.com/office/powerpoint/2012/main" userId="fa4c7e4eb401fb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252"/>
    <a:srgbClr val="C03D3E"/>
    <a:srgbClr val="1D3152"/>
    <a:srgbClr val="3274A1"/>
    <a:srgbClr val="005289"/>
    <a:srgbClr val="FFFFFF"/>
    <a:srgbClr val="018296"/>
    <a:srgbClr val="4D4D4D"/>
    <a:srgbClr val="F4F4F4"/>
    <a:srgbClr val="1E77B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60" autoAdjust="0"/>
    <p:restoredTop sz="91931"/>
  </p:normalViewPr>
  <p:slideViewPr>
    <p:cSldViewPr snapToGrid="0" showGuides="1">
      <p:cViewPr varScale="1">
        <p:scale>
          <a:sx n="110" d="100"/>
          <a:sy n="110" d="100"/>
        </p:scale>
        <p:origin x="10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2021년 매출액 추이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110D-43AB-9D1F-DAC669C0A8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ln w="12700">
                      <a:solidFill>
                        <a:schemeClr val="accent1"/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100</c:v>
                </c:pt>
                <c:pt idx="1">
                  <c:v>81</c:v>
                </c:pt>
                <c:pt idx="2">
                  <c:v>68</c:v>
                </c:pt>
                <c:pt idx="3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0D-43AB-9D1F-DAC669C0A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350" cap="flat" cmpd="sng" algn="ctr">
              <a:noFill/>
              <a:prstDash val="solid"/>
              <a:round/>
            </a:ln>
            <a:effectLst/>
          </c:spPr>
        </c:hiLowLines>
        <c:marker val="1"/>
        <c:smooth val="0"/>
        <c:axId val="61452601"/>
        <c:axId val="93937546"/>
      </c:lineChart>
      <c:catAx>
        <c:axId val="6145260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360" cap="flat" cmpd="sng" algn="ctr">
            <a:solidFill>
              <a:srgbClr val="D9D9D9"/>
            </a:solidFill>
            <a:prstDash val="solid"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spc="-1" baseline="0">
                <a:ln>
                  <a:noFill/>
                </a:ln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ore-KR"/>
          </a:p>
        </c:txPr>
        <c:crossAx val="93937546"/>
        <c:crosses val="autoZero"/>
        <c:auto val="1"/>
        <c:lblAlgn val="ctr"/>
        <c:lblOffset val="100"/>
        <c:noMultiLvlLbl val="1"/>
      </c:catAx>
      <c:valAx>
        <c:axId val="93937546"/>
        <c:scaling>
          <c:orientation val="minMax"/>
        </c:scaling>
        <c:delete val="0"/>
        <c:axPos val="l"/>
        <c:majorGridlines>
          <c:spPr>
            <a:ln w="936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648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-1" baseline="0"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ore-KR"/>
          </a:p>
        </c:txPr>
        <c:crossAx val="6145260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 w="12700">
          <a:solidFill>
            <a:schemeClr val="bg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-1" baseline="0">
              <a:solidFill>
                <a:srgbClr val="595959"/>
              </a:solidFill>
              <a:latin typeface="맑은 고딕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1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ko-Kore-KR"/>
    </a:p>
  </c:tx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92564559844909"/>
          <c:y val="4.7954857487225881E-2"/>
          <c:w val="0.77998921257693543"/>
          <c:h val="0.744288840791383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양품과 불량의 데이터 개수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274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E7-40DD-8347-A5FCB3B49DCD}"/>
              </c:ext>
            </c:extLst>
          </c:dPt>
          <c:dPt>
            <c:idx val="1"/>
            <c:invertIfNegative val="0"/>
            <c:bubble3D val="0"/>
            <c:spPr>
              <a:solidFill>
                <a:srgbClr val="C03D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BE7-40DD-8347-A5FCB3B49DCD}"/>
              </c:ext>
            </c:extLst>
          </c:dPt>
          <c:cat>
            <c:strRef>
              <c:f>Sheet1!$A$2:$A$3</c:f>
              <c:strCache>
                <c:ptCount val="2"/>
                <c:pt idx="0">
                  <c:v>양품</c:v>
                </c:pt>
                <c:pt idx="1">
                  <c:v>불량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22900</c:v>
                </c:pt>
                <c:pt idx="1">
                  <c:v>1070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7-40DD-8347-A5FCB3B49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90771840"/>
        <c:axId val="790773152"/>
      </c:barChart>
      <c:catAx>
        <c:axId val="7907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790773152"/>
        <c:crosses val="autoZero"/>
        <c:auto val="0"/>
        <c:lblAlgn val="ctr"/>
        <c:lblOffset val="100"/>
        <c:noMultiLvlLbl val="0"/>
      </c:catAx>
      <c:valAx>
        <c:axId val="790773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alpha val="93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90771840"/>
        <c:crosses val="autoZero"/>
        <c:crossBetween val="between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/>
                      <a:t>95.5%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DE1C-4C40-B007-0A01200D221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/>
                      <a:t>95.5%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DE1C-4C40-B007-0A01200D22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+mn-cs"/>
                  </a:defRPr>
                </a:pPr>
                <a:endParaRPr lang="ko-Kore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밥류</c:v>
                </c:pt>
                <c:pt idx="1">
                  <c:v>소스류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9692</c:v>
                </c:pt>
                <c:pt idx="1">
                  <c:v>13208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1C-4C40-B007-0A01200D22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불량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/>
                      <a:t>4.5%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DE1C-4C40-B007-0A01200D221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/>
                      <a:t>4.5%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DE1C-4C40-B007-0A01200D22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+mn-cs"/>
                  </a:defRPr>
                </a:pPr>
                <a:endParaRPr lang="ko-Kore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밥류</c:v>
                </c:pt>
                <c:pt idx="1">
                  <c:v>소스류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454</c:v>
                </c:pt>
                <c:pt idx="1">
                  <c:v>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E1C-4C40-B007-0A01200D22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5692560"/>
        <c:axId val="1155790544"/>
      </c:barChart>
      <c:catAx>
        <c:axId val="115569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55790544"/>
        <c:crosses val="autoZero"/>
        <c:auto val="1"/>
        <c:lblAlgn val="ctr"/>
        <c:lblOffset val="100"/>
        <c:noMultiLvlLbl val="0"/>
      </c:catAx>
      <c:valAx>
        <c:axId val="115579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5569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EC-D343-AFB7-AE0EC718CE8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EC-D343-AFB7-AE0EC718CE8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AEC-D343-AFB7-AE0EC718CE8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AEC-D343-AFB7-AE0EC718CE80}"/>
              </c:ext>
            </c:extLst>
          </c:dPt>
          <c:cat>
            <c:strRef>
              <c:f>Sheet1!$A$2:$A$5</c:f>
              <c:strCache>
                <c:ptCount val="4"/>
                <c:pt idx="0">
                  <c:v>충전실</c:v>
                </c:pt>
                <c:pt idx="1">
                  <c:v>쿠킹실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336</c:v>
                </c:pt>
                <c:pt idx="1">
                  <c:v>113</c:v>
                </c:pt>
                <c:pt idx="2">
                  <c:v>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EC-D343-AFB7-AE0EC718C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5991160"/>
        <c:axId val="555984928"/>
      </c:barChart>
      <c:catAx>
        <c:axId val="55599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555984928"/>
        <c:crosses val="autoZero"/>
        <c:auto val="1"/>
        <c:lblAlgn val="ctr"/>
        <c:lblOffset val="100"/>
        <c:noMultiLvlLbl val="0"/>
      </c:catAx>
      <c:valAx>
        <c:axId val="555984928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555991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F2-084C-A662-4F3D14CC133F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F2-084C-A662-4F3D14CC133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F2-084C-A662-4F3D14CC133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1F2-084C-A662-4F3D14CC133F}"/>
              </c:ext>
            </c:extLst>
          </c:dPt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256</c:v>
                </c:pt>
                <c:pt idx="1">
                  <c:v>250</c:v>
                </c:pt>
                <c:pt idx="2">
                  <c:v>98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F2-084C-A662-4F3D14CC1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56710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불량여부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게살볶음밥</c:v>
                </c:pt>
                <c:pt idx="1">
                  <c:v>김치볶음밥</c:v>
                </c:pt>
                <c:pt idx="2">
                  <c:v>비비고불고기비빔밥</c:v>
                </c:pt>
                <c:pt idx="3">
                  <c:v>비비고깍두기볶음밥200g(재)</c:v>
                </c:pt>
                <c:pt idx="4">
                  <c:v>비비고깍두기볶음밥200g</c:v>
                </c:pt>
                <c:pt idx="5">
                  <c:v>비비고새우볶음밥210g(알밥)</c:v>
                </c:pt>
                <c:pt idx="6">
                  <c:v>한가득낙지볶음밥</c:v>
                </c:pt>
                <c:pt idx="7">
                  <c:v>매드포갈릭갈릭버터라이스200g</c:v>
                </c:pt>
                <c:pt idx="8">
                  <c:v>쉐프솔루션베이스볶음밥(시즌)500g</c:v>
                </c:pt>
                <c:pt idx="9">
                  <c:v>AAF게살새우볶음밥(알밥)*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13</c:v>
                </c:pt>
                <c:pt idx="4">
                  <c:v>12</c:v>
                </c:pt>
                <c:pt idx="5">
                  <c:v>10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B-A74A-B690-DAB0D721879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25994104"/>
        <c:axId val="625988200"/>
      </c:barChart>
      <c:catAx>
        <c:axId val="625994104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25988200"/>
        <c:crosses val="autoZero"/>
        <c:auto val="1"/>
        <c:lblAlgn val="ctr"/>
        <c:lblOffset val="100"/>
        <c:noMultiLvlLbl val="0"/>
      </c:catAx>
      <c:valAx>
        <c:axId val="625988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25994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2815972221428605"/>
          <c:y val="8.0681451238131779E-2"/>
          <c:w val="0.50803867207558695"/>
          <c:h val="0.7598242495741254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불량여부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참깨흑임자드레싱</c:v>
                </c:pt>
                <c:pt idx="1">
                  <c:v>미스터피자피자소스엠피(재)</c:v>
                </c:pt>
                <c:pt idx="2">
                  <c:v>골드마요네즈3.2kg</c:v>
                </c:pt>
                <c:pt idx="3">
                  <c:v>해표골드마요네즈</c:v>
                </c:pt>
                <c:pt idx="4">
                  <c:v>소후레쉬마요네즈골드3.2kg</c:v>
                </c:pt>
                <c:pt idx="5">
                  <c:v>이츠웰골드마요네즈3.2kg</c:v>
                </c:pt>
                <c:pt idx="6">
                  <c:v>마요네즈-업소용10kg</c:v>
                </c:pt>
                <c:pt idx="7">
                  <c:v>참깨&amp;흑임자드레싱-N 220g</c:v>
                </c:pt>
                <c:pt idx="8">
                  <c:v>아몬드호두드레싱</c:v>
                </c:pt>
                <c:pt idx="9">
                  <c:v>오리엔탈드레싱-N 115g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15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9F-BD42-A68B-F94D62BD89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30888720"/>
        <c:axId val="630884784"/>
      </c:barChart>
      <c:catAx>
        <c:axId val="630888720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9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30884784"/>
        <c:crosses val="autoZero"/>
        <c:auto val="1"/>
        <c:lblAlgn val="ctr"/>
        <c:lblOffset val="100"/>
        <c:noMultiLvlLbl val="0"/>
      </c:catAx>
      <c:valAx>
        <c:axId val="63088478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30888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5T23:38:54.523" idx="1">
    <p:pos x="4788" y="3423"/>
    <p:text>1. 추진배경
두 번째 레드오션 관련 사진 찾기
세번 째 표 가시성 있게 다시 만들기
구체적인 개선목표가 뭔지 파악 필요
공정 최적화 안됨
HMR의 정확한 정의 필요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6T05:22:40.586" idx="11">
    <p:pos x="10" y="10"/>
    <p:text>일단 저희가 분석계획을 수립하기 전 정확한 공정 프로세스에 대한 이해가 필요하다고 판한해 공정프로세스의 간단한 그림을 가져와보았습니다.
먼저 대표적으로 작업장은 계량실, 쿠킹실, 충전실, 포장실이 있으며 쿠킹실에서 불량에 영향을 줄 수 있는 변수는 쿠킹온도와 쿠킹스팀압력이 있고 충전실에서는 충전실온도, 실링온도 그리고 실링압력이 있습니다. 이 프로세스를 잘 기억해주신 다음 저희의 분석 결과를 보시길 부탁드리겠습니다.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6T00:00:22.586" idx="6">
    <p:pos x="4246" y="3868"/>
    <p:text>납기 관련 분석방법은 어떻게?</p:text>
    <p:extLst>
      <p:ext uri="{C676402C-5697-4E1C-873F-D02D1690AC5C}">
        <p15:threadingInfo xmlns:p15="http://schemas.microsoft.com/office/powerpoint/2012/main" timeZoneBias="-540"/>
      </p:ext>
    </p:extLst>
  </p:cm>
  <p:cm authorId="1" dt="2022-11-16T00:03:26.208" idx="7">
    <p:pos x="4246" y="4004"/>
    <p:text/>
    <p:extLst>
      <p:ext uri="{C676402C-5697-4E1C-873F-D02D1690AC5C}">
        <p15:threadingInfo xmlns:p15="http://schemas.microsoft.com/office/powerpoint/2012/main" timeZoneBias="-540">
          <p15:parentCm authorId="1" idx="6"/>
        </p15:threadingInfo>
      </p:ext>
    </p:extLst>
  </p:cm>
  <p:cm authorId="1" dt="2022-11-16T00:03:34.412" idx="8">
    <p:pos x="10" y="10"/>
    <p:text>시계열 분석에 대한 y축 x축은 무엇인지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6T03:52:46.338" idx="9">
    <p:pos x="10" y="10"/>
    <p:text>원교 오빠</p:text>
    <p:extLst>
      <p:ext uri="{C676402C-5697-4E1C-873F-D02D1690AC5C}">
        <p15:threadingInfo xmlns:p15="http://schemas.microsoft.com/office/powerpoint/2012/main" timeZoneBias="-540"/>
      </p:ext>
    </p:extLst>
  </p:cm>
  <p:cm authorId="1" dt="2022-11-16T03:53:10.335" idx="10">
    <p:pos x="10" y="146"/>
    <p:text>우리는 먼저 통계적 검정을 위해서는 두 가지를 해야하는데
첫 번째로 정규성 검정을 해야돼 근데 모든 인자(변수)들이 만족하지 않아서 비모수통계검정을 사용했다고 하면됩니다. 두 번째로 비모수통계검정은 wilcox rank sum 검정을 통해 p-value값을 구해보니 저 세개만 0.05보다 작아서 영향인자인 vital few로 도출했다는 내용을 요약해서 발표해주면 됩니다.</p:text>
    <p:extLst>
      <p:ext uri="{C676402C-5697-4E1C-873F-D02D1690AC5C}">
        <p15:threadingInfo xmlns:p15="http://schemas.microsoft.com/office/powerpoint/2012/main" timeZoneBias="-540">
          <p15:parentCm authorId="1" idx="9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F9CCD-2D11-43A4-9197-B0789D341704}" type="datetimeFigureOut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BA837-F448-455F-9D0C-638652BC3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87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16FC9-08EC-4848-9B38-57A94316D179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58989-D849-E24F-84A2-94914BA018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1165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발표시 </a:t>
            </a:r>
            <a:r>
              <a:rPr kumimoji="1" lang="en-US" altLang="ko-Kore-KR" dirty="0" err="1"/>
              <a:t>qcd</a:t>
            </a:r>
            <a:r>
              <a:rPr kumimoji="1" lang="ko-Kore-KR" altLang="en-US" dirty="0"/>
              <a:t>라고 하지말고 퀄리티 코스트 딜리버리라고 말하기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054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리드타임은 수주부터 출하까지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120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4670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작업장 별 불량 빈도를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종류에 따라 특정 공정단계에서 불량이 많이 확인됨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분류 별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작업장 별 모니터링을 실시해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품질을 유지하기위한 조치가 필요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공정의 온도 및 압력의 최적 구간을 도출 한결과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모두 동일한 최적 구간임을 확인 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이용해 최적구간에서 벗어나지 않도록 실시간 조치</a:t>
            </a:r>
            <a:endParaRPr kumimoji="1" lang="ko-Kore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소스류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 9.190021061963799e-238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0.0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9.190021061963799e-238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밥류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p-value:6.996940685509359e-39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8.957491916383726e-285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1.3850642392909468e-164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7762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2958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394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425-ECA3-4540-BC21-A365B9E3564E}" type="datetime1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964D-50B5-411E-B572-37AC52981E89}" type="datetime1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7AD6-495A-4E4E-90D5-3B5AC9140BF5}" type="datetime1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FBAF-E60B-484E-86B1-F45A972D76DD}" type="datetime1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9A8-E1C5-442B-9F9C-F57CB42C753D}" type="datetime1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0B51-158E-4812-94E7-B8691A9F0BF7}" type="datetime1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5A28-C43E-4837-9CE6-54A7316B5E9E}" type="datetime1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1763-5291-44F2-B1EB-1DFE073AF229}" type="datetime1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6AE-1694-4C99-9728-BDA7B615F695}" type="datetime1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5102-4CCF-4097-856D-B9D5D4D96514}" type="datetime1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20D2-F0CA-4EF6-8143-B25C340CAB27}" type="datetime1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D904-E40F-4C5D-94AC-06984A1A598C}" type="datetime1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C345C-1FCA-478D-93D1-2B2FD0A359F7}" type="datetime1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image" Target="../media/image9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comments" Target="../comments/comment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220294" y="2315715"/>
            <a:ext cx="101335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수주 예측 및 제조 조건 최적화를 통한 </a:t>
            </a:r>
            <a:r>
              <a:rPr lang="en-US" altLang="ko-KR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 Defects</a:t>
            </a:r>
            <a:endParaRPr lang="ko-KR" altLang="en-US" sz="4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151925" y="4581439"/>
            <a:ext cx="5888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김용빈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박규리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서원교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이경민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이정균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정준영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정한나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7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3250A0A-5E10-B62F-48FD-0F8AC5BAA2E6}"/>
              </a:ext>
            </a:extLst>
          </p:cNvPr>
          <p:cNvGrpSpPr/>
          <p:nvPr/>
        </p:nvGrpSpPr>
        <p:grpSpPr>
          <a:xfrm>
            <a:off x="292613" y="784234"/>
            <a:ext cx="11627794" cy="4682192"/>
            <a:chOff x="310118" y="1064987"/>
            <a:chExt cx="11627794" cy="468219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D9A3484-2BA1-0245-B8FF-9A2693998F24}"/>
                </a:ext>
              </a:extLst>
            </p:cNvPr>
            <p:cNvGrpSpPr/>
            <p:nvPr/>
          </p:nvGrpSpPr>
          <p:grpSpPr>
            <a:xfrm>
              <a:off x="4361681" y="1421074"/>
              <a:ext cx="3541671" cy="4088067"/>
              <a:chOff x="8379734" y="1516270"/>
              <a:chExt cx="3559418" cy="468631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655F302-60AB-4337-B493-7C18BA3044C4}"/>
                  </a:ext>
                </a:extLst>
              </p:cNvPr>
              <p:cNvSpPr/>
              <p:nvPr/>
            </p:nvSpPr>
            <p:spPr>
              <a:xfrm>
                <a:off x="8379734" y="1516270"/>
                <a:ext cx="3559418" cy="4686310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2844" y="1631280"/>
                <a:ext cx="3420000" cy="2186875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8146218D-67B3-7BC2-62A4-170CAC35B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34415" y="4054310"/>
                <a:ext cx="3420000" cy="2029604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38C4D0-A204-7ECD-4ED6-B26FC878A2CE}"/>
                  </a:ext>
                </a:extLst>
              </p:cNvPr>
              <p:cNvSpPr txBox="1"/>
              <p:nvPr/>
            </p:nvSpPr>
            <p:spPr>
              <a:xfrm>
                <a:off x="8449094" y="3961873"/>
                <a:ext cx="3390641" cy="2616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ore-KR" sz="11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&lt;</a:t>
                </a:r>
                <a:r>
                  <a:rPr kumimoji="1" lang="ko-Kore-KR" altLang="en-US" sz="11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소스류 </a:t>
                </a:r>
                <a:r>
                  <a:rPr kumimoji="1" lang="en-US" altLang="ko-Kore-KR" sz="11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Pareto Chart&gt;</a:t>
                </a:r>
                <a:endPara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9D0E07-F173-3B05-B746-54989292E615}"/>
                  </a:ext>
                </a:extLst>
              </p:cNvPr>
              <p:cNvSpPr txBox="1"/>
              <p:nvPr/>
            </p:nvSpPr>
            <p:spPr>
              <a:xfrm>
                <a:off x="8415066" y="1562776"/>
                <a:ext cx="3390641" cy="2616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1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&lt;</a:t>
                </a:r>
                <a:r>
                  <a:rPr kumimoji="1" lang="ko-Kore-KR" altLang="en-US" sz="11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밥류 </a:t>
                </a:r>
                <a:r>
                  <a:rPr kumimoji="1" lang="en-US" altLang="ko-Kore-KR" sz="11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Pareto Chart</a:t>
                </a:r>
                <a:r>
                  <a:rPr kumimoji="1" lang="en-US" altLang="ko-KR" sz="11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&gt;</a:t>
                </a:r>
                <a:endPara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5B5277C6-9D68-C451-6F05-48676FC6B755}"/>
                </a:ext>
              </a:extLst>
            </p:cNvPr>
            <p:cNvGrpSpPr/>
            <p:nvPr/>
          </p:nvGrpSpPr>
          <p:grpSpPr>
            <a:xfrm>
              <a:off x="8329657" y="1417170"/>
              <a:ext cx="3608255" cy="4091970"/>
              <a:chOff x="332701" y="1115361"/>
              <a:chExt cx="3027463" cy="5292613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850B34-A758-AAC7-0024-20FBEBD5FFB3}"/>
                  </a:ext>
                </a:extLst>
              </p:cNvPr>
              <p:cNvSpPr/>
              <p:nvPr/>
            </p:nvSpPr>
            <p:spPr>
              <a:xfrm>
                <a:off x="356666" y="1120077"/>
                <a:ext cx="3003498" cy="5287897"/>
              </a:xfrm>
              <a:prstGeom prst="rect">
                <a:avLst/>
              </a:prstGeom>
              <a:ln w="28575">
                <a:solidFill>
                  <a:srgbClr val="1E325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ADA7B7D-1E43-6E62-DBAA-2DA22FC8CBF5}"/>
                  </a:ext>
                </a:extLst>
              </p:cNvPr>
              <p:cNvGrpSpPr/>
              <p:nvPr/>
            </p:nvGrpSpPr>
            <p:grpSpPr>
              <a:xfrm>
                <a:off x="332701" y="1246167"/>
                <a:ext cx="3004273" cy="5062786"/>
                <a:chOff x="332701" y="1246167"/>
                <a:chExt cx="3004273" cy="5062786"/>
              </a:xfrm>
            </p:grpSpPr>
            <p:graphicFrame>
              <p:nvGraphicFramePr>
                <p:cNvPr id="38" name="차트 37">
                  <a:extLst>
                    <a:ext uri="{FF2B5EF4-FFF2-40B4-BE49-F238E27FC236}">
                      <a16:creationId xmlns:a16="http://schemas.microsoft.com/office/drawing/2014/main" id="{56CC2999-52B6-C75B-3875-49DEC263214A}"/>
                    </a:ext>
                  </a:extLst>
                </p:cNvPr>
                <p:cNvGraphicFramePr/>
                <p:nvPr/>
              </p:nvGraphicFramePr>
              <p:xfrm>
                <a:off x="332701" y="1246167"/>
                <a:ext cx="3004273" cy="236513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  <p:graphicFrame>
              <p:nvGraphicFramePr>
                <p:cNvPr id="39" name="차트 38">
                  <a:extLst>
                    <a:ext uri="{FF2B5EF4-FFF2-40B4-BE49-F238E27FC236}">
                      <a16:creationId xmlns:a16="http://schemas.microsoft.com/office/drawing/2014/main" id="{ABEE3EE4-E73D-70AB-A4A7-2F27674EC5EF}"/>
                    </a:ext>
                  </a:extLst>
                </p:cNvPr>
                <p:cNvGraphicFramePr/>
                <p:nvPr/>
              </p:nvGraphicFramePr>
              <p:xfrm>
                <a:off x="332701" y="3943819"/>
                <a:ext cx="3003498" cy="236513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6"/>
                </a:graphicData>
              </a:graphic>
            </p:graphicFrame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D27A6E4-28D8-3BF4-FDA4-4241FCDA75B1}"/>
                  </a:ext>
                </a:extLst>
              </p:cNvPr>
              <p:cNvSpPr txBox="1"/>
              <p:nvPr/>
            </p:nvSpPr>
            <p:spPr>
              <a:xfrm>
                <a:off x="346191" y="1115361"/>
                <a:ext cx="299000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1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&lt;</a:t>
                </a:r>
                <a:r>
                  <a:rPr kumimoji="1" lang="ko-Kore-KR" altLang="en-US" sz="11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밥류 불량 발생 공정</a:t>
                </a:r>
                <a:r>
                  <a:rPr kumimoji="1" lang="en-US" altLang="ko-KR" sz="11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&gt;</a:t>
                </a:r>
                <a:endPara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F27EE7-D2A4-49D3-C92D-22A6D690EAB1}"/>
                  </a:ext>
                </a:extLst>
              </p:cNvPr>
              <p:cNvSpPr txBox="1"/>
              <p:nvPr/>
            </p:nvSpPr>
            <p:spPr>
              <a:xfrm>
                <a:off x="346191" y="3765762"/>
                <a:ext cx="30042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ore-KR" sz="11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&lt;</a:t>
                </a:r>
                <a:r>
                  <a:rPr kumimoji="1" lang="ko-Kore-KR" altLang="en-US" sz="11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소스류 불량 발생 공정 </a:t>
                </a:r>
                <a:r>
                  <a:rPr kumimoji="1" lang="en-US" altLang="ko-Kore-KR" sz="11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&gt;</a:t>
                </a:r>
                <a:endPara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2D3D220-4F85-D27F-5EAD-4A26F96A6AA8}"/>
                </a:ext>
              </a:extLst>
            </p:cNvPr>
            <p:cNvSpPr txBox="1"/>
            <p:nvPr/>
          </p:nvSpPr>
          <p:spPr>
            <a:xfrm>
              <a:off x="4346728" y="1064987"/>
              <a:ext cx="3541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빈도가 높은 에러 유형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7E626AB-23DB-B586-F9CC-2656AD5F174A}"/>
                </a:ext>
              </a:extLst>
            </p:cNvPr>
            <p:cNvSpPr txBox="1"/>
            <p:nvPr/>
          </p:nvSpPr>
          <p:spPr>
            <a:xfrm>
              <a:off x="8358219" y="1086864"/>
              <a:ext cx="3579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불량 빈도가 높은 공정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BA97E92-EE11-4CBB-35C2-1A32A06380EA}"/>
                </a:ext>
              </a:extLst>
            </p:cNvPr>
            <p:cNvGrpSpPr/>
            <p:nvPr/>
          </p:nvGrpSpPr>
          <p:grpSpPr>
            <a:xfrm>
              <a:off x="310118" y="1081462"/>
              <a:ext cx="3625260" cy="4665717"/>
              <a:chOff x="6546533" y="1144775"/>
              <a:chExt cx="4480348" cy="4665717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AC982613-6A1E-9664-FB68-2841428AB6C1}"/>
                  </a:ext>
                </a:extLst>
              </p:cNvPr>
              <p:cNvGrpSpPr/>
              <p:nvPr/>
            </p:nvGrpSpPr>
            <p:grpSpPr>
              <a:xfrm>
                <a:off x="6546533" y="1473046"/>
                <a:ext cx="4480348" cy="4337446"/>
                <a:chOff x="4316290" y="1563791"/>
                <a:chExt cx="3602572" cy="4952624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0BF351B5-0435-4548-2495-B5E27543794A}"/>
                    </a:ext>
                  </a:extLst>
                </p:cNvPr>
                <p:cNvGrpSpPr/>
                <p:nvPr/>
              </p:nvGrpSpPr>
              <p:grpSpPr>
                <a:xfrm>
                  <a:off x="4336246" y="1572284"/>
                  <a:ext cx="3582616" cy="4944131"/>
                  <a:chOff x="4336246" y="1572284"/>
                  <a:chExt cx="3582616" cy="4944131"/>
                </a:xfrm>
              </p:grpSpPr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7BAFB2DA-0EAB-DD07-6A8A-44BC1585198D}"/>
                      </a:ext>
                    </a:extLst>
                  </p:cNvPr>
                  <p:cNvSpPr/>
                  <p:nvPr/>
                </p:nvSpPr>
                <p:spPr>
                  <a:xfrm>
                    <a:off x="4359445" y="1572284"/>
                    <a:ext cx="3559417" cy="4672333"/>
                  </a:xfrm>
                  <a:prstGeom prst="rect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>
                      <a:latin typeface="Malgun Gothic" panose="020B0503020000020004" pitchFamily="34" charset="-127"/>
                      <a:ea typeface="Malgun Gothic" panose="020B0503020000020004" pitchFamily="34" charset="-127"/>
                    </a:endParaRPr>
                  </a:p>
                </p:txBody>
              </p:sp>
              <p:grpSp>
                <p:nvGrpSpPr>
                  <p:cNvPr id="26" name="그룹 25">
                    <a:extLst>
                      <a:ext uri="{FF2B5EF4-FFF2-40B4-BE49-F238E27FC236}">
                        <a16:creationId xmlns:a16="http://schemas.microsoft.com/office/drawing/2014/main" id="{1BB8F2EF-7DDC-7E8E-1618-B359DFC06E9E}"/>
                      </a:ext>
                    </a:extLst>
                  </p:cNvPr>
                  <p:cNvGrpSpPr/>
                  <p:nvPr/>
                </p:nvGrpSpPr>
                <p:grpSpPr>
                  <a:xfrm>
                    <a:off x="4336246" y="1775764"/>
                    <a:ext cx="3554232" cy="4740651"/>
                    <a:chOff x="5157392" y="2406428"/>
                    <a:chExt cx="3554232" cy="3287583"/>
                  </a:xfrm>
                </p:grpSpPr>
                <p:graphicFrame>
                  <p:nvGraphicFramePr>
                    <p:cNvPr id="45" name="차트 44">
                      <a:extLst>
                        <a:ext uri="{FF2B5EF4-FFF2-40B4-BE49-F238E27FC236}">
                          <a16:creationId xmlns:a16="http://schemas.microsoft.com/office/drawing/2014/main" id="{87C112AC-8868-D7EE-9467-9A394F00A92E}"/>
                        </a:ext>
                      </a:extLst>
                    </p:cNvPr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653867159"/>
                        </p:ext>
                      </p:extLst>
                    </p:nvPr>
                  </p:nvGraphicFramePr>
                  <p:xfrm>
                    <a:off x="5157392" y="2406428"/>
                    <a:ext cx="3519507" cy="1402939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7"/>
                    </a:graphicData>
                  </a:graphic>
                </p:graphicFrame>
                <p:graphicFrame>
                  <p:nvGraphicFramePr>
                    <p:cNvPr id="46" name="차트 45">
                      <a:extLst>
                        <a:ext uri="{FF2B5EF4-FFF2-40B4-BE49-F238E27FC236}">
                          <a16:creationId xmlns:a16="http://schemas.microsoft.com/office/drawing/2014/main" id="{25D37469-61C2-B740-CAA9-7949837D4909}"/>
                        </a:ext>
                      </a:extLst>
                    </p:cNvPr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2976466682"/>
                        </p:ext>
                      </p:extLst>
                    </p:nvPr>
                  </p:nvGraphicFramePr>
                  <p:xfrm>
                    <a:off x="5192117" y="3986572"/>
                    <a:ext cx="3519507" cy="1707439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8"/>
                    </a:graphicData>
                  </a:graphic>
                </p:graphicFrame>
              </p:grp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20270EC-5563-5216-EC50-BA21EFDB9370}"/>
                    </a:ext>
                  </a:extLst>
                </p:cNvPr>
                <p:cNvSpPr txBox="1"/>
                <p:nvPr/>
              </p:nvSpPr>
              <p:spPr>
                <a:xfrm>
                  <a:off x="4316290" y="1563791"/>
                  <a:ext cx="3519507" cy="298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1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&lt;</a:t>
                  </a:r>
                  <a:r>
                    <a:rPr kumimoji="1" lang="ko-Kore-KR" altLang="en-US" sz="11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밥류 불량 </a:t>
                  </a:r>
                  <a:r>
                    <a:rPr kumimoji="1" lang="en-US" altLang="ko-Kore-KR" sz="11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TOP 10</a:t>
                  </a:r>
                  <a:r>
                    <a:rPr kumimoji="1" lang="en-US" altLang="ko-KR" sz="11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&gt;</a:t>
                  </a:r>
                  <a:endParaRPr kumimoji="1" lang="ko-Kore-KR" altLang="en-US" sz="1100" b="1" dirty="0">
                    <a:latin typeface="Malgun Gothic" panose="020B0503020000020004" pitchFamily="34" charset="-127"/>
                    <a:ea typeface="Malgun Gothic" panose="020B0503020000020004" pitchFamily="34" charset="-127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D845F52-A77A-69BD-3693-527D781D0C32}"/>
                    </a:ext>
                  </a:extLst>
                </p:cNvPr>
                <p:cNvSpPr txBox="1"/>
                <p:nvPr/>
              </p:nvSpPr>
              <p:spPr>
                <a:xfrm>
                  <a:off x="4316290" y="3928512"/>
                  <a:ext cx="3519507" cy="2987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ko-Kore-KR" sz="11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&lt;</a:t>
                  </a:r>
                  <a:r>
                    <a:rPr kumimoji="1" lang="ko-Kore-KR" altLang="en-US" sz="11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소스류 불량 </a:t>
                  </a:r>
                  <a:r>
                    <a:rPr kumimoji="1" lang="en-US" altLang="ko-Kore-KR" sz="11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TOP 10&gt;</a:t>
                  </a:r>
                  <a:endParaRPr kumimoji="1" lang="ko-Kore-KR" altLang="en-US" sz="1100" b="1" dirty="0">
                    <a:latin typeface="Malgun Gothic" panose="020B0503020000020004" pitchFamily="34" charset="-127"/>
                    <a:ea typeface="Malgun Gothic" panose="020B0503020000020004" pitchFamily="34" charset="-127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F83E19-791A-AA4D-8709-BC01DC4AA1CB}"/>
                  </a:ext>
                </a:extLst>
              </p:cNvPr>
              <p:cNvSpPr txBox="1"/>
              <p:nvPr/>
            </p:nvSpPr>
            <p:spPr>
              <a:xfrm>
                <a:off x="6581833" y="1144775"/>
                <a:ext cx="4445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&lt;</a:t>
                </a:r>
                <a:r>
                  <a:rPr kumimoji="1" lang="ko-Kore-KR" altLang="en-US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분류별 불량 제품</a:t>
                </a:r>
                <a:r>
                  <a:rPr kumimoji="1" lang="en-US" altLang="ko-Kore-KR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&gt;</a:t>
                </a:r>
                <a:endPara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A2BE3EF-D91E-2EC2-4F87-FF7895FB81F9}"/>
              </a:ext>
            </a:extLst>
          </p:cNvPr>
          <p:cNvSpPr/>
          <p:nvPr/>
        </p:nvSpPr>
        <p:spPr>
          <a:xfrm>
            <a:off x="4585516" y="1620472"/>
            <a:ext cx="1169043" cy="14054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F952BD-E30F-84B8-586A-4F978FF3331F}"/>
              </a:ext>
            </a:extLst>
          </p:cNvPr>
          <p:cNvSpPr txBox="1"/>
          <p:nvPr/>
        </p:nvSpPr>
        <p:spPr>
          <a:xfrm>
            <a:off x="336078" y="5223957"/>
            <a:ext cx="3579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볶음밥이</a:t>
            </a:r>
            <a:r>
              <a:rPr kumimoji="1" lang="en-US" altLang="ko-Kore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ore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마요네즈가 높은 불량율을 보임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534D1F-45B5-40D7-D9F1-FB99A272E8E5}"/>
              </a:ext>
            </a:extLst>
          </p:cNvPr>
          <p:cNvSpPr txBox="1"/>
          <p:nvPr/>
        </p:nvSpPr>
        <p:spPr>
          <a:xfrm>
            <a:off x="4307569" y="5241491"/>
            <a:ext cx="369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ore-KR" altLang="en-US" sz="1200" b="1" dirty="0"/>
              <a:t>밥류에서는 공정 과부하와 장비오염이 에러</a:t>
            </a:r>
            <a:r>
              <a:rPr kumimoji="1" lang="en-US" altLang="ko-Kore-KR" sz="1200" b="1" dirty="0"/>
              <a:t> </a:t>
            </a:r>
            <a:r>
              <a:rPr kumimoji="1" lang="ko-Kore-KR" altLang="en-US" sz="1200" b="1" dirty="0"/>
              <a:t>빈도가 높았으며</a:t>
            </a:r>
            <a:r>
              <a:rPr kumimoji="1" lang="en-US" altLang="ko-Kore-KR" sz="1200" b="1" dirty="0"/>
              <a:t>, </a:t>
            </a:r>
            <a:r>
              <a:rPr kumimoji="1" lang="ko-Kore-KR" altLang="en-US" sz="1200" b="1" dirty="0"/>
              <a:t>소스류는 명확한 판단이 어려움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878822-BBC2-D7CA-E4AC-C4F75A02A873}"/>
              </a:ext>
            </a:extLst>
          </p:cNvPr>
          <p:cNvSpPr txBox="1"/>
          <p:nvPr/>
        </p:nvSpPr>
        <p:spPr>
          <a:xfrm>
            <a:off x="8329153" y="5241491"/>
            <a:ext cx="36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ore-KR" altLang="en-US" sz="1200" b="1" dirty="0"/>
              <a:t>밥류에서는 충전실과 쿠킹실에서 오류가 많이 발생하고</a:t>
            </a:r>
            <a:r>
              <a:rPr kumimoji="1" lang="en-US" altLang="ko-Kore-KR" sz="1200" b="1" dirty="0"/>
              <a:t>, </a:t>
            </a:r>
            <a:r>
              <a:rPr kumimoji="1" lang="ko-Kore-KR" altLang="en-US" sz="1200" b="1" dirty="0"/>
              <a:t>소스류는 쿠킹실과 충전실에서 비슷한 빈도의 오류가 발생함</a:t>
            </a:r>
          </a:p>
        </p:txBody>
      </p:sp>
      <p:sp>
        <p:nvSpPr>
          <p:cNvPr id="58" name="CustomShape 6">
            <a:extLst>
              <a:ext uri="{FF2B5EF4-FFF2-40B4-BE49-F238E27FC236}">
                <a16:creationId xmlns:a16="http://schemas.microsoft.com/office/drawing/2014/main" id="{D412D563-FB40-14E1-BD82-18F69A278600}"/>
              </a:ext>
            </a:extLst>
          </p:cNvPr>
          <p:cNvSpPr/>
          <p:nvPr/>
        </p:nvSpPr>
        <p:spPr>
          <a:xfrm>
            <a:off x="347638" y="6073421"/>
            <a:ext cx="11544205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ore-KR" altLang="en-US" sz="1800" b="1" strike="noStrike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제품 유형별</a:t>
            </a:r>
            <a:r>
              <a:rPr lang="en-US" altLang="ko-Kore-KR" sz="1800" b="1" strike="noStrike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ore-KR" altLang="en-US" sz="1800" b="1" strike="noStrike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공정별   </a:t>
            </a:r>
            <a:endParaRPr lang="en-US" altLang="ko-Kore-KR" sz="1800" b="1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92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44982D1-AD1A-243E-3FBD-1A5D79D30D9E}"/>
              </a:ext>
            </a:extLst>
          </p:cNvPr>
          <p:cNvSpPr/>
          <p:nvPr/>
        </p:nvSpPr>
        <p:spPr>
          <a:xfrm>
            <a:off x="4557633" y="1655180"/>
            <a:ext cx="326881" cy="30651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45D97B-B190-CC26-B914-CEC37A18FDEE}"/>
              </a:ext>
            </a:extLst>
          </p:cNvPr>
          <p:cNvSpPr/>
          <p:nvPr/>
        </p:nvSpPr>
        <p:spPr>
          <a:xfrm>
            <a:off x="761139" y="2145453"/>
            <a:ext cx="326881" cy="26969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373B89E-A79C-F67C-B4E2-18E9DD812E96}"/>
              </a:ext>
            </a:extLst>
          </p:cNvPr>
          <p:cNvSpPr/>
          <p:nvPr/>
        </p:nvSpPr>
        <p:spPr>
          <a:xfrm>
            <a:off x="1782500" y="3352521"/>
            <a:ext cx="1585732" cy="1387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5F16697-99CC-8D88-B8F0-E6A265101DAA}"/>
              </a:ext>
            </a:extLst>
          </p:cNvPr>
          <p:cNvSpPr/>
          <p:nvPr/>
        </p:nvSpPr>
        <p:spPr>
          <a:xfrm>
            <a:off x="1679045" y="5383541"/>
            <a:ext cx="1585732" cy="2193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2E465D5-9C57-FCE6-75F9-6F58DEDF5F05}"/>
              </a:ext>
            </a:extLst>
          </p:cNvPr>
          <p:cNvSpPr txBox="1"/>
          <p:nvPr/>
        </p:nvSpPr>
        <p:spPr>
          <a:xfrm>
            <a:off x="1712318" y="3322299"/>
            <a:ext cx="4629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양품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16643D-FAC9-414C-8C60-4F1ACCE05AF3}"/>
              </a:ext>
            </a:extLst>
          </p:cNvPr>
          <p:cNvSpPr txBox="1"/>
          <p:nvPr/>
        </p:nvSpPr>
        <p:spPr>
          <a:xfrm>
            <a:off x="2776075" y="3319955"/>
            <a:ext cx="4629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169809-745A-DBD6-0889-919663411E08}"/>
              </a:ext>
            </a:extLst>
          </p:cNvPr>
          <p:cNvSpPr txBox="1"/>
          <p:nvPr/>
        </p:nvSpPr>
        <p:spPr>
          <a:xfrm>
            <a:off x="1685673" y="5384903"/>
            <a:ext cx="4629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양품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C1223F-0003-112F-C918-C08AC217D10C}"/>
              </a:ext>
            </a:extLst>
          </p:cNvPr>
          <p:cNvSpPr txBox="1"/>
          <p:nvPr/>
        </p:nvSpPr>
        <p:spPr>
          <a:xfrm>
            <a:off x="2749430" y="5382559"/>
            <a:ext cx="4629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F2781D3-49D2-4714-163E-5B8ECD8DF4AA}"/>
              </a:ext>
            </a:extLst>
          </p:cNvPr>
          <p:cNvGrpSpPr/>
          <p:nvPr/>
        </p:nvGrpSpPr>
        <p:grpSpPr>
          <a:xfrm>
            <a:off x="751454" y="2265919"/>
            <a:ext cx="346250" cy="2388925"/>
            <a:chOff x="680314" y="2391141"/>
            <a:chExt cx="346250" cy="238892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B6002C2-54F6-5599-4501-6124F723CFC9}"/>
                </a:ext>
              </a:extLst>
            </p:cNvPr>
            <p:cNvSpPr txBox="1"/>
            <p:nvPr/>
          </p:nvSpPr>
          <p:spPr>
            <a:xfrm>
              <a:off x="680314" y="4259731"/>
              <a:ext cx="346249" cy="52033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DF95583-0BE2-0D07-E0B1-0F59B2E06B54}"/>
                </a:ext>
              </a:extLst>
            </p:cNvPr>
            <p:cNvSpPr txBox="1"/>
            <p:nvPr/>
          </p:nvSpPr>
          <p:spPr>
            <a:xfrm>
              <a:off x="680315" y="2391141"/>
              <a:ext cx="346249" cy="4285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356C7EB-6934-D4A2-B145-FFB95594FD83}"/>
              </a:ext>
            </a:extLst>
          </p:cNvPr>
          <p:cNvGrpSpPr/>
          <p:nvPr/>
        </p:nvGrpSpPr>
        <p:grpSpPr>
          <a:xfrm>
            <a:off x="4598286" y="2101281"/>
            <a:ext cx="346250" cy="2754921"/>
            <a:chOff x="680314" y="2391141"/>
            <a:chExt cx="346250" cy="2388925"/>
          </a:xfrm>
          <a:noFill/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91D07B-5482-41B2-34C0-2236C2F0F09F}"/>
                </a:ext>
              </a:extLst>
            </p:cNvPr>
            <p:cNvSpPr txBox="1"/>
            <p:nvPr/>
          </p:nvSpPr>
          <p:spPr>
            <a:xfrm>
              <a:off x="680314" y="4259731"/>
              <a:ext cx="346249" cy="5203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non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F2EE5E5-8F4E-7246-DB4E-FAD98E367176}"/>
                </a:ext>
              </a:extLst>
            </p:cNvPr>
            <p:cNvSpPr txBox="1"/>
            <p:nvPr/>
          </p:nvSpPr>
          <p:spPr>
            <a:xfrm>
              <a:off x="680315" y="2391141"/>
              <a:ext cx="346249" cy="4285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B71214B-F1F0-FF9D-4829-29EB94942CF9}"/>
              </a:ext>
            </a:extLst>
          </p:cNvPr>
          <p:cNvGrpSpPr/>
          <p:nvPr/>
        </p:nvGrpSpPr>
        <p:grpSpPr>
          <a:xfrm>
            <a:off x="8371887" y="740776"/>
            <a:ext cx="3460831" cy="5098645"/>
            <a:chOff x="8371887" y="879676"/>
            <a:chExt cx="3460831" cy="509864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FEE14B5-EDFE-B51D-F3CE-BECB119AA71E}"/>
                </a:ext>
              </a:extLst>
            </p:cNvPr>
            <p:cNvSpPr/>
            <p:nvPr/>
          </p:nvSpPr>
          <p:spPr>
            <a:xfrm>
              <a:off x="8371887" y="1206660"/>
              <a:ext cx="3460831" cy="4771661"/>
            </a:xfrm>
            <a:prstGeom prst="rect">
              <a:avLst/>
            </a:prstGeom>
            <a:ln w="28575">
              <a:solidFill>
                <a:srgbClr val="1E325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0149765-2BBA-1C05-BF87-462F87D79903}"/>
                </a:ext>
              </a:extLst>
            </p:cNvPr>
            <p:cNvGrpSpPr/>
            <p:nvPr/>
          </p:nvGrpSpPr>
          <p:grpSpPr>
            <a:xfrm>
              <a:off x="8610039" y="1419256"/>
              <a:ext cx="3064326" cy="4183612"/>
              <a:chOff x="6623079" y="1516284"/>
              <a:chExt cx="2526429" cy="4745950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F03ED50A-DAAA-8B61-F966-3AA6BE480F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3641" y="3932441"/>
                <a:ext cx="2525867" cy="2329793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E7CA216B-EA02-B95C-BA9F-0614270529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3079" y="1516284"/>
                <a:ext cx="2525868" cy="2378307"/>
              </a:xfrm>
              <a:prstGeom prst="rect">
                <a:avLst/>
              </a:prstGeom>
            </p:spPr>
          </p:pic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51F2A75-7B55-1E61-C2AC-6C0091EAE0C8}"/>
                </a:ext>
              </a:extLst>
            </p:cNvPr>
            <p:cNvSpPr txBox="1"/>
            <p:nvPr/>
          </p:nvSpPr>
          <p:spPr>
            <a:xfrm>
              <a:off x="8371887" y="879676"/>
              <a:ext cx="34608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실링 압력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2ABD20D-FC49-96BA-E4CD-FFC8E70BE473}"/>
              </a:ext>
            </a:extLst>
          </p:cNvPr>
          <p:cNvSpPr/>
          <p:nvPr/>
        </p:nvSpPr>
        <p:spPr>
          <a:xfrm>
            <a:off x="9698970" y="3204205"/>
            <a:ext cx="1585732" cy="1387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0298B13-E0D1-D148-E80D-A49D552FE6CF}"/>
              </a:ext>
            </a:extLst>
          </p:cNvPr>
          <p:cNvSpPr/>
          <p:nvPr/>
        </p:nvSpPr>
        <p:spPr>
          <a:xfrm>
            <a:off x="9720089" y="5306026"/>
            <a:ext cx="1585732" cy="1491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F578D5-18C6-E00B-488D-7FFDE3A20996}"/>
              </a:ext>
            </a:extLst>
          </p:cNvPr>
          <p:cNvSpPr txBox="1"/>
          <p:nvPr/>
        </p:nvSpPr>
        <p:spPr>
          <a:xfrm>
            <a:off x="9757956" y="5279038"/>
            <a:ext cx="4629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양품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B2A28F-9F89-C873-6768-C9924D6A3024}"/>
              </a:ext>
            </a:extLst>
          </p:cNvPr>
          <p:cNvSpPr txBox="1"/>
          <p:nvPr/>
        </p:nvSpPr>
        <p:spPr>
          <a:xfrm>
            <a:off x="10821713" y="5276694"/>
            <a:ext cx="4629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DF74BE-D70B-904C-8459-C0A2DF6A1E22}"/>
              </a:ext>
            </a:extLst>
          </p:cNvPr>
          <p:cNvSpPr txBox="1"/>
          <p:nvPr/>
        </p:nvSpPr>
        <p:spPr>
          <a:xfrm>
            <a:off x="9779075" y="3178379"/>
            <a:ext cx="4629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양품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442E8A-506E-3ECD-0AF2-8220C336694E}"/>
              </a:ext>
            </a:extLst>
          </p:cNvPr>
          <p:cNvSpPr txBox="1"/>
          <p:nvPr/>
        </p:nvSpPr>
        <p:spPr>
          <a:xfrm>
            <a:off x="10819682" y="3176035"/>
            <a:ext cx="4629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7B52D82-F521-82E9-FF94-9888E133084B}"/>
              </a:ext>
            </a:extLst>
          </p:cNvPr>
          <p:cNvGrpSpPr/>
          <p:nvPr/>
        </p:nvGrpSpPr>
        <p:grpSpPr>
          <a:xfrm>
            <a:off x="4444761" y="740776"/>
            <a:ext cx="3460831" cy="5098647"/>
            <a:chOff x="4376094" y="879676"/>
            <a:chExt cx="3460831" cy="5098647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20FAF72-584C-DB1E-9DC0-61C80C57BF7C}"/>
                </a:ext>
              </a:extLst>
            </p:cNvPr>
            <p:cNvSpPr/>
            <p:nvPr/>
          </p:nvSpPr>
          <p:spPr>
            <a:xfrm>
              <a:off x="4376094" y="1206661"/>
              <a:ext cx="3460831" cy="4771662"/>
            </a:xfrm>
            <a:prstGeom prst="rect">
              <a:avLst/>
            </a:prstGeom>
            <a:ln w="28575">
              <a:solidFill>
                <a:srgbClr val="1E325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E65DDFE-1E43-9C26-5B13-C93C3ADDF84B}"/>
                </a:ext>
              </a:extLst>
            </p:cNvPr>
            <p:cNvGrpSpPr/>
            <p:nvPr/>
          </p:nvGrpSpPr>
          <p:grpSpPr>
            <a:xfrm>
              <a:off x="4513428" y="1284396"/>
              <a:ext cx="3161648" cy="4252339"/>
              <a:chOff x="3749217" y="1184449"/>
              <a:chExt cx="2525868" cy="5171901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36EE7354-4D5A-866B-847A-FD2F722E7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9217" y="3817458"/>
                <a:ext cx="2525868" cy="2538892"/>
              </a:xfrm>
              <a:prstGeom prst="rect">
                <a:avLst/>
              </a:prstGeom>
            </p:spPr>
          </p:pic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BB6603CA-4E81-D3C3-4FD2-38F8A52847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9217" y="1184449"/>
                <a:ext cx="2525868" cy="2538893"/>
              </a:xfrm>
              <a:prstGeom prst="rect">
                <a:avLst/>
              </a:prstGeom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7757C65-EAA0-34A1-5EC3-574F08282479}"/>
                </a:ext>
              </a:extLst>
            </p:cNvPr>
            <p:cNvSpPr txBox="1"/>
            <p:nvPr/>
          </p:nvSpPr>
          <p:spPr>
            <a:xfrm>
              <a:off x="4376094" y="879676"/>
              <a:ext cx="34608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쿠킹 스팀 압력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78064C2-3A0A-E710-140F-7DF117563CC4}"/>
              </a:ext>
            </a:extLst>
          </p:cNvPr>
          <p:cNvSpPr/>
          <p:nvPr/>
        </p:nvSpPr>
        <p:spPr>
          <a:xfrm>
            <a:off x="5761209" y="3065474"/>
            <a:ext cx="1585732" cy="1387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6BB1D51-008A-9BA6-5C67-326D30B80FE2}"/>
              </a:ext>
            </a:extLst>
          </p:cNvPr>
          <p:cNvSpPr/>
          <p:nvPr/>
        </p:nvSpPr>
        <p:spPr>
          <a:xfrm>
            <a:off x="5873872" y="5235810"/>
            <a:ext cx="1585732" cy="2193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B1FFF2-0772-D000-B1D6-01834F8DD18A}"/>
              </a:ext>
            </a:extLst>
          </p:cNvPr>
          <p:cNvSpPr txBox="1"/>
          <p:nvPr/>
        </p:nvSpPr>
        <p:spPr>
          <a:xfrm>
            <a:off x="5844657" y="3070237"/>
            <a:ext cx="4629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양품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99D7828-1B47-AD1C-6520-A0EBD0EA0F6B}"/>
              </a:ext>
            </a:extLst>
          </p:cNvPr>
          <p:cNvSpPr txBox="1"/>
          <p:nvPr/>
        </p:nvSpPr>
        <p:spPr>
          <a:xfrm>
            <a:off x="6885264" y="3067893"/>
            <a:ext cx="4629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7DE26E-8BB2-E4B3-6342-4283770D3E05}"/>
              </a:ext>
            </a:extLst>
          </p:cNvPr>
          <p:cNvSpPr txBox="1"/>
          <p:nvPr/>
        </p:nvSpPr>
        <p:spPr>
          <a:xfrm>
            <a:off x="5880500" y="5226142"/>
            <a:ext cx="4629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양품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4E0A6E-DBC0-91A8-2564-32BDEF086EE6}"/>
              </a:ext>
            </a:extLst>
          </p:cNvPr>
          <p:cNvSpPr txBox="1"/>
          <p:nvPr/>
        </p:nvSpPr>
        <p:spPr>
          <a:xfrm>
            <a:off x="6897957" y="5223798"/>
            <a:ext cx="4629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</a:t>
            </a: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251D990-9229-D7ED-A019-ACFF8D8F1643}"/>
              </a:ext>
            </a:extLst>
          </p:cNvPr>
          <p:cNvGrpSpPr/>
          <p:nvPr/>
        </p:nvGrpSpPr>
        <p:grpSpPr>
          <a:xfrm>
            <a:off x="8649126" y="2104375"/>
            <a:ext cx="346250" cy="2754921"/>
            <a:chOff x="680314" y="2391141"/>
            <a:chExt cx="346250" cy="2388925"/>
          </a:xfrm>
          <a:noFill/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242245-D0CF-8D07-F1A7-40F9552412E7}"/>
                </a:ext>
              </a:extLst>
            </p:cNvPr>
            <p:cNvSpPr txBox="1"/>
            <p:nvPr/>
          </p:nvSpPr>
          <p:spPr>
            <a:xfrm>
              <a:off x="680314" y="4259731"/>
              <a:ext cx="346249" cy="5203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non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0A76FCD-96F3-7490-A49F-25015BDBFBC9}"/>
                </a:ext>
              </a:extLst>
            </p:cNvPr>
            <p:cNvSpPr txBox="1"/>
            <p:nvPr/>
          </p:nvSpPr>
          <p:spPr>
            <a:xfrm>
              <a:off x="680315" y="2391141"/>
              <a:ext cx="346249" cy="4285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</a:t>
              </a:r>
            </a:p>
          </p:txBody>
        </p:sp>
      </p:grpSp>
      <p:sp>
        <p:nvSpPr>
          <p:cNvPr id="108" name="CustomShape 6">
            <a:extLst>
              <a:ext uri="{FF2B5EF4-FFF2-40B4-BE49-F238E27FC236}">
                <a16:creationId xmlns:a16="http://schemas.microsoft.com/office/drawing/2014/main" id="{E1C401FA-0506-7421-A0C1-EA19149084B4}"/>
              </a:ext>
            </a:extLst>
          </p:cNvPr>
          <p:cNvSpPr/>
          <p:nvPr/>
        </p:nvSpPr>
        <p:spPr>
          <a:xfrm>
            <a:off x="347638" y="6073421"/>
            <a:ext cx="11544205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ore-KR" altLang="en-US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변수들만 유의미한 영향을 준다고 판단하여 최적조건 도출</a:t>
            </a:r>
            <a:endParaRPr lang="en-US" altLang="ko-Kore-KR" sz="1800" b="1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ECE667A-A209-D8CD-02AE-4C2FBE92DEAA}"/>
              </a:ext>
            </a:extLst>
          </p:cNvPr>
          <p:cNvGrpSpPr/>
          <p:nvPr/>
        </p:nvGrpSpPr>
        <p:grpSpPr>
          <a:xfrm>
            <a:off x="347638" y="740776"/>
            <a:ext cx="3565706" cy="5098647"/>
            <a:chOff x="517635" y="879676"/>
            <a:chExt cx="3460831" cy="5098647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B27EE4DE-D1CD-C2A3-A1B5-E4F973FC1F6D}"/>
                </a:ext>
              </a:extLst>
            </p:cNvPr>
            <p:cNvGrpSpPr/>
            <p:nvPr/>
          </p:nvGrpSpPr>
          <p:grpSpPr>
            <a:xfrm>
              <a:off x="517635" y="879676"/>
              <a:ext cx="3460831" cy="5098647"/>
              <a:chOff x="517635" y="879676"/>
              <a:chExt cx="3460831" cy="5098647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CACA3AC6-3F5B-5220-1F74-4890BFBB18AB}"/>
                  </a:ext>
                </a:extLst>
              </p:cNvPr>
              <p:cNvSpPr/>
              <p:nvPr/>
            </p:nvSpPr>
            <p:spPr>
              <a:xfrm>
                <a:off x="517635" y="1206660"/>
                <a:ext cx="3460831" cy="4771663"/>
              </a:xfrm>
              <a:prstGeom prst="rect">
                <a:avLst/>
              </a:prstGeom>
              <a:ln w="28575">
                <a:solidFill>
                  <a:srgbClr val="1E325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28FB390-0935-B293-CF23-6A1DA7D269DB}"/>
                  </a:ext>
                </a:extLst>
              </p:cNvPr>
              <p:cNvSpPr txBox="1"/>
              <p:nvPr/>
            </p:nvSpPr>
            <p:spPr>
              <a:xfrm>
                <a:off x="517635" y="879676"/>
                <a:ext cx="34608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&lt;</a:t>
                </a:r>
                <a:r>
                  <a:rPr kumimoji="1" lang="ko-Kore-KR" altLang="en-US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충전실 온도</a:t>
                </a:r>
                <a:r>
                  <a:rPr kumimoji="1" lang="en-US" altLang="ko-Kore-KR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&gt;</a:t>
                </a:r>
                <a:endPara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35AEB146-5513-ACCC-6F1C-A6E1B0C12446}"/>
                </a:ext>
              </a:extLst>
            </p:cNvPr>
            <p:cNvGrpSpPr/>
            <p:nvPr/>
          </p:nvGrpSpPr>
          <p:grpSpPr>
            <a:xfrm>
              <a:off x="671332" y="1460231"/>
              <a:ext cx="3007952" cy="4076504"/>
              <a:chOff x="232194" y="1195833"/>
              <a:chExt cx="2603603" cy="5066403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A1070928-1AC7-3127-47F9-A803C1A6DE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194" y="1195833"/>
                <a:ext cx="2603602" cy="2324007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292A75D2-A2CB-2928-A912-4005D10968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194" y="3723342"/>
                <a:ext cx="2603603" cy="2538894"/>
              </a:xfrm>
              <a:prstGeom prst="rect">
                <a:avLst/>
              </a:prstGeom>
            </p:spPr>
          </p:pic>
        </p:grp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74F2AE9-595C-E61E-4939-641AACAAF23B}"/>
              </a:ext>
            </a:extLst>
          </p:cNvPr>
          <p:cNvGrpSpPr/>
          <p:nvPr/>
        </p:nvGrpSpPr>
        <p:grpSpPr>
          <a:xfrm>
            <a:off x="1660571" y="5235373"/>
            <a:ext cx="1503596" cy="256260"/>
            <a:chOff x="1747342" y="3184003"/>
            <a:chExt cx="1503596" cy="256260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5C16CB5E-1CB6-240C-2CBE-14FAC92E93BD}"/>
                </a:ext>
              </a:extLst>
            </p:cNvPr>
            <p:cNvSpPr/>
            <p:nvPr/>
          </p:nvSpPr>
          <p:spPr>
            <a:xfrm>
              <a:off x="1815932" y="3222958"/>
              <a:ext cx="1423132" cy="1833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B9B97EC-FE14-D2F1-41A7-246A335CEBE6}"/>
                </a:ext>
              </a:extLst>
            </p:cNvPr>
            <p:cNvSpPr txBox="1"/>
            <p:nvPr/>
          </p:nvSpPr>
          <p:spPr>
            <a:xfrm>
              <a:off x="1747342" y="3186347"/>
              <a:ext cx="462989" cy="2539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양품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A220D7D-3CCD-1D12-8CA4-55CB1BED23DE}"/>
                </a:ext>
              </a:extLst>
            </p:cNvPr>
            <p:cNvSpPr txBox="1"/>
            <p:nvPr/>
          </p:nvSpPr>
          <p:spPr>
            <a:xfrm>
              <a:off x="2787949" y="3184003"/>
              <a:ext cx="462989" cy="2539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불량</a:t>
              </a:r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AF9A965-4A9B-D7E7-802F-71E4C9489518}"/>
              </a:ext>
            </a:extLst>
          </p:cNvPr>
          <p:cNvSpPr/>
          <p:nvPr/>
        </p:nvSpPr>
        <p:spPr>
          <a:xfrm>
            <a:off x="1035417" y="5594669"/>
            <a:ext cx="2397851" cy="125198"/>
          </a:xfrm>
          <a:prstGeom prst="rect">
            <a:avLst/>
          </a:prstGeom>
          <a:solidFill>
            <a:srgbClr val="FFFF00">
              <a:alpha val="8177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0000FF"/>
              </a:highlight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2324795-DB79-B190-4721-4C1003B237C1}"/>
              </a:ext>
            </a:extLst>
          </p:cNvPr>
          <p:cNvSpPr/>
          <p:nvPr/>
        </p:nvSpPr>
        <p:spPr>
          <a:xfrm>
            <a:off x="8942936" y="5584445"/>
            <a:ext cx="2397851" cy="125198"/>
          </a:xfrm>
          <a:prstGeom prst="rect">
            <a:avLst/>
          </a:prstGeom>
          <a:solidFill>
            <a:srgbClr val="FFFF00">
              <a:alpha val="8177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0000FF"/>
              </a:highlight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CAD738C-D55F-9EF3-CE31-274A30C70BA0}"/>
              </a:ext>
            </a:extLst>
          </p:cNvPr>
          <p:cNvSpPr/>
          <p:nvPr/>
        </p:nvSpPr>
        <p:spPr>
          <a:xfrm>
            <a:off x="4920814" y="5599622"/>
            <a:ext cx="2397851" cy="125198"/>
          </a:xfrm>
          <a:prstGeom prst="rect">
            <a:avLst/>
          </a:prstGeom>
          <a:solidFill>
            <a:srgbClr val="FFFF00">
              <a:alpha val="8177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0000FF"/>
              </a:highlight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E3C8994-40E0-A998-D3A3-638986775355}"/>
              </a:ext>
            </a:extLst>
          </p:cNvPr>
          <p:cNvSpPr txBox="1"/>
          <p:nvPr/>
        </p:nvSpPr>
        <p:spPr>
          <a:xfrm>
            <a:off x="8371887" y="5501868"/>
            <a:ext cx="3460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밥류와 소스류 모두 </a:t>
            </a:r>
            <a:r>
              <a:rPr kumimoji="1" lang="en-US" altLang="ko-Kore-KR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 </a:t>
            </a:r>
            <a:endParaRPr kumimoji="1" lang="ko-Kore-KR" altLang="en-US" sz="11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4781F2E-C065-37D3-3EB1-7F8252B9D7B9}"/>
              </a:ext>
            </a:extLst>
          </p:cNvPr>
          <p:cNvSpPr txBox="1"/>
          <p:nvPr/>
        </p:nvSpPr>
        <p:spPr>
          <a:xfrm>
            <a:off x="4444761" y="5504702"/>
            <a:ext cx="3460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밥류와 소스류 모두 </a:t>
            </a:r>
            <a:r>
              <a:rPr kumimoji="1" lang="en-US" altLang="ko-Kore-KR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 </a:t>
            </a:r>
            <a:endParaRPr kumimoji="1" lang="ko-Kore-KR" altLang="en-US" sz="11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1F7691B-7B62-7157-7C7B-8679F91666B9}"/>
              </a:ext>
            </a:extLst>
          </p:cNvPr>
          <p:cNvSpPr txBox="1"/>
          <p:nvPr/>
        </p:nvSpPr>
        <p:spPr>
          <a:xfrm>
            <a:off x="445591" y="5520689"/>
            <a:ext cx="3460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밥류와 소스류 모두 </a:t>
            </a:r>
            <a:r>
              <a:rPr kumimoji="1" lang="en-US" altLang="ko-Kore-KR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 </a:t>
            </a:r>
            <a:endParaRPr kumimoji="1" lang="ko-Kore-KR" altLang="en-US" sz="11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CF6723C-2FD5-0A66-A052-3B8B6235A5B1}"/>
              </a:ext>
            </a:extLst>
          </p:cNvPr>
          <p:cNvGrpSpPr/>
          <p:nvPr/>
        </p:nvGrpSpPr>
        <p:grpSpPr>
          <a:xfrm>
            <a:off x="1644902" y="3045846"/>
            <a:ext cx="1503596" cy="256260"/>
            <a:chOff x="1747342" y="3184003"/>
            <a:chExt cx="1503596" cy="256260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02348AA-4EB9-8572-3303-2F76F7A19C07}"/>
                </a:ext>
              </a:extLst>
            </p:cNvPr>
            <p:cNvSpPr/>
            <p:nvPr/>
          </p:nvSpPr>
          <p:spPr>
            <a:xfrm>
              <a:off x="1815932" y="3222958"/>
              <a:ext cx="1423132" cy="1833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9858D9-5CFF-DFF2-10E9-12010560FCD1}"/>
                </a:ext>
              </a:extLst>
            </p:cNvPr>
            <p:cNvSpPr txBox="1"/>
            <p:nvPr/>
          </p:nvSpPr>
          <p:spPr>
            <a:xfrm>
              <a:off x="1747342" y="3186347"/>
              <a:ext cx="462989" cy="2539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양품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E30600D-5226-B30F-AB1F-1DF8D48482C0}"/>
                </a:ext>
              </a:extLst>
            </p:cNvPr>
            <p:cNvSpPr txBox="1"/>
            <p:nvPr/>
          </p:nvSpPr>
          <p:spPr>
            <a:xfrm>
              <a:off x="2787949" y="3184003"/>
              <a:ext cx="462989" cy="2539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불량</a:t>
              </a: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08A28E75-8B55-C05F-07D3-93BC74566AD7}"/>
              </a:ext>
            </a:extLst>
          </p:cNvPr>
          <p:cNvGrpSpPr/>
          <p:nvPr/>
        </p:nvGrpSpPr>
        <p:grpSpPr>
          <a:xfrm>
            <a:off x="518202" y="1999401"/>
            <a:ext cx="346250" cy="2754921"/>
            <a:chOff x="680314" y="2391141"/>
            <a:chExt cx="346250" cy="2388925"/>
          </a:xfrm>
          <a:noFill/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C202292-D002-3E24-7D58-DDCD0AD16561}"/>
                </a:ext>
              </a:extLst>
            </p:cNvPr>
            <p:cNvSpPr txBox="1"/>
            <p:nvPr/>
          </p:nvSpPr>
          <p:spPr>
            <a:xfrm>
              <a:off x="680314" y="4259731"/>
              <a:ext cx="346249" cy="5203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non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D3927F5-C8D5-2AD9-DDA6-FEDEA9E13317}"/>
                </a:ext>
              </a:extLst>
            </p:cNvPr>
            <p:cNvSpPr txBox="1"/>
            <p:nvPr/>
          </p:nvSpPr>
          <p:spPr>
            <a:xfrm>
              <a:off x="680315" y="2391141"/>
              <a:ext cx="346249" cy="4285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44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632169"/>
              </p:ext>
            </p:extLst>
          </p:nvPr>
        </p:nvGraphicFramePr>
        <p:xfrm>
          <a:off x="321639" y="1554230"/>
          <a:ext cx="3125476" cy="4387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5476">
                  <a:extLst>
                    <a:ext uri="{9D8B030D-6E8A-4147-A177-3AD203B41FA5}">
                      <a16:colId xmlns:a16="http://schemas.microsoft.com/office/drawing/2014/main" val="3567663636"/>
                    </a:ext>
                  </a:extLst>
                </a:gridCol>
              </a:tblGrid>
              <a:tr h="2193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501076"/>
                  </a:ext>
                </a:extLst>
              </a:tr>
              <a:tr h="2193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3446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32081" y="818861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1)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월별 출고량 및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302" y="1554230"/>
            <a:ext cx="2666507" cy="21021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90440" y="5689011"/>
            <a:ext cx="985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납기월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58110" y="2942395"/>
            <a:ext cx="332510" cy="3278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396285" y="3171850"/>
            <a:ext cx="559351" cy="192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021" y="3789379"/>
            <a:ext cx="2891839" cy="19371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D319DD-3071-CA4B-F99E-AF7146415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0" y="1473973"/>
            <a:ext cx="6007100" cy="1943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CA1CB7-A3ED-A169-5889-C4BA2FDCE3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622" y="4129474"/>
            <a:ext cx="59563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8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321639" y="1554230"/>
          <a:ext cx="3125476" cy="4387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5476">
                  <a:extLst>
                    <a:ext uri="{9D8B030D-6E8A-4147-A177-3AD203B41FA5}">
                      <a16:colId xmlns:a16="http://schemas.microsoft.com/office/drawing/2014/main" val="3567663636"/>
                    </a:ext>
                  </a:extLst>
                </a:gridCol>
              </a:tblGrid>
              <a:tr h="2193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501076"/>
                  </a:ext>
                </a:extLst>
              </a:tr>
              <a:tr h="2193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3446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32081" y="818861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1)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월별 출고량 및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302" y="1554230"/>
            <a:ext cx="2666507" cy="21021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90440" y="5689011"/>
            <a:ext cx="985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납기월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58110" y="2942395"/>
            <a:ext cx="332510" cy="3278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396285" y="3171850"/>
            <a:ext cx="559351" cy="192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021" y="3789379"/>
            <a:ext cx="2891839" cy="193716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781" y="1221946"/>
            <a:ext cx="4143680" cy="2430907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512" y="3789379"/>
            <a:ext cx="4420218" cy="256697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923280" y="1812062"/>
            <a:ext cx="236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게살볶음밥에 대한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수주량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예측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959419" y="4618182"/>
            <a:ext cx="271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마요네즈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3.2kg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향후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수주량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예측</a:t>
            </a:r>
          </a:p>
        </p:txBody>
      </p:sp>
    </p:spTree>
    <p:extLst>
      <p:ext uri="{BB962C8B-B14F-4D97-AF65-F5344CB8AC3E}">
        <p14:creationId xmlns:p14="http://schemas.microsoft.com/office/powerpoint/2010/main" val="2017451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55547"/>
              </p:ext>
            </p:extLst>
          </p:nvPr>
        </p:nvGraphicFramePr>
        <p:xfrm>
          <a:off x="278024" y="1982544"/>
          <a:ext cx="7867327" cy="4373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28">
                  <a:extLst>
                    <a:ext uri="{9D8B030D-6E8A-4147-A177-3AD203B41FA5}">
                      <a16:colId xmlns:a16="http://schemas.microsoft.com/office/drawing/2014/main" val="401985085"/>
                    </a:ext>
                  </a:extLst>
                </a:gridCol>
                <a:gridCol w="2455982">
                  <a:extLst>
                    <a:ext uri="{9D8B030D-6E8A-4147-A177-3AD203B41FA5}">
                      <a16:colId xmlns:a16="http://schemas.microsoft.com/office/drawing/2014/main" val="3567663636"/>
                    </a:ext>
                  </a:extLst>
                </a:gridCol>
                <a:gridCol w="2536484">
                  <a:extLst>
                    <a:ext uri="{9D8B030D-6E8A-4147-A177-3AD203B41FA5}">
                      <a16:colId xmlns:a16="http://schemas.microsoft.com/office/drawing/2014/main" val="4217752259"/>
                    </a:ext>
                  </a:extLst>
                </a:gridCol>
                <a:gridCol w="2496233">
                  <a:extLst>
                    <a:ext uri="{9D8B030D-6E8A-4147-A177-3AD203B41FA5}">
                      <a16:colId xmlns:a16="http://schemas.microsoft.com/office/drawing/2014/main" val="730316299"/>
                    </a:ext>
                  </a:extLst>
                </a:gridCol>
              </a:tblGrid>
              <a:tr h="21799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밥류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501076"/>
                  </a:ext>
                </a:extLst>
              </a:tr>
              <a:tr h="21938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소스류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3446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0BCBBDD-4DCB-FC70-BC77-3B7042A1489D}"/>
                  </a:ext>
                </a:extLst>
              </p:cNvPr>
              <p:cNvSpPr/>
              <p:nvPr/>
            </p:nvSpPr>
            <p:spPr>
              <a:xfrm>
                <a:off x="132080" y="741680"/>
                <a:ext cx="11907520" cy="597979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i="1" smtClean="0">
                          <a:latin typeface="Cambria Math" panose="02040503050406030204" pitchFamily="18" charset="0"/>
                        </a:rPr>
                        <m:t>℃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0BCBBDD-4DCB-FC70-BC77-3B7042A14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" y="741680"/>
                <a:ext cx="11907520" cy="59797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20115"/>
          <a:stretch/>
        </p:blipFill>
        <p:spPr>
          <a:xfrm>
            <a:off x="732830" y="2252241"/>
            <a:ext cx="2360977" cy="189141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t="18382"/>
          <a:stretch/>
        </p:blipFill>
        <p:spPr>
          <a:xfrm>
            <a:off x="3229979" y="2266796"/>
            <a:ext cx="2221406" cy="182545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rcRect t="17069"/>
          <a:stretch/>
        </p:blipFill>
        <p:spPr>
          <a:xfrm>
            <a:off x="5704701" y="2271932"/>
            <a:ext cx="2301644" cy="186638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68670" y="937616"/>
            <a:ext cx="9695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불량에 영향을 끼치는 </a:t>
            </a:r>
            <a:r>
              <a:rPr kumimoji="1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주요인자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도출을 위한 시각화 및 </a:t>
            </a:r>
            <a:r>
              <a:rPr kumimoji="1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비모수통계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검정을 실시하여 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Vital Few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도출</a:t>
            </a:r>
            <a:endParaRPr kumimoji="1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밥류와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소스류에서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동일한 인자들이 영향을 끼치는 것을 확인할 수 있음</a:t>
            </a:r>
            <a:endParaRPr kumimoji="1" lang="ko-Kore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8935" y="2033546"/>
            <a:ext cx="103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충전실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온도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22250" y="2036716"/>
            <a:ext cx="1268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쿠킹스팀압력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26139" y="2036716"/>
            <a:ext cx="939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실링압력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067661" y="3925174"/>
                <a:ext cx="6271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800" b="1" i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sz="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kg</m:t>
                      </m:r>
                      <m:r>
                        <m:rPr>
                          <m:nor/>
                        </m:rPr>
                        <a:rPr lang="en-US" altLang="ko-KR" sz="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ko-KR" sz="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ko-KR" sz="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²)</m:t>
                      </m:r>
                    </m:oMath>
                  </m:oMathPara>
                </a14:m>
                <a:endPara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661" y="3925174"/>
                <a:ext cx="627161" cy="215444"/>
              </a:xfrm>
              <a:prstGeom prst="rect">
                <a:avLst/>
              </a:prstGeom>
              <a:blipFill>
                <a:blip r:embed="rId6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560838" y="3940183"/>
                <a:ext cx="484921" cy="216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800" b="1" i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sz="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kg</m:t>
                      </m:r>
                      <m:r>
                        <m:rPr>
                          <m:nor/>
                        </m:rPr>
                        <a:rPr lang="en-US" altLang="ko-KR" sz="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ko-KR" sz="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ko-KR" sz="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²)</m:t>
                      </m:r>
                    </m:oMath>
                  </m:oMathPara>
                </a14:m>
                <a:endPara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38" y="3940183"/>
                <a:ext cx="484921" cy="216203"/>
              </a:xfrm>
              <a:prstGeom prst="rect">
                <a:avLst/>
              </a:prstGeom>
              <a:blipFill>
                <a:blip r:embed="rId7"/>
                <a:stretch>
                  <a:fillRect r="-6250"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832472" y="3925174"/>
                <a:ext cx="26173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800" i="1" smtClean="0">
                        <a:latin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472" y="3925174"/>
                <a:ext cx="261739" cy="123111"/>
              </a:xfrm>
              <a:prstGeom prst="rect">
                <a:avLst/>
              </a:prstGeom>
              <a:blipFill>
                <a:blip r:embed="rId8"/>
                <a:stretch>
                  <a:fillRect l="-20930" t="-400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직사각형 38"/>
          <p:cNvSpPr/>
          <p:nvPr/>
        </p:nvSpPr>
        <p:spPr>
          <a:xfrm>
            <a:off x="6022429" y="3741663"/>
            <a:ext cx="1063503" cy="2503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473416" y="3747782"/>
            <a:ext cx="666117" cy="2442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73411" y="3736609"/>
            <a:ext cx="1460593" cy="2554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9"/>
          <a:srcRect t="18578"/>
          <a:stretch/>
        </p:blipFill>
        <p:spPr>
          <a:xfrm>
            <a:off x="698934" y="4304045"/>
            <a:ext cx="2394873" cy="1962663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10"/>
          <a:srcRect t="9414"/>
          <a:stretch/>
        </p:blipFill>
        <p:spPr>
          <a:xfrm>
            <a:off x="3303475" y="4376503"/>
            <a:ext cx="2304840" cy="189020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11"/>
          <a:srcRect t="8730"/>
          <a:stretch/>
        </p:blipFill>
        <p:spPr>
          <a:xfrm>
            <a:off x="5653786" y="4439052"/>
            <a:ext cx="2446094" cy="1772120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3552808" y="5945157"/>
            <a:ext cx="645852" cy="1722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908287" y="5849341"/>
            <a:ext cx="1177646" cy="2680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157935" y="5849341"/>
            <a:ext cx="1197317" cy="2680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536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Vital Few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16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6AA2EC8B-4149-DB78-FD94-D24193DCBA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9830561"/>
                  </p:ext>
                </p:extLst>
              </p:nvPr>
            </p:nvGraphicFramePr>
            <p:xfrm>
              <a:off x="8573447" y="1417137"/>
              <a:ext cx="2709940" cy="153395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54970">
                      <a:extLst>
                        <a:ext uri="{9D8B030D-6E8A-4147-A177-3AD203B41FA5}">
                          <a16:colId xmlns:a16="http://schemas.microsoft.com/office/drawing/2014/main" val="1743092666"/>
                        </a:ext>
                      </a:extLst>
                    </a:gridCol>
                    <a:gridCol w="1354970">
                      <a:extLst>
                        <a:ext uri="{9D8B030D-6E8A-4147-A177-3AD203B41FA5}">
                          <a16:colId xmlns:a16="http://schemas.microsoft.com/office/drawing/2014/main" val="2244670449"/>
                        </a:ext>
                      </a:extLst>
                    </a:gridCol>
                  </a:tblGrid>
                  <a:tr h="36907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 err="1"/>
                            <a:t>주요인자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 err="1"/>
                            <a:t>최적구간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919772"/>
                      </a:ext>
                    </a:extLst>
                  </a:tr>
                  <a:tr h="36907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쿠킹스팀압력</a:t>
                          </a:r>
                          <a:r>
                            <a:rPr lang="en-US" altLang="ko-KR" sz="11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ko-KR" sz="1100" smtClean="0"/>
                                <m:t>kg</m:t>
                              </m:r>
                              <m:r>
                                <m:rPr>
                                  <m:nor/>
                                </m:rPr>
                                <a:rPr lang="en-US" altLang="ko-KR" sz="1100" smtClean="0"/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n-US" altLang="ko-KR" sz="1100" smtClean="0"/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altLang="ko-KR" sz="1100" smtClean="0"/>
                                <m:t>²</m:t>
                              </m:r>
                            </m:oMath>
                          </a14:m>
                          <a:r>
                            <a:rPr lang="en-US" altLang="ko-KR" sz="1100" dirty="0"/>
                            <a:t>)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[23.6,</a:t>
                          </a:r>
                          <a:r>
                            <a:rPr lang="en-US" altLang="ko-KR" sz="1100" baseline="0" dirty="0"/>
                            <a:t> </a:t>
                          </a:r>
                          <a:r>
                            <a:rPr lang="en-US" altLang="ko-KR" sz="1100" dirty="0"/>
                            <a:t>23.9]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4837799"/>
                      </a:ext>
                    </a:extLst>
                  </a:tr>
                  <a:tr h="36907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 err="1"/>
                            <a:t>충전실온도</a:t>
                          </a:r>
                          <a:r>
                            <a:rPr lang="en-US" altLang="ko-KR" sz="11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100" smtClean="0">
                                  <a:latin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en-US" altLang="ko-KR" sz="1100" dirty="0"/>
                            <a:t>)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[71.2, 72.3]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6201655"/>
                      </a:ext>
                    </a:extLst>
                  </a:tr>
                  <a:tr h="36907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 err="1"/>
                            <a:t>실링압력</a:t>
                          </a:r>
                          <a:r>
                            <a:rPr lang="en-US" altLang="ko-KR" sz="11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ko-KR" sz="1100" smtClean="0"/>
                                <m:t>kg</m:t>
                              </m:r>
                              <m:r>
                                <m:rPr>
                                  <m:nor/>
                                </m:rPr>
                                <a:rPr lang="en-US" altLang="ko-KR" sz="1100" smtClean="0"/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n-US" altLang="ko-KR" sz="1100" smtClean="0"/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altLang="ko-KR" sz="1100" smtClean="0"/>
                                <m:t>²</m:t>
                              </m:r>
                            </m:oMath>
                          </a14:m>
                          <a:r>
                            <a:rPr lang="en-US" altLang="ko-KR" sz="1100" dirty="0"/>
                            <a:t>)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[206,</a:t>
                          </a:r>
                          <a:r>
                            <a:rPr lang="en-US" altLang="ko-KR" sz="1100" baseline="0" dirty="0"/>
                            <a:t> 210.8]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40856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6AA2EC8B-4149-DB78-FD94-D24193DCBA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9830561"/>
                  </p:ext>
                </p:extLst>
              </p:nvPr>
            </p:nvGraphicFramePr>
            <p:xfrm>
              <a:off x="8573447" y="1417137"/>
              <a:ext cx="2709940" cy="153395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54970">
                      <a:extLst>
                        <a:ext uri="{9D8B030D-6E8A-4147-A177-3AD203B41FA5}">
                          <a16:colId xmlns:a16="http://schemas.microsoft.com/office/drawing/2014/main" val="1743092666"/>
                        </a:ext>
                      </a:extLst>
                    </a:gridCol>
                    <a:gridCol w="1354970">
                      <a:extLst>
                        <a:ext uri="{9D8B030D-6E8A-4147-A177-3AD203B41FA5}">
                          <a16:colId xmlns:a16="http://schemas.microsoft.com/office/drawing/2014/main" val="2244670449"/>
                        </a:ext>
                      </a:extLst>
                    </a:gridCol>
                  </a:tblGrid>
                  <a:tr h="36907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 err="1"/>
                            <a:t>주요인자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 err="1"/>
                            <a:t>최적구간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91977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935" t="-88235" r="-100000" b="-17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[23.6,</a:t>
                          </a:r>
                          <a:r>
                            <a:rPr lang="en-US" altLang="ko-KR" sz="1100" baseline="0" dirty="0"/>
                            <a:t> </a:t>
                          </a:r>
                          <a:r>
                            <a:rPr lang="en-US" altLang="ko-KR" sz="1100" dirty="0"/>
                            <a:t>23.9]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4837799"/>
                      </a:ext>
                    </a:extLst>
                  </a:tr>
                  <a:tr h="369077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935" t="-213333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[71.2, 72.3]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6201655"/>
                      </a:ext>
                    </a:extLst>
                  </a:tr>
                  <a:tr h="369077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935" t="-324138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[206,</a:t>
                          </a:r>
                          <a:r>
                            <a:rPr lang="en-US" altLang="ko-KR" sz="1100" baseline="0" dirty="0"/>
                            <a:t> 210.8]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40856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5774DB88-E4FC-F096-0F2B-5D878E6A4E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2600895"/>
                  </p:ext>
                </p:extLst>
              </p:nvPr>
            </p:nvGraphicFramePr>
            <p:xfrm>
              <a:off x="8651981" y="4500998"/>
              <a:ext cx="2709940" cy="153395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54970">
                      <a:extLst>
                        <a:ext uri="{9D8B030D-6E8A-4147-A177-3AD203B41FA5}">
                          <a16:colId xmlns:a16="http://schemas.microsoft.com/office/drawing/2014/main" val="1743092666"/>
                        </a:ext>
                      </a:extLst>
                    </a:gridCol>
                    <a:gridCol w="1354970">
                      <a:extLst>
                        <a:ext uri="{9D8B030D-6E8A-4147-A177-3AD203B41FA5}">
                          <a16:colId xmlns:a16="http://schemas.microsoft.com/office/drawing/2014/main" val="2244670449"/>
                        </a:ext>
                      </a:extLst>
                    </a:gridCol>
                  </a:tblGrid>
                  <a:tr h="36907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 err="1"/>
                            <a:t>주요인자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 err="1"/>
                            <a:t>최적구간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919772"/>
                      </a:ext>
                    </a:extLst>
                  </a:tr>
                  <a:tr h="36907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쿠킹스팀압력</a:t>
                          </a:r>
                          <a:r>
                            <a:rPr lang="en-US" altLang="ko-KR" sz="11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ko-KR" sz="1100" smtClean="0"/>
                                <m:t>kg</m:t>
                              </m:r>
                              <m:r>
                                <m:rPr>
                                  <m:nor/>
                                </m:rPr>
                                <a:rPr lang="en-US" altLang="ko-KR" sz="1100" smtClean="0"/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n-US" altLang="ko-KR" sz="1100" smtClean="0"/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altLang="ko-KR" sz="1100" smtClean="0"/>
                                <m:t>²</m:t>
                              </m:r>
                            </m:oMath>
                          </a14:m>
                          <a:r>
                            <a:rPr lang="en-US" altLang="ko-KR" sz="1100" dirty="0"/>
                            <a:t>)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[23,6,</a:t>
                          </a:r>
                          <a:r>
                            <a:rPr lang="en-US" altLang="ko-KR" sz="1100" baseline="0" dirty="0"/>
                            <a:t> </a:t>
                          </a:r>
                          <a:r>
                            <a:rPr lang="en-US" altLang="ko-KR" sz="1100" dirty="0"/>
                            <a:t>23.9]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4837799"/>
                      </a:ext>
                    </a:extLst>
                  </a:tr>
                  <a:tr h="36907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 err="1"/>
                            <a:t>충전실온도</a:t>
                          </a:r>
                          <a:r>
                            <a:rPr lang="en-US" altLang="ko-KR" sz="11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100" smtClean="0">
                                  <a:latin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en-US" altLang="ko-KR" sz="1100" dirty="0"/>
                            <a:t>)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[71.2, 72.3]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6201655"/>
                      </a:ext>
                    </a:extLst>
                  </a:tr>
                  <a:tr h="36907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 err="1"/>
                            <a:t>실링압력</a:t>
                          </a:r>
                          <a:r>
                            <a:rPr lang="en-US" altLang="ko-KR" sz="11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ko-KR" sz="1100" smtClean="0"/>
                                <m:t>kg</m:t>
                              </m:r>
                              <m:r>
                                <m:rPr>
                                  <m:nor/>
                                </m:rPr>
                                <a:rPr lang="en-US" altLang="ko-KR" sz="1100" smtClean="0"/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n-US" altLang="ko-KR" sz="1100" smtClean="0"/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altLang="ko-KR" sz="1100" smtClean="0"/>
                                <m:t>²</m:t>
                              </m:r>
                            </m:oMath>
                          </a14:m>
                          <a:r>
                            <a:rPr lang="en-US" altLang="ko-KR" sz="1100" dirty="0"/>
                            <a:t>)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[206,</a:t>
                          </a:r>
                          <a:r>
                            <a:rPr lang="en-US" altLang="ko-KR" sz="1100" baseline="0" dirty="0"/>
                            <a:t> 210.8]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40856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5774DB88-E4FC-F096-0F2B-5D878E6A4E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2600895"/>
                  </p:ext>
                </p:extLst>
              </p:nvPr>
            </p:nvGraphicFramePr>
            <p:xfrm>
              <a:off x="8651981" y="4500998"/>
              <a:ext cx="2709940" cy="153395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54970">
                      <a:extLst>
                        <a:ext uri="{9D8B030D-6E8A-4147-A177-3AD203B41FA5}">
                          <a16:colId xmlns:a16="http://schemas.microsoft.com/office/drawing/2014/main" val="1743092666"/>
                        </a:ext>
                      </a:extLst>
                    </a:gridCol>
                    <a:gridCol w="1354970">
                      <a:extLst>
                        <a:ext uri="{9D8B030D-6E8A-4147-A177-3AD203B41FA5}">
                          <a16:colId xmlns:a16="http://schemas.microsoft.com/office/drawing/2014/main" val="2244670449"/>
                        </a:ext>
                      </a:extLst>
                    </a:gridCol>
                  </a:tblGrid>
                  <a:tr h="36907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 err="1"/>
                            <a:t>주요인자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 err="1"/>
                            <a:t>최적구간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91977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3"/>
                          <a:stretch>
                            <a:fillRect l="-935" t="-88235" r="-100935" b="-17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[23,6,</a:t>
                          </a:r>
                          <a:r>
                            <a:rPr lang="en-US" altLang="ko-KR" sz="1100" baseline="0" dirty="0"/>
                            <a:t> </a:t>
                          </a:r>
                          <a:r>
                            <a:rPr lang="en-US" altLang="ko-KR" sz="1100" dirty="0"/>
                            <a:t>23.9]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4837799"/>
                      </a:ext>
                    </a:extLst>
                  </a:tr>
                  <a:tr h="369077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3"/>
                          <a:stretch>
                            <a:fillRect l="-935" t="-213333" r="-10093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[71.2, 72.3]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6201655"/>
                      </a:ext>
                    </a:extLst>
                  </a:tr>
                  <a:tr h="369077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3"/>
                          <a:stretch>
                            <a:fillRect l="-935" t="-324138" r="-100935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[206,</a:t>
                          </a:r>
                          <a:r>
                            <a:rPr lang="en-US" altLang="ko-KR" sz="1100" baseline="0" dirty="0"/>
                            <a:t> 210.8]</a:t>
                          </a:r>
                          <a:endParaRPr lang="ko-KR" altLang="en-US" sz="1100" b="0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40856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164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Vital Few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도출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10" y="829182"/>
            <a:ext cx="540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충전실온도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87390" y="3210461"/>
                <a:ext cx="311912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충전실온도의 최적 조건</a:t>
                </a:r>
                <a:endPara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20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(=</a:t>
                </a:r>
                <a:r>
                  <a:rPr lang="ko-KR" altLang="en-US" sz="20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양품의 </a:t>
                </a:r>
                <a:r>
                  <a:rPr lang="en-US" altLang="ko-KR" sz="20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IQR)</a:t>
                </a:r>
              </a:p>
              <a:p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[71.2, 72.3]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90" y="3210461"/>
                <a:ext cx="3119120" cy="984885"/>
              </a:xfrm>
              <a:prstGeom prst="rect">
                <a:avLst/>
              </a:prstGeom>
              <a:blipFill>
                <a:blip r:embed="rId2"/>
                <a:stretch>
                  <a:fillRect l="-1953" t="-3727" b="-9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889650" y="3210461"/>
                <a:ext cx="314995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충전실온도의 최적 조건</a:t>
                </a:r>
                <a:endPara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20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(= </a:t>
                </a:r>
                <a:r>
                  <a:rPr lang="ko-KR" altLang="en-US" sz="20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양품의 </a:t>
                </a:r>
                <a:r>
                  <a:rPr lang="en-US" altLang="ko-KR" sz="20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IQR)</a:t>
                </a:r>
                <a:r>
                  <a:rPr lang="ko-KR" altLang="en-US" sz="20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 [71.2,72.2]</a:t>
                </a:r>
                <a:r>
                  <a:rPr lang="en-US" altLang="ko-KR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650" y="3210461"/>
                <a:ext cx="3149950" cy="984885"/>
              </a:xfrm>
              <a:prstGeom prst="rect">
                <a:avLst/>
              </a:prstGeom>
              <a:blipFill>
                <a:blip r:embed="rId3"/>
                <a:stretch>
                  <a:fillRect l="-1934" t="-3727" b="-9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88881" y="1427372"/>
            <a:ext cx="14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밥류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88942" y="1376065"/>
            <a:ext cx="130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소스류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650" y="1762692"/>
            <a:ext cx="2220950" cy="478525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81" y="1868113"/>
            <a:ext cx="2033049" cy="264601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972382" y="3244061"/>
            <a:ext cx="571938" cy="718339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223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Vital Few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도출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2910" y="829182"/>
            <a:ext cx="540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쿠킹스팀압력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7390" y="3210461"/>
            <a:ext cx="331181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쿠킹스팀압력의 최적 조건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(=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양품의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IQR)</a:t>
            </a: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[23.6, 23.9]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4400831" y="3826014"/>
                <a:ext cx="9412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kg</m:t>
                      </m:r>
                      <m:r>
                        <m:rPr>
                          <m:nor/>
                        </m:rP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ko-KR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831" y="3826014"/>
                <a:ext cx="941283" cy="369332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10310648" y="3767923"/>
                <a:ext cx="9412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kg</m:t>
                      </m:r>
                      <m:r>
                        <m:rPr>
                          <m:nor/>
                        </m:rP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648" y="3767923"/>
                <a:ext cx="941283" cy="369332"/>
              </a:xfrm>
              <a:prstGeom prst="rect">
                <a:avLst/>
              </a:prstGeom>
              <a:blipFill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8880190" y="3152370"/>
            <a:ext cx="331181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쿠킹스팀압력의 최적 조건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(=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양품의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IQR)</a:t>
            </a: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[23.6, 23.9]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881" y="1427372"/>
            <a:ext cx="14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밥류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88942" y="1376065"/>
            <a:ext cx="130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소스류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840" y="1817282"/>
            <a:ext cx="2301240" cy="463994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81" y="1817282"/>
            <a:ext cx="2220827" cy="4730663"/>
          </a:xfrm>
          <a:prstGeom prst="rect">
            <a:avLst/>
          </a:prstGeom>
        </p:spPr>
      </p:pic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462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Vital Few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도출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2910" y="829182"/>
            <a:ext cx="540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실링압력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7390" y="3210461"/>
            <a:ext cx="331181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실링압력의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최적 조건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(=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양품의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IQR)</a:t>
            </a: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[206, 210.8]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4400831" y="3826014"/>
                <a:ext cx="9412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kg</m:t>
                      </m:r>
                      <m:r>
                        <m:rPr>
                          <m:nor/>
                        </m:rP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ko-KR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m:t>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831" y="3826014"/>
                <a:ext cx="941283" cy="369332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004434" y="3210461"/>
                <a:ext cx="3269324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실링압력의</a:t>
                </a:r>
                <a:r>
                  <a:rPr lang="ko-KR" altLang="en-US" sz="20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최적 조건</a:t>
                </a:r>
                <a:endPara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20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(=</a:t>
                </a:r>
                <a:r>
                  <a:rPr lang="ko-KR" altLang="en-US" sz="20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양품의 </a:t>
                </a:r>
                <a:r>
                  <a:rPr lang="en-US" altLang="ko-KR" sz="20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IQR)</a:t>
                </a:r>
              </a:p>
              <a:p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[205.86, .210.78]</a:t>
                </a:r>
                <a:r>
                  <a:rPr lang="en-US" altLang="ko-KR" b="1" dirty="0">
                    <a:ea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1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b="1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/</m:t>
                    </m:r>
                    <m:r>
                      <m:rPr>
                        <m:nor/>
                      </m:rPr>
                      <a:rPr lang="en-US" altLang="ko-KR" b="1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b="1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m:t>²</m:t>
                    </m:r>
                  </m:oMath>
                </a14:m>
                <a:endParaRPr lang="ko-KR" altLang="en-US" dirty="0"/>
              </a:p>
              <a:p>
                <a:endPara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434" y="3210461"/>
                <a:ext cx="3269324" cy="1261884"/>
              </a:xfrm>
              <a:prstGeom prst="rect">
                <a:avLst/>
              </a:prstGeom>
              <a:blipFill>
                <a:blip r:embed="rId3"/>
                <a:stretch>
                  <a:fillRect l="-1866" t="-2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88881" y="1427372"/>
            <a:ext cx="14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밥류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88942" y="1376065"/>
            <a:ext cx="130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소스류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1796704"/>
            <a:ext cx="2232572" cy="467518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29" y="1835709"/>
            <a:ext cx="2134013" cy="4644188"/>
          </a:xfrm>
          <a:prstGeom prst="rect">
            <a:avLst/>
          </a:prstGeom>
        </p:spPr>
      </p:pic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28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300168" cy="707886"/>
            <a:chOff x="294640" y="3596640"/>
            <a:chExt cx="2300168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배경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869998"/>
            <a:ext cx="3534480" cy="707886"/>
            <a:chOff x="294640" y="3596640"/>
            <a:chExt cx="3534480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8857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현상 및 개선 기회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2300168" cy="707886"/>
            <a:chOff x="294640" y="3596640"/>
            <a:chExt cx="2300168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계획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711922" y="3897372"/>
            <a:ext cx="2300168" cy="707886"/>
            <a:chOff x="294640" y="3596640"/>
            <a:chExt cx="2300168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결과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711922" y="5774044"/>
            <a:ext cx="3766915" cy="631632"/>
            <a:chOff x="294640" y="3596640"/>
            <a:chExt cx="3766915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31181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개선안 및 적용방안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106647" y="6567998"/>
            <a:ext cx="1978019" cy="215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3ABE643-F43B-8998-6104-01E6BED7041D}"/>
              </a:ext>
            </a:extLst>
          </p:cNvPr>
          <p:cNvGrpSpPr/>
          <p:nvPr/>
        </p:nvGrpSpPr>
        <p:grpSpPr>
          <a:xfrm>
            <a:off x="6711922" y="4869998"/>
            <a:ext cx="3013504" cy="707886"/>
            <a:chOff x="294640" y="3596640"/>
            <a:chExt cx="3013504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2DD1FC-97B0-0C60-DBC6-5BB1650F3F51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FDC6D0-F6CD-273B-AA8B-72AB9762E8DA}"/>
                </a:ext>
              </a:extLst>
            </p:cNvPr>
            <p:cNvSpPr txBox="1"/>
            <p:nvPr/>
          </p:nvSpPr>
          <p:spPr>
            <a:xfrm>
              <a:off x="943394" y="3688973"/>
              <a:ext cx="23647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Vital Few </a:t>
              </a:r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도출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D9FA3E5-BB96-9551-B10C-8CC024BD9A77}"/>
              </a:ext>
            </a:extLst>
          </p:cNvPr>
          <p:cNvGrpSpPr/>
          <p:nvPr/>
        </p:nvGrpSpPr>
        <p:grpSpPr>
          <a:xfrm>
            <a:off x="8126309" y="3892173"/>
            <a:ext cx="833485" cy="707886"/>
            <a:chOff x="294640" y="3596640"/>
            <a:chExt cx="833485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AF7E23-063A-BC40-2B86-2AEFCDA88D1B}"/>
                </a:ext>
              </a:extLst>
            </p:cNvPr>
            <p:cNvSpPr txBox="1"/>
            <p:nvPr/>
          </p:nvSpPr>
          <p:spPr>
            <a:xfrm>
              <a:off x="294640" y="3596640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4BC25A-1ECE-A7CF-324E-0D32F5F7841F}"/>
                </a:ext>
              </a:extLst>
            </p:cNvPr>
            <p:cNvSpPr txBox="1"/>
            <p:nvPr/>
          </p:nvSpPr>
          <p:spPr>
            <a:xfrm>
              <a:off x="943394" y="3688973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632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74420-4435-B17C-86B0-95000B5F2121}"/>
              </a:ext>
            </a:extLst>
          </p:cNvPr>
          <p:cNvSpPr txBox="1"/>
          <p:nvPr/>
        </p:nvSpPr>
        <p:spPr>
          <a:xfrm>
            <a:off x="1066799" y="966952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모델링 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8BBB6F-D31B-C77D-D074-AC55EE3E2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71" y="1367062"/>
            <a:ext cx="4521200" cy="32469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811631-BB97-1D54-7D5F-EC9DE348D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26" y="4618579"/>
            <a:ext cx="4629807" cy="1450522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50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094492" y="3075057"/>
            <a:ext cx="4003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lang="en-US" altLang="ko-KR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60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배경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830" y="1979472"/>
            <a:ext cx="467649" cy="3429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"/>
            <a:ext cx="12192000" cy="63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33605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추진배경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2743" y="782569"/>
            <a:ext cx="1069657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식료품 시장 규모는 증가 추세이나 경쟁이 치열해지면서</a:t>
            </a: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당사의 경영상황은 악화</a:t>
            </a:r>
            <a:endParaRPr lang="en-US" altLang="ko-KR" sz="2000" b="1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</a:pPr>
            <a:endParaRPr lang="ko-KR" altLang="en-US" sz="12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5"/>
          <p:cNvGraphicFramePr/>
          <p:nvPr>
            <p:extLst>
              <p:ext uri="{D42A27DB-BD31-4B8C-83A1-F6EECF244321}">
                <p14:modId xmlns:p14="http://schemas.microsoft.com/office/powerpoint/2010/main" val="2143953825"/>
              </p:ext>
            </p:extLst>
          </p:nvPr>
        </p:nvGraphicFramePr>
        <p:xfrm>
          <a:off x="8164080" y="1908000"/>
          <a:ext cx="3328920" cy="318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ustomShape 4"/>
          <p:cNvSpPr/>
          <p:nvPr/>
        </p:nvSpPr>
        <p:spPr>
          <a:xfrm>
            <a:off x="866880" y="5527800"/>
            <a:ext cx="3359104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HMR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지속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866880" y="5980320"/>
            <a:ext cx="10702440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ko-Kore-KR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QCD </a:t>
            </a:r>
            <a:r>
              <a:rPr lang="ko-KR" altLang="en-US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관점에서 수요예측과 불량발생원인 도출 및 개선</a:t>
            </a:r>
            <a:endParaRPr lang="en-US" altLang="ko-Kore-KR" sz="1800" b="1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866879" y="1810325"/>
            <a:ext cx="3359105" cy="361332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8"/>
          <p:cNvSpPr/>
          <p:nvPr/>
        </p:nvSpPr>
        <p:spPr>
          <a:xfrm>
            <a:off x="8060906" y="1806366"/>
            <a:ext cx="3508413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9"/>
          <p:cNvSpPr/>
          <p:nvPr/>
        </p:nvSpPr>
        <p:spPr>
          <a:xfrm>
            <a:off x="4303082" y="1806366"/>
            <a:ext cx="3680726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0"/>
          <p:cNvSpPr/>
          <p:nvPr/>
        </p:nvSpPr>
        <p:spPr>
          <a:xfrm>
            <a:off x="4303082" y="5527800"/>
            <a:ext cx="3661558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간편가정식</a:t>
            </a:r>
            <a:r>
              <a:rPr lang="ko-KR" alt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시장 내 치열해진 경쟁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8" name="CustomShape 11"/>
          <p:cNvSpPr/>
          <p:nvPr/>
        </p:nvSpPr>
        <p:spPr>
          <a:xfrm>
            <a:off x="8112240" y="5527800"/>
            <a:ext cx="3457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21년 1분기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대비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매출액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감소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현상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9" name="CustomShape 12"/>
          <p:cNvSpPr/>
          <p:nvPr/>
        </p:nvSpPr>
        <p:spPr>
          <a:xfrm>
            <a:off x="10912320" y="5177090"/>
            <a:ext cx="830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000" b="1" strike="noStrike" spc="-1" dirty="0" err="1">
                <a:solidFill>
                  <a:srgbClr val="000000"/>
                </a:solidFill>
                <a:latin typeface="맑은 고딕"/>
              </a:rPr>
              <a:t>단위</a:t>
            </a: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: %]</a:t>
            </a:r>
            <a:endParaRPr lang="en-US" sz="1000" b="1" strike="noStrike" spc="-1" dirty="0">
              <a:latin typeface="Noto Sans CJK JP"/>
            </a:endParaRPr>
          </a:p>
        </p:txBody>
      </p:sp>
      <p:sp>
        <p:nvSpPr>
          <p:cNvPr id="21" name="CustomShape 14"/>
          <p:cNvSpPr/>
          <p:nvPr/>
        </p:nvSpPr>
        <p:spPr>
          <a:xfrm>
            <a:off x="866880" y="1524201"/>
            <a:ext cx="3368734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&lt;HMR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1" spc="-1" dirty="0">
                <a:solidFill>
                  <a:srgbClr val="000000"/>
                </a:solidFill>
                <a:latin typeface="맑은 고딕"/>
                <a:ea typeface="맑은 고딕"/>
              </a:rPr>
              <a:t>현황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lang="en-US" sz="1600" b="0" strike="noStrike" spc="-1" dirty="0">
              <a:latin typeface="Noto Sans CJK JP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2969" y="1506664"/>
            <a:ext cx="368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주요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 현황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D326F-9BBD-B874-9B6D-DE51E81A2A78}"/>
              </a:ext>
            </a:extLst>
          </p:cNvPr>
          <p:cNvSpPr txBox="1"/>
          <p:nvPr/>
        </p:nvSpPr>
        <p:spPr>
          <a:xfrm>
            <a:off x="8121870" y="1484362"/>
            <a:ext cx="344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자사 매출액 감소 현상</a:t>
            </a:r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EBA04-F2B4-E0BD-5328-7B29D48FF1AB}"/>
              </a:ext>
            </a:extLst>
          </p:cNvPr>
          <p:cNvSpPr txBox="1"/>
          <p:nvPr/>
        </p:nvSpPr>
        <p:spPr>
          <a:xfrm>
            <a:off x="847256" y="1091148"/>
            <a:ext cx="6103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HMR(Home Meal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Replacement): 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가정 </a:t>
            </a:r>
            <a:r>
              <a:rPr lang="ko-KR" altLang="en-US" sz="1200" b="1" spc="-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간편식</a:t>
            </a:r>
            <a:endParaRPr lang="ko-Kore-KR" alt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AutoShape 4" descr="Untitled__3_-removebg-preview.png"/>
          <p:cNvSpPr>
            <a:spLocks noChangeAspect="1" noChangeArrowheads="1"/>
          </p:cNvSpPr>
          <p:nvPr/>
        </p:nvSpPr>
        <p:spPr bwMode="auto">
          <a:xfrm>
            <a:off x="-228720" y="-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09894" y="5158755"/>
            <a:ext cx="792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/>
          <a:srcRect b="11280"/>
          <a:stretch/>
        </p:blipFill>
        <p:spPr>
          <a:xfrm>
            <a:off x="1085542" y="2163190"/>
            <a:ext cx="2977537" cy="293117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6"/>
          <a:srcRect t="148" b="9057"/>
          <a:stretch/>
        </p:blipFill>
        <p:spPr>
          <a:xfrm>
            <a:off x="4444647" y="1889760"/>
            <a:ext cx="3266247" cy="3055626"/>
          </a:xfrm>
          <a:prstGeom prst="rect">
            <a:avLst/>
          </a:prstGeom>
        </p:spPr>
      </p:pic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81B662A-2598-7E9D-379C-F9877BFD910F}"/>
              </a:ext>
            </a:extLst>
          </p:cNvPr>
          <p:cNvCxnSpPr>
            <a:cxnSpLocks/>
          </p:cNvCxnSpPr>
          <p:nvPr/>
        </p:nvCxnSpPr>
        <p:spPr>
          <a:xfrm flipV="1">
            <a:off x="1516566" y="2509025"/>
            <a:ext cx="2040671" cy="1338145"/>
          </a:xfrm>
          <a:prstGeom prst="straightConnector1">
            <a:avLst/>
          </a:prstGeom>
          <a:ln w="38100">
            <a:solidFill>
              <a:srgbClr val="0182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99720" y="5166111"/>
            <a:ext cx="2840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농립축산식품부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한국농촌경제연구원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99928" y="5171130"/>
            <a:ext cx="2138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식품산업통계정보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KB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증권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83219" y="5151060"/>
            <a:ext cx="894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%]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5618" y="1894991"/>
            <a:ext cx="579755" cy="367178"/>
          </a:xfrm>
          <a:prstGeom prst="rect">
            <a:avLst/>
          </a:prstGeom>
        </p:spPr>
      </p:pic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3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839836" y="6265044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3828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</a:t>
            </a:r>
            <a:r>
              <a:rPr lang="ko-KR" altLang="en-US" sz="36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개선기회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5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-1" y="29155"/>
            <a:ext cx="3095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개선 기회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1" y="763519"/>
            <a:ext cx="121829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수요 증가로 대량 생산 과정 중 불량 제품의 비중이 급등하여 납기 지연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307609" y="1263616"/>
            <a:ext cx="3712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대량 수주 대응 어려움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4306479" y="1266850"/>
            <a:ext cx="36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불량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8283069" y="1270084"/>
            <a:ext cx="36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 지연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320914" y="1648877"/>
            <a:ext cx="3666759" cy="3358703"/>
          </a:xfrm>
          <a:prstGeom prst="rect">
            <a:avLst/>
          </a:prstGeom>
          <a:solidFill>
            <a:schemeClr val="bg1"/>
          </a:solidFill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4306479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8314025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471121-44DE-F11C-A0A0-6C4F9AF23550}"/>
              </a:ext>
            </a:extLst>
          </p:cNvPr>
          <p:cNvSpPr txBox="1"/>
          <p:nvPr/>
        </p:nvSpPr>
        <p:spPr>
          <a:xfrm>
            <a:off x="320914" y="5982429"/>
            <a:ext cx="11659870" cy="369332"/>
          </a:xfrm>
          <a:prstGeom prst="rect">
            <a:avLst/>
          </a:prstGeom>
          <a:solidFill>
            <a:srgbClr val="1E32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목표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대량 수주 확보와 제품 불량률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 Defects,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전분기 대비 매출액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40%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9673B0-1AB9-5754-7701-9DA5D3047B9C}"/>
              </a:ext>
            </a:extLst>
          </p:cNvPr>
          <p:cNvSpPr txBox="1"/>
          <p:nvPr/>
        </p:nvSpPr>
        <p:spPr>
          <a:xfrm>
            <a:off x="346654" y="5136174"/>
            <a:ext cx="365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생산라인을 고려한 수주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D3160-F5AD-20FA-C5D9-83B2D892A8A3}"/>
              </a:ext>
            </a:extLst>
          </p:cNvPr>
          <p:cNvSpPr txBox="1"/>
          <p:nvPr/>
        </p:nvSpPr>
        <p:spPr>
          <a:xfrm>
            <a:off x="4301766" y="5121228"/>
            <a:ext cx="366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최적조건 도출을 통한 불량 개선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E1D25D-DFEF-30AC-7EF4-41AFFD54429B}"/>
              </a:ext>
            </a:extLst>
          </p:cNvPr>
          <p:cNvPicPr preferRelativeResize="0"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4" y="1702157"/>
            <a:ext cx="3619038" cy="32552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57F55DF-C41E-8E65-BF71-F6DAB635B137}"/>
              </a:ext>
            </a:extLst>
          </p:cNvPr>
          <p:cNvPicPr preferRelativeResize="0">
            <a:picLocks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404" y="1696232"/>
            <a:ext cx="3618000" cy="325439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B705BAD-0077-EEB5-5350-5A824F740F42}"/>
              </a:ext>
            </a:extLst>
          </p:cNvPr>
          <p:cNvSpPr txBox="1"/>
          <p:nvPr/>
        </p:nvSpPr>
        <p:spPr>
          <a:xfrm>
            <a:off x="8283069" y="5110480"/>
            <a:ext cx="361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수요 예측을 통한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Lead Time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단축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65F98-7674-1477-4574-E9ADCC68751C}"/>
              </a:ext>
            </a:extLst>
          </p:cNvPr>
          <p:cNvSpPr txBox="1"/>
          <p:nvPr/>
        </p:nvSpPr>
        <p:spPr>
          <a:xfrm>
            <a:off x="8610600" y="5333334"/>
            <a:ext cx="3185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kumimoji="1" lang="en-US" altLang="ko-Kore-KR" sz="1050" dirty="0"/>
              <a:t>Lead Time: </a:t>
            </a:r>
            <a:r>
              <a:rPr lang="ko-KR" alt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상품의 주문일시와 인도일시 사이에 경과된 시간</a:t>
            </a:r>
            <a:endParaRPr kumimoji="1" lang="ko-Kore-KR" altLang="en-US" sz="1050" dirty="0"/>
          </a:p>
        </p:txBody>
      </p:sp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2165215072"/>
              </p:ext>
            </p:extLst>
          </p:nvPr>
        </p:nvGraphicFramePr>
        <p:xfrm>
          <a:off x="4387821" y="1696231"/>
          <a:ext cx="3464356" cy="3261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01636" y="37187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3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4.5%</a:t>
            </a:r>
            <a:endParaRPr lang="ko-KR" altLang="en-US" b="1" dirty="0">
              <a:solidFill>
                <a:srgbClr val="C03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4BAF7F-B2C9-60B0-8BC5-05B58FFA9594}"/>
              </a:ext>
            </a:extLst>
          </p:cNvPr>
          <p:cNvSpPr/>
          <p:nvPr/>
        </p:nvSpPr>
        <p:spPr>
          <a:xfrm>
            <a:off x="8364424" y="2749918"/>
            <a:ext cx="169976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납기지연건수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9FCB1C-CEE7-D264-B164-E44E5628365D}"/>
              </a:ext>
            </a:extLst>
          </p:cNvPr>
          <p:cNvSpPr/>
          <p:nvPr/>
        </p:nvSpPr>
        <p:spPr>
          <a:xfrm>
            <a:off x="10136458" y="4817327"/>
            <a:ext cx="267630" cy="1333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계획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14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계획</a:t>
            </a: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85F095-23E7-82F5-B2CB-172E84491EEC}"/>
              </a:ext>
            </a:extLst>
          </p:cNvPr>
          <p:cNvGrpSpPr/>
          <p:nvPr/>
        </p:nvGrpSpPr>
        <p:grpSpPr>
          <a:xfrm>
            <a:off x="400995" y="770664"/>
            <a:ext cx="12762851" cy="1064324"/>
            <a:chOff x="650486" y="967078"/>
            <a:chExt cx="12762851" cy="94029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DB0733-B175-90DA-6169-301672C83C9A}"/>
                </a:ext>
              </a:extLst>
            </p:cNvPr>
            <p:cNvSpPr txBox="1"/>
            <p:nvPr/>
          </p:nvSpPr>
          <p:spPr>
            <a:xfrm>
              <a:off x="650486" y="995178"/>
              <a:ext cx="12762851" cy="299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) </a:t>
              </a:r>
              <a:r>
                <a:rPr kumimoji="1" lang="ko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데이터 현황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C25966-B404-DB74-9523-D30706611845}"/>
                </a:ext>
              </a:extLst>
            </p:cNvPr>
            <p:cNvSpPr txBox="1"/>
            <p:nvPr/>
          </p:nvSpPr>
          <p:spPr>
            <a:xfrm>
              <a:off x="707823" y="1310836"/>
              <a:ext cx="9051328" cy="516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수주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생산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오류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정보 데이터</a:t>
              </a:r>
              <a:endPara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285750" indent="-285750">
                <a:buFontTx/>
                <a:buChar char="-"/>
              </a:pP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총 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,681,798</a:t>
              </a:r>
              <a:r>
                <a:rPr kumimoji="1" lang="ko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개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B0B4B6-2AA1-3345-3824-54D77BC69324}"/>
                </a:ext>
              </a:extLst>
            </p:cNvPr>
            <p:cNvSpPr/>
            <p:nvPr/>
          </p:nvSpPr>
          <p:spPr>
            <a:xfrm>
              <a:off x="683938" y="967078"/>
              <a:ext cx="6632189" cy="940294"/>
            </a:xfrm>
            <a:prstGeom prst="rect">
              <a:avLst/>
            </a:prstGeom>
            <a:noFill/>
            <a:ln w="28575">
              <a:solidFill>
                <a:srgbClr val="1D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AAF2DB2-C13F-A5BF-3634-E87FCF7982BF}"/>
              </a:ext>
            </a:extLst>
          </p:cNvPr>
          <p:cNvGrpSpPr/>
          <p:nvPr/>
        </p:nvGrpSpPr>
        <p:grpSpPr>
          <a:xfrm>
            <a:off x="413075" y="2043664"/>
            <a:ext cx="6653562" cy="4042727"/>
            <a:chOff x="650486" y="2265702"/>
            <a:chExt cx="10903735" cy="415372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5CD4AF0-2E22-0E7A-B8B0-AAB20D6800AF}"/>
                </a:ext>
              </a:extLst>
            </p:cNvPr>
            <p:cNvGrpSpPr/>
            <p:nvPr/>
          </p:nvGrpSpPr>
          <p:grpSpPr>
            <a:xfrm>
              <a:off x="650486" y="2362107"/>
              <a:ext cx="10903735" cy="4006912"/>
              <a:chOff x="5486401" y="1347510"/>
              <a:chExt cx="5943689" cy="512743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486401" y="1347510"/>
                <a:ext cx="5814208" cy="412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2) </a:t>
                </a:r>
                <a:r>
                  <a:rPr lang="ko-KR" altLang="en-US" sz="16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간편식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생산 프로세스</a:t>
                </a: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9D56A5B9-34FB-7703-D59D-C9C3E93992C6}"/>
                  </a:ext>
                </a:extLst>
              </p:cNvPr>
              <p:cNvGrpSpPr/>
              <p:nvPr/>
            </p:nvGrpSpPr>
            <p:grpSpPr>
              <a:xfrm>
                <a:off x="5486401" y="1749543"/>
                <a:ext cx="5943689" cy="4725402"/>
                <a:chOff x="609556" y="2133668"/>
                <a:chExt cx="5943689" cy="4725402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E0562E3B-5D19-6798-6D5E-B8179BE49978}"/>
                    </a:ext>
                  </a:extLst>
                </p:cNvPr>
                <p:cNvGrpSpPr/>
                <p:nvPr/>
              </p:nvGrpSpPr>
              <p:grpSpPr>
                <a:xfrm>
                  <a:off x="609556" y="2133668"/>
                  <a:ext cx="5943689" cy="4725402"/>
                  <a:chOff x="152400" y="1280328"/>
                  <a:chExt cx="5943689" cy="4725402"/>
                </a:xfrm>
              </p:grpSpPr>
              <p:pic>
                <p:nvPicPr>
                  <p:cNvPr id="3" name="그림 2"/>
                  <p:cNvPicPr>
                    <a:picLocks noChangeAspect="1"/>
                  </p:cNvPicPr>
                  <p:nvPr/>
                </p:nvPicPr>
                <p:blipFill rotWithShape="1">
                  <a:blip r:embed="rId2" cstate="screen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152400" y="1280328"/>
                    <a:ext cx="5943689" cy="4351038"/>
                  </a:xfrm>
                  <a:prstGeom prst="rect">
                    <a:avLst/>
                  </a:prstGeom>
                </p:spPr>
              </p:pic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7D91425-B7F4-A23D-20F4-42B3F3C223EA}"/>
                      </a:ext>
                    </a:extLst>
                  </p:cNvPr>
                  <p:cNvSpPr txBox="1"/>
                  <p:nvPr/>
                </p:nvSpPr>
                <p:spPr>
                  <a:xfrm>
                    <a:off x="3568391" y="5237921"/>
                    <a:ext cx="1560402" cy="7678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ko-Kore-KR" altLang="en-US" sz="11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a:t>충전실온도</a:t>
                    </a:r>
                    <a:endParaRPr kumimoji="1" lang="en-US" altLang="ko-Kore-KR" sz="11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endParaRPr>
                  </a:p>
                  <a:p>
                    <a:pPr algn="ctr"/>
                    <a:r>
                      <a:rPr kumimoji="1" lang="ko-Kore-KR" altLang="en-US" sz="11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a:t>실링온도</a:t>
                    </a:r>
                    <a:endParaRPr kumimoji="1" lang="en-US" altLang="ko-Kore-KR" sz="11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endParaRPr>
                  </a:p>
                  <a:p>
                    <a:pPr algn="ctr"/>
                    <a:r>
                      <a:rPr kumimoji="1" lang="ko-Kore-KR" altLang="en-US" sz="11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a:t>실링압력</a:t>
                    </a:r>
                  </a:p>
                </p:txBody>
              </p:sp>
            </p:grp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F04E11B1-80E7-8781-3AA1-C5A19A73096E}"/>
                    </a:ext>
                  </a:extLst>
                </p:cNvPr>
                <p:cNvSpPr/>
                <p:nvPr/>
              </p:nvSpPr>
              <p:spPr>
                <a:xfrm>
                  <a:off x="5597913" y="5555536"/>
                  <a:ext cx="780585" cy="5847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C6724C3-4853-329A-B7C5-D4AB7C0F628B}"/>
                </a:ext>
              </a:extLst>
            </p:cNvPr>
            <p:cNvSpPr/>
            <p:nvPr/>
          </p:nvSpPr>
          <p:spPr>
            <a:xfrm>
              <a:off x="687596" y="2265702"/>
              <a:ext cx="10866623" cy="4153725"/>
            </a:xfrm>
            <a:prstGeom prst="rect">
              <a:avLst/>
            </a:prstGeom>
            <a:noFill/>
            <a:ln w="28575">
              <a:solidFill>
                <a:srgbClr val="1D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2F66539-CE44-3D4B-69FB-4069F941CB6D}"/>
              </a:ext>
            </a:extLst>
          </p:cNvPr>
          <p:cNvGrpSpPr/>
          <p:nvPr/>
        </p:nvGrpSpPr>
        <p:grpSpPr>
          <a:xfrm>
            <a:off x="7685950" y="765178"/>
            <a:ext cx="4045091" cy="1083650"/>
            <a:chOff x="7689565" y="2565485"/>
            <a:chExt cx="4003295" cy="56849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BED7C33-6569-B77B-EF93-9299897162EB}"/>
                </a:ext>
              </a:extLst>
            </p:cNvPr>
            <p:cNvSpPr/>
            <p:nvPr/>
          </p:nvSpPr>
          <p:spPr>
            <a:xfrm>
              <a:off x="7689567" y="2565485"/>
              <a:ext cx="4003293" cy="558357"/>
            </a:xfrm>
            <a:prstGeom prst="rect">
              <a:avLst/>
            </a:prstGeom>
            <a:ln w="28575">
              <a:solidFill>
                <a:srgbClr val="1E325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5F3B25-CFA2-7060-F4AD-C8FE13C85DCA}"/>
                </a:ext>
              </a:extLst>
            </p:cNvPr>
            <p:cNvSpPr txBox="1"/>
            <p:nvPr/>
          </p:nvSpPr>
          <p:spPr>
            <a:xfrm>
              <a:off x="7689565" y="2568859"/>
              <a:ext cx="4003295" cy="565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3)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개별 프로세스의 주요 변수 </a:t>
              </a:r>
              <a:endPara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endPara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285750" indent="-285750">
                <a:buFontTx/>
                <a:buChar char="-"/>
              </a:pP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쿠킹실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: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온도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스팀압력</a:t>
              </a:r>
              <a:endPara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285750" indent="-285750">
                <a:buFontTx/>
                <a:buChar char="-"/>
              </a:pP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충전실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: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온도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실링온도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실링압력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4D788B-C686-C518-D077-15A74374D4A7}"/>
              </a:ext>
            </a:extLst>
          </p:cNvPr>
          <p:cNvGrpSpPr/>
          <p:nvPr/>
        </p:nvGrpSpPr>
        <p:grpSpPr>
          <a:xfrm>
            <a:off x="7685950" y="2050684"/>
            <a:ext cx="4092975" cy="4035707"/>
            <a:chOff x="514169" y="1125532"/>
            <a:chExt cx="4497669" cy="456805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04F71A1-B38D-F118-18BE-7869987BC3CF}"/>
                </a:ext>
              </a:extLst>
            </p:cNvPr>
            <p:cNvGrpSpPr/>
            <p:nvPr/>
          </p:nvGrpSpPr>
          <p:grpSpPr>
            <a:xfrm>
              <a:off x="514171" y="1125532"/>
              <a:ext cx="4497667" cy="4568050"/>
              <a:chOff x="166536" y="1147107"/>
              <a:chExt cx="3688884" cy="525920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A17CCFE-43F0-07D3-4E32-CA332C9AA636}"/>
                  </a:ext>
                </a:extLst>
              </p:cNvPr>
              <p:cNvSpPr/>
              <p:nvPr/>
            </p:nvSpPr>
            <p:spPr>
              <a:xfrm>
                <a:off x="166536" y="1147107"/>
                <a:ext cx="3645729" cy="5259207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graphicFrame>
            <p:nvGraphicFramePr>
              <p:cNvPr id="14" name="차트 13">
                <a:extLst>
                  <a:ext uri="{FF2B5EF4-FFF2-40B4-BE49-F238E27FC236}">
                    <a16:creationId xmlns:a16="http://schemas.microsoft.com/office/drawing/2014/main" id="{72315AC5-1D3D-8482-D839-3490C13D599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9376840"/>
                  </p:ext>
                </p:extLst>
              </p:nvPr>
            </p:nvGraphicFramePr>
            <p:xfrm>
              <a:off x="209693" y="1955547"/>
              <a:ext cx="3645727" cy="348091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B20F77-2745-30A4-6142-94D9B27F3F9B}"/>
                </a:ext>
              </a:extLst>
            </p:cNvPr>
            <p:cNvSpPr txBox="1"/>
            <p:nvPr/>
          </p:nvSpPr>
          <p:spPr>
            <a:xfrm>
              <a:off x="514169" y="1173093"/>
              <a:ext cx="4472785" cy="383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4)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양품과 불량품 비율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263DC70-918A-EA33-4267-378F6F3B96C9}"/>
              </a:ext>
            </a:extLst>
          </p:cNvPr>
          <p:cNvSpPr txBox="1"/>
          <p:nvPr/>
        </p:nvSpPr>
        <p:spPr>
          <a:xfrm>
            <a:off x="8152230" y="5349633"/>
            <a:ext cx="160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en-US" altLang="ko-Kore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양품</a:t>
            </a:r>
            <a:r>
              <a:rPr kumimoji="1" lang="en-US" altLang="ko-Kore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9692</a:t>
            </a:r>
            <a:endParaRPr kumimoji="1" lang="en-US" altLang="ko-Kore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불량품</a:t>
            </a:r>
            <a:r>
              <a:rPr kumimoji="1" lang="en-US" altLang="ko-Kore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454</a:t>
            </a:r>
            <a:endParaRPr kumimoji="1" lang="ko-Kore-KR" alt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48A00F-B273-D5E1-56D4-AAAA3C58D314}"/>
              </a:ext>
            </a:extLst>
          </p:cNvPr>
          <p:cNvSpPr txBox="1"/>
          <p:nvPr/>
        </p:nvSpPr>
        <p:spPr>
          <a:xfrm>
            <a:off x="9706131" y="5360143"/>
            <a:ext cx="1604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en-US" altLang="ko-Kore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</a:p>
          <a:p>
            <a:pPr algn="ctr"/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양품</a:t>
            </a:r>
            <a:r>
              <a:rPr kumimoji="1" lang="en-US" altLang="ko-Kore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13208</a:t>
            </a:r>
            <a:endParaRPr kumimoji="1" lang="en-US" altLang="ko-Kore-KR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불량품</a:t>
            </a:r>
            <a:r>
              <a:rPr kumimoji="1" lang="en-US" altLang="ko-Kore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616</a:t>
            </a:r>
            <a:endParaRPr kumimoji="1" lang="ko-Kore-KR" alt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20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9592"/>
            <a:ext cx="11907520" cy="59718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46A2D13-BAD1-5495-323C-DE57A06FF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716517"/>
              </p:ext>
            </p:extLst>
          </p:nvPr>
        </p:nvGraphicFramePr>
        <p:xfrm>
          <a:off x="214408" y="1235368"/>
          <a:ext cx="11739698" cy="51237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72509">
                  <a:extLst>
                    <a:ext uri="{9D8B030D-6E8A-4147-A177-3AD203B41FA5}">
                      <a16:colId xmlns:a16="http://schemas.microsoft.com/office/drawing/2014/main" val="512561563"/>
                    </a:ext>
                  </a:extLst>
                </a:gridCol>
                <a:gridCol w="1467598">
                  <a:extLst>
                    <a:ext uri="{9D8B030D-6E8A-4147-A177-3AD203B41FA5}">
                      <a16:colId xmlns:a16="http://schemas.microsoft.com/office/drawing/2014/main" val="2801814503"/>
                    </a:ext>
                  </a:extLst>
                </a:gridCol>
                <a:gridCol w="5377612">
                  <a:extLst>
                    <a:ext uri="{9D8B030D-6E8A-4147-A177-3AD203B41FA5}">
                      <a16:colId xmlns:a16="http://schemas.microsoft.com/office/drawing/2014/main" val="1605517600"/>
                    </a:ext>
                  </a:extLst>
                </a:gridCol>
                <a:gridCol w="1683834">
                  <a:extLst>
                    <a:ext uri="{9D8B030D-6E8A-4147-A177-3AD203B41FA5}">
                      <a16:colId xmlns:a16="http://schemas.microsoft.com/office/drawing/2014/main" val="3066969132"/>
                    </a:ext>
                  </a:extLst>
                </a:gridCol>
                <a:gridCol w="1338145">
                  <a:extLst>
                    <a:ext uri="{9D8B030D-6E8A-4147-A177-3AD203B41FA5}">
                      <a16:colId xmlns:a16="http://schemas.microsoft.com/office/drawing/2014/main" val="888258051"/>
                    </a:ext>
                  </a:extLst>
                </a:gridCol>
              </a:tblGrid>
              <a:tr h="3441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목적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분석방법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주요내용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80105"/>
                  </a:ext>
                </a:extLst>
              </a:tr>
              <a:tr h="370783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생산라인을 고려한 수주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Line plot</a:t>
                      </a:r>
                      <a:endParaRPr lang="en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월별 출고량 파악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출고수량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1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밥류와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소스류를 분류하여 분석진행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39818385"/>
                  </a:ext>
                </a:extLst>
              </a:tr>
              <a:tr h="38423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월별 불량</a:t>
                      </a:r>
                      <a:r>
                        <a:rPr lang="ko-KR" altLang="en-US" sz="1200" b="1" u="none" strike="noStrike" baseline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개수 파악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개수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정한나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726531386"/>
                  </a:ext>
                </a:extLst>
              </a:tr>
              <a:tr h="370783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월별 </a:t>
                      </a:r>
                      <a:r>
                        <a:rPr lang="ko-KR" altLang="en-US" sz="12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수주량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파악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생산량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박규리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2594462506"/>
                  </a:ext>
                </a:extLst>
              </a:tr>
              <a:tr h="3707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err="1">
                          <a:solidFill>
                            <a:srgbClr val="C03D3E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시계열</a:t>
                      </a:r>
                      <a:r>
                        <a:rPr lang="ko-KR" altLang="en-US" sz="1200" b="1" dirty="0">
                          <a:solidFill>
                            <a:srgbClr val="C03D3E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분석</a:t>
                      </a: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 err="1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수주량</a:t>
                      </a:r>
                      <a:r>
                        <a:rPr lang="ko-KR" altLang="en-US" sz="1200" b="1" i="0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예측</a:t>
                      </a:r>
                      <a:r>
                        <a:rPr lang="en-US" altLang="ko-KR" sz="1200" b="1" i="0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(Y</a:t>
                      </a:r>
                      <a:r>
                        <a:rPr lang="en-US" altLang="ko-KR" sz="1200" b="1" i="0" u="none" strike="noStrike" baseline="0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: </a:t>
                      </a:r>
                      <a:r>
                        <a:rPr lang="ko-KR" altLang="en-US" sz="1200" b="1" i="0" u="none" strike="noStrike" baseline="0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수주수량</a:t>
                      </a:r>
                      <a:r>
                        <a:rPr lang="en-US" altLang="ko-KR" sz="1200" b="1" i="0" u="none" strike="noStrike" baseline="0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X : </a:t>
                      </a:r>
                      <a:r>
                        <a:rPr lang="ko-KR" altLang="en-US" sz="1200" b="1" i="0" u="none" strike="noStrike" baseline="0" dirty="0" err="1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수주일자</a:t>
                      </a:r>
                      <a:r>
                        <a:rPr lang="en-US" altLang="ko-KR" sz="1200" b="1" i="0" u="none" strike="noStrike" baseline="0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) </a:t>
                      </a:r>
                      <a:endParaRPr lang="en-US" altLang="ko-KR" sz="1200" b="1" i="0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rgbClr val="C03D3E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정준영</a:t>
                      </a: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90167"/>
                  </a:ext>
                </a:extLst>
              </a:tr>
              <a:tr h="370783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최적조건 도출을 통한 </a:t>
                      </a:r>
                      <a:endParaRPr lang="en-US" altLang="ko-KR" sz="1200" b="1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불량률 개선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Bar</a:t>
                      </a:r>
                      <a:r>
                        <a:rPr lang="en" sz="1200" b="1" u="none" strike="noStrike" baseline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chart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Box plot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불량률이 높은 제품 파악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빈도</a:t>
                      </a: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X: 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품목명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 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3423798020"/>
                  </a:ext>
                </a:extLst>
              </a:tr>
              <a:tr h="400574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Pareto chart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Bar chart</a:t>
                      </a: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발생빈도 파악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정한나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26803049"/>
                  </a:ext>
                </a:extLst>
              </a:tr>
              <a:tr h="398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통계적검정</a:t>
                      </a: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Willcoxon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rank sum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검정을 통한 온도와 압력의 유의성 판단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비모수통계검정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이경민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0978"/>
                  </a:ext>
                </a:extLst>
              </a:tr>
              <a:tr h="29874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상관분석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변수 간의 상관관계 파악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김용빈</a:t>
                      </a: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892802"/>
                  </a:ext>
                </a:extLst>
              </a:tr>
              <a:tr h="204441"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예측 모델을 통한 </a:t>
                      </a:r>
                      <a:endParaRPr lang="en-US" altLang="ko-KR" sz="1200" b="1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불량여부 판단</a:t>
                      </a:r>
                      <a:endParaRPr lang="en-US" altLang="ko-KR" sz="1200" b="1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SVM</a:t>
                      </a:r>
                      <a:endParaRPr lang="ko-KR" altLang="en-US" sz="1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예측 모델을 통한 불량여부 판단</a:t>
                      </a:r>
                      <a:endParaRPr lang="en-US" altLang="ko-KR" sz="1200" b="1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ore-KR" sz="1200" b="1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불량여부</a:t>
                      </a:r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altLang="ko-Kore-KR" sz="1200" b="1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 </a:t>
                      </a:r>
                      <a:r>
                        <a:rPr lang="ko-KR" alt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온도</a:t>
                      </a:r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압력</a:t>
                      </a:r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생산라인</a:t>
                      </a:r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작업장</a:t>
                      </a:r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이정균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정한나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박규리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4290338654"/>
                  </a:ext>
                </a:extLst>
              </a:tr>
              <a:tr h="204441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Desision</a:t>
                      </a:r>
                      <a:r>
                        <a:rPr lang="en-US" altLang="ko-KR" sz="12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Tree</a:t>
                      </a:r>
                      <a:endParaRPr lang="ko-KR" altLang="en-US" sz="1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3012403320"/>
                  </a:ext>
                </a:extLst>
              </a:tr>
              <a:tr h="398758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Random</a:t>
                      </a:r>
                      <a:r>
                        <a:rPr lang="en-US" sz="12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Forest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642738927"/>
                  </a:ext>
                </a:extLst>
              </a:tr>
              <a:tr h="398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Gradient</a:t>
                      </a:r>
                      <a:r>
                        <a:rPr lang="en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Boost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1985"/>
                  </a:ext>
                </a:extLst>
              </a:tr>
              <a:tr h="2044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XgBoost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17567"/>
                  </a:ext>
                </a:extLst>
              </a:tr>
              <a:tr h="40057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 개선을 통한</a:t>
                      </a:r>
                      <a:endParaRPr lang="en-US" altLang="ko-KR" sz="1200" b="1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lead time </a:t>
                      </a: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단축</a:t>
                      </a:r>
                      <a:endParaRPr lang="ko-KR" altLang="en-US" sz="1200" b="1" i="0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시계열 분석</a:t>
                      </a:r>
                      <a:endParaRPr lang="ko-KR" altLang="en-US" sz="1200" b="1" i="0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불량률 상위 제품의 </a:t>
                      </a:r>
                      <a:r>
                        <a:rPr lang="ko-Kore-KR" altLang="en-US" sz="1200" b="1" u="none" strike="noStrike" dirty="0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생산기간 파악</a:t>
                      </a:r>
                      <a:endParaRPr lang="en-US" altLang="ko-KR" sz="1200" b="1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solidFill>
                            <a:srgbClr val="C03D3E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서원교</a:t>
                      </a:r>
                      <a:endParaRPr lang="ko-KR" altLang="en-US" sz="1200" b="1" i="0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59786028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계획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080" y="749592"/>
            <a:ext cx="310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계획 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0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3360</TotalTime>
  <Words>1161</Words>
  <Application>Microsoft Macintosh PowerPoint</Application>
  <PresentationFormat>와이드스크린</PresentationFormat>
  <Paragraphs>289</Paragraphs>
  <Slides>22</Slides>
  <Notes>6</Notes>
  <HiddenSlides>2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나눔스퀘어 ExtraBold</vt:lpstr>
      <vt:lpstr>나눔스퀘어 Light</vt:lpstr>
      <vt:lpstr>맑은 고딕</vt:lpstr>
      <vt:lpstr>맑은 고딕</vt:lpstr>
      <vt:lpstr>Noto Sans CJK JP</vt:lpstr>
      <vt:lpstr>Arial</vt:lpstr>
      <vt:lpstr>Calibri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김용빈</cp:lastModifiedBy>
  <cp:revision>156</cp:revision>
  <dcterms:created xsi:type="dcterms:W3CDTF">2020-09-07T02:34:06Z</dcterms:created>
  <dcterms:modified xsi:type="dcterms:W3CDTF">2022-11-16T14:07:22Z</dcterms:modified>
</cp:coreProperties>
</file>