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Ex1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1" r:id="rId3"/>
    <p:sldId id="258" r:id="rId4"/>
    <p:sldId id="295" r:id="rId5"/>
    <p:sldId id="299" r:id="rId6"/>
    <p:sldId id="263" r:id="rId7"/>
    <p:sldId id="316" r:id="rId8"/>
    <p:sldId id="344" r:id="rId9"/>
    <p:sldId id="325" r:id="rId10"/>
    <p:sldId id="319" r:id="rId11"/>
    <p:sldId id="338" r:id="rId12"/>
    <p:sldId id="349" r:id="rId13"/>
    <p:sldId id="348" r:id="rId14"/>
    <p:sldId id="347" r:id="rId15"/>
    <p:sldId id="351" r:id="rId16"/>
    <p:sldId id="331" r:id="rId17"/>
    <p:sldId id="333" r:id="rId18"/>
    <p:sldId id="334" r:id="rId19"/>
    <p:sldId id="350" r:id="rId20"/>
    <p:sldId id="352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1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3274A1"/>
    <a:srgbClr val="BA260E"/>
    <a:srgbClr val="1E3252"/>
    <a:srgbClr val="C03D3E"/>
    <a:srgbClr val="1D3152"/>
    <a:srgbClr val="FFFFFF"/>
    <a:srgbClr val="018296"/>
    <a:srgbClr val="4D4D4D"/>
    <a:srgbClr val="F4F4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0" autoAdjust="0"/>
    <p:restoredTop sz="91931"/>
  </p:normalViewPr>
  <p:slideViewPr>
    <p:cSldViewPr snapToGrid="0" showGuides="1">
      <p:cViewPr>
        <p:scale>
          <a:sx n="99" d="100"/>
          <a:sy n="99" d="100"/>
        </p:scale>
        <p:origin x="312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6-4C1F-A356-31342075F352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6-4C1F-A356-31342075F352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A6-4C1F-A356-31342075F352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6-4C1F-A356-31342075F35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1-4D11-A146-54065554A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  <c:pt idx="7">
                  <c:v>23년(추정)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  <c:pt idx="7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9-504B-B864-0AF389A98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4A-A242-A27F-69EDDCAE6382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기타</c:v>
                </c:pt>
                <c:pt idx="2">
                  <c:v>장비오염</c:v>
                </c:pt>
                <c:pt idx="3">
                  <c:v>충진 오류</c:v>
                </c:pt>
                <c:pt idx="4">
                  <c:v>센서 이상 감지</c:v>
                </c:pt>
                <c:pt idx="5">
                  <c:v>점도이상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153</c:v>
                </c:pt>
                <c:pt idx="2">
                  <c:v>71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A-A242-A27F-69EDDCAE6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95.5%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E1C-4C40-B007-0A01200D221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95.5%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E1C-4C40-B007-0A01200D22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1C-4C40-B007-0A01200D22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4.5%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E1C-4C40-B007-0A01200D221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4.5%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E1C-4C40-B007-0A01200D22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1C-4C40-B007-0A01200D2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2-5C4B-B3E8-EC432021A0D6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82-5C4B-B3E8-EC432021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D-0948-AC49-E5AE1E0072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ED-0948-AC49-E5AE1E007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1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3:52:46.338" idx="9">
    <p:pos x="10" y="10"/>
    <p:text>원교 오빠</p:text>
    <p:extLst>
      <p:ext uri="{C676402C-5697-4E1C-873F-D02D1690AC5C}">
        <p15:threadingInfo xmlns:p15="http://schemas.microsoft.com/office/powerpoint/2012/main" timeZoneBias="-540"/>
      </p:ext>
    </p:extLst>
  </p:cm>
  <p:cm authorId="1" dt="2022-11-16T03:53:10.335" idx="10">
    <p:pos x="10" y="146"/>
    <p:text>우리는 먼저 통계적 검정을 위해서는 두 가지를 해야하는데
첫 번째로 정규성 검정을 해야돼 근데 모든 인자(변수)들이 만족하지 않아서 비모수통계검정을 사용했다고 하면됩니다. 두 번째로 비모수통계검정은 wilcox rank sum 검정을 통해 p-value값을 구해보니 저 세개만 0.05보다 작아서 영향인자인 vital few로 도출했다는 내용을 요약해서 발표해주면 됩니다.</p:text>
    <p:extLst>
      <p:ext uri="{C676402C-5697-4E1C-873F-D02D1690AC5C}">
        <p15:threadingInfo xmlns:p15="http://schemas.microsoft.com/office/powerpoint/2012/main" timeZoneBias="-540">
          <p15:parentCm authorId="1" idx="9"/>
        </p15:threadingInfo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0.59284</cdr:x>
      <cdr:y>0.09732</cdr:y>
    </cdr:from>
    <cdr:to>
      <cdr:x>0.97218</cdr:x>
      <cdr:y>0.22041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441313" y="189740"/>
          <a:ext cx="922245" cy="2399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20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694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394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76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24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image" Target="../media/image15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10" Type="http://schemas.openxmlformats.org/officeDocument/2006/relationships/image" Target="../media/image17.png"/><Relationship Id="rId4" Type="http://schemas.openxmlformats.org/officeDocument/2006/relationships/image" Target="../media/image16.emf"/><Relationship Id="rId9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9.png"/><Relationship Id="rId7" Type="http://schemas.openxmlformats.org/officeDocument/2006/relationships/image" Target="../media/image280.png"/><Relationship Id="rId12" Type="http://schemas.openxmlformats.org/officeDocument/2006/relationships/comments" Target="../comments/comment2.xm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6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1.xml"/><Relationship Id="rId4" Type="http://schemas.openxmlformats.org/officeDocument/2006/relationships/image" Target="../media/image5.png"/><Relationship Id="rId9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20294" y="2315715"/>
            <a:ext cx="1013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및 제조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32169"/>
              </p:ext>
            </p:extLst>
          </p:nvPr>
        </p:nvGraphicFramePr>
        <p:xfrm>
          <a:off x="321639" y="1554230"/>
          <a:ext cx="3125476" cy="438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476">
                  <a:extLst>
                    <a:ext uri="{9D8B030D-6E8A-4147-A177-3AD203B41FA5}">
                      <a16:colId xmlns:a16="http://schemas.microsoft.com/office/drawing/2014/main" val="3567663636"/>
                    </a:ext>
                  </a:extLst>
                </a:gridCol>
              </a:tblGrid>
              <a:tr h="219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1076"/>
                  </a:ext>
                </a:extLst>
              </a:tr>
              <a:tr h="219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3446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728" y="1579805"/>
            <a:ext cx="2666507" cy="2102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0440" y="5689011"/>
            <a:ext cx="985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납기월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58110" y="2942395"/>
            <a:ext cx="332510" cy="327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396285" y="3171850"/>
            <a:ext cx="559351" cy="19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021" y="3789379"/>
            <a:ext cx="2891839" cy="1937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D319DD-3071-CA4B-F99E-AF7146415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1473973"/>
            <a:ext cx="6007100" cy="1943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CA1CB7-A3ED-A169-5889-C4BA2FDCE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74" y="4159539"/>
            <a:ext cx="5956300" cy="187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90CD2-605A-296D-9158-375566CC1712}"/>
              </a:ext>
            </a:extLst>
          </p:cNvPr>
          <p:cNvSpPr txBox="1"/>
          <p:nvPr/>
        </p:nvSpPr>
        <p:spPr>
          <a:xfrm>
            <a:off x="10085217" y="1912428"/>
            <a:ext cx="178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볶음밥 시계열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F2424-EA54-DAB5-944A-CAD276BB3439}"/>
              </a:ext>
            </a:extLst>
          </p:cNvPr>
          <p:cNvSpPr txBox="1"/>
          <p:nvPr/>
        </p:nvSpPr>
        <p:spPr>
          <a:xfrm>
            <a:off x="9286564" y="4332713"/>
            <a:ext cx="229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마요네즈 시계열</a:t>
            </a:r>
          </a:p>
        </p:txBody>
      </p: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21639" y="1554230"/>
          <a:ext cx="3125476" cy="438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476">
                  <a:extLst>
                    <a:ext uri="{9D8B030D-6E8A-4147-A177-3AD203B41FA5}">
                      <a16:colId xmlns:a16="http://schemas.microsoft.com/office/drawing/2014/main" val="3567663636"/>
                    </a:ext>
                  </a:extLst>
                </a:gridCol>
              </a:tblGrid>
              <a:tr h="219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1076"/>
                  </a:ext>
                </a:extLst>
              </a:tr>
              <a:tr h="219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3446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302" y="1554230"/>
            <a:ext cx="2666507" cy="2102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0440" y="5689011"/>
            <a:ext cx="985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납기월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58110" y="2942395"/>
            <a:ext cx="332510" cy="327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396285" y="3171850"/>
            <a:ext cx="559351" cy="19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021" y="3789379"/>
            <a:ext cx="2891839" cy="1937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81" y="1221946"/>
            <a:ext cx="4143680" cy="243090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12" y="3789379"/>
            <a:ext cx="4420218" cy="256697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923280" y="1812062"/>
            <a:ext cx="236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게살볶음밥에 대한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59419" y="4618182"/>
            <a:ext cx="27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3.2kg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향후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</a:p>
        </p:txBody>
      </p:sp>
    </p:spTree>
    <p:extLst>
      <p:ext uri="{BB962C8B-B14F-4D97-AF65-F5344CB8AC3E}">
        <p14:creationId xmlns:p14="http://schemas.microsoft.com/office/powerpoint/2010/main" val="201745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250A0A-5E10-B62F-48FD-0F8AC5BAA2E6}"/>
              </a:ext>
            </a:extLst>
          </p:cNvPr>
          <p:cNvGrpSpPr/>
          <p:nvPr/>
        </p:nvGrpSpPr>
        <p:grpSpPr>
          <a:xfrm>
            <a:off x="292613" y="784234"/>
            <a:ext cx="11627794" cy="4682192"/>
            <a:chOff x="310118" y="1064987"/>
            <a:chExt cx="11627794" cy="468219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9A3484-2BA1-0245-B8FF-9A2693998F24}"/>
                </a:ext>
              </a:extLst>
            </p:cNvPr>
            <p:cNvGrpSpPr/>
            <p:nvPr/>
          </p:nvGrpSpPr>
          <p:grpSpPr>
            <a:xfrm>
              <a:off x="4361681" y="1421074"/>
              <a:ext cx="3541671" cy="4088067"/>
              <a:chOff x="8379734" y="1516270"/>
              <a:chExt cx="3559418" cy="468631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655F302-60AB-4337-B493-7C18BA3044C4}"/>
                  </a:ext>
                </a:extLst>
              </p:cNvPr>
              <p:cNvSpPr/>
              <p:nvPr/>
            </p:nvSpPr>
            <p:spPr>
              <a:xfrm>
                <a:off x="8379734" y="1516270"/>
                <a:ext cx="3559418" cy="468631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844" y="1631280"/>
                <a:ext cx="3420000" cy="2186875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146218D-67B3-7BC2-62A4-170CAC35B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4415" y="4054310"/>
                <a:ext cx="3420000" cy="202960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38C4D0-A204-7ECD-4ED6-B26FC878A2CE}"/>
                  </a:ext>
                </a:extLst>
              </p:cNvPr>
              <p:cNvSpPr txBox="1"/>
              <p:nvPr/>
            </p:nvSpPr>
            <p:spPr>
              <a:xfrm>
                <a:off x="8449094" y="3961873"/>
                <a:ext cx="3390641" cy="2616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소스류 </a:t>
                </a:r>
                <a:r>
                  <a:rPr kumimoji="1" lang="en-US" altLang="ko-Kore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Pareto Chart&gt;</a:t>
                </a:r>
                <a:endPara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D0E07-F173-3B05-B746-54989292E615}"/>
                  </a:ext>
                </a:extLst>
              </p:cNvPr>
              <p:cNvSpPr txBox="1"/>
              <p:nvPr/>
            </p:nvSpPr>
            <p:spPr>
              <a:xfrm>
                <a:off x="8415066" y="1562776"/>
                <a:ext cx="3390641" cy="2616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밥류 </a:t>
                </a:r>
                <a:r>
                  <a:rPr kumimoji="1" lang="en-US" altLang="ko-Kore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Pareto Chart</a:t>
                </a:r>
                <a:r>
                  <a:rPr kumimoji="1" lang="en-US" altLang="ko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B5277C6-9D68-C451-6F05-48676FC6B755}"/>
                </a:ext>
              </a:extLst>
            </p:cNvPr>
            <p:cNvGrpSpPr/>
            <p:nvPr/>
          </p:nvGrpSpPr>
          <p:grpSpPr>
            <a:xfrm>
              <a:off x="8329657" y="1417170"/>
              <a:ext cx="3608255" cy="4091970"/>
              <a:chOff x="332701" y="1115361"/>
              <a:chExt cx="3027463" cy="5292613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850B34-A758-AAC7-0024-20FBEBD5FFB3}"/>
                  </a:ext>
                </a:extLst>
              </p:cNvPr>
              <p:cNvSpPr/>
              <p:nvPr/>
            </p:nvSpPr>
            <p:spPr>
              <a:xfrm>
                <a:off x="356666" y="1120077"/>
                <a:ext cx="3003498" cy="5287897"/>
              </a:xfrm>
              <a:prstGeom prst="rect">
                <a:avLst/>
              </a:prstGeom>
              <a:ln w="28575">
                <a:solidFill>
                  <a:srgbClr val="1E32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ADA7B7D-1E43-6E62-DBAA-2DA22FC8CBF5}"/>
                  </a:ext>
                </a:extLst>
              </p:cNvPr>
              <p:cNvGrpSpPr/>
              <p:nvPr/>
            </p:nvGrpSpPr>
            <p:grpSpPr>
              <a:xfrm>
                <a:off x="332701" y="1246167"/>
                <a:ext cx="3004273" cy="5062786"/>
                <a:chOff x="332701" y="1246167"/>
                <a:chExt cx="3004273" cy="5062786"/>
              </a:xfrm>
            </p:grpSpPr>
            <p:graphicFrame>
              <p:nvGraphicFramePr>
                <p:cNvPr id="38" name="차트 37">
                  <a:extLst>
                    <a:ext uri="{FF2B5EF4-FFF2-40B4-BE49-F238E27FC236}">
                      <a16:creationId xmlns:a16="http://schemas.microsoft.com/office/drawing/2014/main" id="{56CC2999-52B6-C75B-3875-49DEC263214A}"/>
                    </a:ext>
                  </a:extLst>
                </p:cNvPr>
                <p:cNvGraphicFramePr/>
                <p:nvPr/>
              </p:nvGraphicFramePr>
              <p:xfrm>
                <a:off x="332701" y="1246167"/>
                <a:ext cx="3004273" cy="236513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graphicFrame>
              <p:nvGraphicFramePr>
                <p:cNvPr id="39" name="차트 38">
                  <a:extLst>
                    <a:ext uri="{FF2B5EF4-FFF2-40B4-BE49-F238E27FC236}">
                      <a16:creationId xmlns:a16="http://schemas.microsoft.com/office/drawing/2014/main" id="{ABEE3EE4-E73D-70AB-A4A7-2F27674EC5EF}"/>
                    </a:ext>
                  </a:extLst>
                </p:cNvPr>
                <p:cNvGraphicFramePr/>
                <p:nvPr/>
              </p:nvGraphicFramePr>
              <p:xfrm>
                <a:off x="332701" y="3943819"/>
                <a:ext cx="3003498" cy="236513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27A6E4-28D8-3BF4-FDA4-4241FCDA75B1}"/>
                  </a:ext>
                </a:extLst>
              </p:cNvPr>
              <p:cNvSpPr txBox="1"/>
              <p:nvPr/>
            </p:nvSpPr>
            <p:spPr>
              <a:xfrm>
                <a:off x="346191" y="1115361"/>
                <a:ext cx="29900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밥류 불량 발생 공정</a:t>
                </a:r>
                <a:r>
                  <a:rPr kumimoji="1" lang="en-US" altLang="ko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27EE7-D2A4-49D3-C92D-22A6D690EAB1}"/>
                  </a:ext>
                </a:extLst>
              </p:cNvPr>
              <p:cNvSpPr txBox="1"/>
              <p:nvPr/>
            </p:nvSpPr>
            <p:spPr>
              <a:xfrm>
                <a:off x="346191" y="3765762"/>
                <a:ext cx="30042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소스류 불량 발생 공정 </a:t>
                </a:r>
                <a:r>
                  <a:rPr kumimoji="1" lang="en-US" altLang="ko-Kore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D3D220-4F85-D27F-5EAD-4A26F96A6AA8}"/>
                </a:ext>
              </a:extLst>
            </p:cNvPr>
            <p:cNvSpPr txBox="1"/>
            <p:nvPr/>
          </p:nvSpPr>
          <p:spPr>
            <a:xfrm>
              <a:off x="4346728" y="1064987"/>
              <a:ext cx="3541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빈도가 높은 에러 유형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E626AB-23DB-B586-F9CC-2656AD5F174A}"/>
                </a:ext>
              </a:extLst>
            </p:cNvPr>
            <p:cNvSpPr txBox="1"/>
            <p:nvPr/>
          </p:nvSpPr>
          <p:spPr>
            <a:xfrm>
              <a:off x="8358219" y="1086864"/>
              <a:ext cx="3579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 빈도가 높은 공정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BA97E92-EE11-4CBB-35C2-1A32A06380EA}"/>
                </a:ext>
              </a:extLst>
            </p:cNvPr>
            <p:cNvGrpSpPr/>
            <p:nvPr/>
          </p:nvGrpSpPr>
          <p:grpSpPr>
            <a:xfrm>
              <a:off x="310118" y="1081462"/>
              <a:ext cx="3625260" cy="4665717"/>
              <a:chOff x="6546533" y="1144775"/>
              <a:chExt cx="4480348" cy="4665717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C982613-6A1E-9664-FB68-2841428AB6C1}"/>
                  </a:ext>
                </a:extLst>
              </p:cNvPr>
              <p:cNvGrpSpPr/>
              <p:nvPr/>
            </p:nvGrpSpPr>
            <p:grpSpPr>
              <a:xfrm>
                <a:off x="6546533" y="1473046"/>
                <a:ext cx="4480348" cy="4337446"/>
                <a:chOff x="4316290" y="1563791"/>
                <a:chExt cx="3602572" cy="4952624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0BF351B5-0435-4548-2495-B5E27543794A}"/>
                    </a:ext>
                  </a:extLst>
                </p:cNvPr>
                <p:cNvGrpSpPr/>
                <p:nvPr/>
              </p:nvGrpSpPr>
              <p:grpSpPr>
                <a:xfrm>
                  <a:off x="4336246" y="1572284"/>
                  <a:ext cx="3582616" cy="4944131"/>
                  <a:chOff x="4336246" y="1572284"/>
                  <a:chExt cx="3582616" cy="4944131"/>
                </a:xfrm>
              </p:grpSpPr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7BAFB2DA-0EAB-DD07-6A8A-44BC1585198D}"/>
                      </a:ext>
                    </a:extLst>
                  </p:cNvPr>
                  <p:cNvSpPr/>
                  <p:nvPr/>
                </p:nvSpPr>
                <p:spPr>
                  <a:xfrm>
                    <a:off x="4359445" y="1572284"/>
                    <a:ext cx="3559417" cy="4672333"/>
                  </a:xfrm>
                  <a:prstGeom prst="rect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>
                      <a:latin typeface="Malgun Gothic" panose="020B0503020000020004" pitchFamily="34" charset="-127"/>
                      <a:ea typeface="Malgun Gothic" panose="020B0503020000020004" pitchFamily="34" charset="-127"/>
                    </a:endParaRPr>
                  </a:p>
                </p:txBody>
              </p: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1BB8F2EF-7DDC-7E8E-1618-B359DFC06E9E}"/>
                      </a:ext>
                    </a:extLst>
                  </p:cNvPr>
                  <p:cNvGrpSpPr/>
                  <p:nvPr/>
                </p:nvGrpSpPr>
                <p:grpSpPr>
                  <a:xfrm>
                    <a:off x="4336246" y="1775764"/>
                    <a:ext cx="3554232" cy="4740651"/>
                    <a:chOff x="5157392" y="2406428"/>
                    <a:chExt cx="3554232" cy="3287583"/>
                  </a:xfrm>
                </p:grpSpPr>
                <p:graphicFrame>
                  <p:nvGraphicFramePr>
                    <p:cNvPr id="45" name="차트 44">
                      <a:extLst>
                        <a:ext uri="{FF2B5EF4-FFF2-40B4-BE49-F238E27FC236}">
                          <a16:creationId xmlns:a16="http://schemas.microsoft.com/office/drawing/2014/main" id="{87C112AC-8868-D7EE-9467-9A394F00A92E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653867159"/>
                        </p:ext>
                      </p:extLst>
                    </p:nvPr>
                  </p:nvGraphicFramePr>
                  <p:xfrm>
                    <a:off x="5157392" y="2406428"/>
                    <a:ext cx="3519507" cy="1402939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7"/>
                    </a:graphicData>
                  </a:graphic>
                </p:graphicFrame>
                <p:graphicFrame>
                  <p:nvGraphicFramePr>
                    <p:cNvPr id="46" name="차트 45">
                      <a:extLst>
                        <a:ext uri="{FF2B5EF4-FFF2-40B4-BE49-F238E27FC236}">
                          <a16:creationId xmlns:a16="http://schemas.microsoft.com/office/drawing/2014/main" id="{25D37469-61C2-B740-CAA9-7949837D4909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2976466682"/>
                        </p:ext>
                      </p:extLst>
                    </p:nvPr>
                  </p:nvGraphicFramePr>
                  <p:xfrm>
                    <a:off x="5192117" y="3986572"/>
                    <a:ext cx="3519507" cy="1707439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8"/>
                    </a:graphicData>
                  </a:graphic>
                </p:graphicFrame>
              </p:grp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20270EC-5563-5216-EC50-BA21EFDB9370}"/>
                    </a:ext>
                  </a:extLst>
                </p:cNvPr>
                <p:cNvSpPr txBox="1"/>
                <p:nvPr/>
              </p:nvSpPr>
              <p:spPr>
                <a:xfrm>
                  <a:off x="4316290" y="1563791"/>
                  <a:ext cx="3519507" cy="298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&lt;</a:t>
                  </a:r>
                  <a:r>
                    <a:rPr kumimoji="1" lang="ko-Kore-KR" altLang="en-US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밥류 불량 </a:t>
                  </a:r>
                  <a:r>
                    <a:rPr kumimoji="1" lang="en-US" altLang="ko-Kore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TOP 10</a:t>
                  </a:r>
                  <a:r>
                    <a:rPr kumimoji="1" lang="en-US" altLang="ko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&gt;</a:t>
                  </a:r>
                  <a:endPara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845F52-A77A-69BD-3693-527D781D0C32}"/>
                    </a:ext>
                  </a:extLst>
                </p:cNvPr>
                <p:cNvSpPr txBox="1"/>
                <p:nvPr/>
              </p:nvSpPr>
              <p:spPr>
                <a:xfrm>
                  <a:off x="4316290" y="3928512"/>
                  <a:ext cx="3519507" cy="2987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ko-Kore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&lt;</a:t>
                  </a:r>
                  <a:r>
                    <a:rPr kumimoji="1" lang="ko-Kore-KR" altLang="en-US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소스류 불량 </a:t>
                  </a:r>
                  <a:r>
                    <a:rPr kumimoji="1" lang="en-US" altLang="ko-Kore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TOP 10&gt;</a:t>
                  </a:r>
                  <a:endPara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F83E19-791A-AA4D-8709-BC01DC4AA1CB}"/>
                  </a:ext>
                </a:extLst>
              </p:cNvPr>
              <p:cNvSpPr txBox="1"/>
              <p:nvPr/>
            </p:nvSpPr>
            <p:spPr>
              <a:xfrm>
                <a:off x="6581833" y="1144775"/>
                <a:ext cx="4445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분류별 불량 제품</a:t>
                </a:r>
                <a:r>
                  <a:rPr kumimoji="1" lang="en-US" altLang="ko-Kore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2BE3EF-D91E-2EC2-4F87-FF7895FB81F9}"/>
              </a:ext>
            </a:extLst>
          </p:cNvPr>
          <p:cNvSpPr/>
          <p:nvPr/>
        </p:nvSpPr>
        <p:spPr>
          <a:xfrm>
            <a:off x="4585516" y="1620472"/>
            <a:ext cx="1169043" cy="1405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F952BD-E30F-84B8-586A-4F978FF3331F}"/>
              </a:ext>
            </a:extLst>
          </p:cNvPr>
          <p:cNvSpPr txBox="1"/>
          <p:nvPr/>
        </p:nvSpPr>
        <p:spPr>
          <a:xfrm>
            <a:off x="336078" y="5223957"/>
            <a:ext cx="357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볶음밥이</a:t>
            </a:r>
            <a:r>
              <a:rPr kumimoji="1" lang="en-US" altLang="ko-Kore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마요네즈가 높은 불량율을 보임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534D1F-45B5-40D7-D9F1-FB99A272E8E5}"/>
              </a:ext>
            </a:extLst>
          </p:cNvPr>
          <p:cNvSpPr txBox="1"/>
          <p:nvPr/>
        </p:nvSpPr>
        <p:spPr>
          <a:xfrm>
            <a:off x="4307569" y="5241491"/>
            <a:ext cx="369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ore-KR" altLang="en-US" sz="1200" b="1" dirty="0"/>
              <a:t>밥류에서는 공정 과부하와 장비오염이 에러</a:t>
            </a:r>
            <a:r>
              <a:rPr kumimoji="1" lang="en-US" altLang="ko-Kore-KR" sz="1200" b="1" dirty="0"/>
              <a:t> </a:t>
            </a:r>
            <a:r>
              <a:rPr kumimoji="1" lang="ko-Kore-KR" altLang="en-US" sz="1200" b="1" dirty="0"/>
              <a:t>빈도가 높았으며</a:t>
            </a:r>
            <a:r>
              <a:rPr kumimoji="1" lang="en-US" altLang="ko-Kore-KR" sz="1200" b="1" dirty="0"/>
              <a:t>, </a:t>
            </a:r>
            <a:r>
              <a:rPr kumimoji="1" lang="ko-Kore-KR" altLang="en-US" sz="1200" b="1" dirty="0"/>
              <a:t>소스류는 명확한 판단이 어려움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878822-BBC2-D7CA-E4AC-C4F75A02A873}"/>
              </a:ext>
            </a:extLst>
          </p:cNvPr>
          <p:cNvSpPr txBox="1"/>
          <p:nvPr/>
        </p:nvSpPr>
        <p:spPr>
          <a:xfrm>
            <a:off x="8329153" y="5241491"/>
            <a:ext cx="36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ore-KR" altLang="en-US" sz="1200" b="1" dirty="0"/>
              <a:t>밥류에서는 충전실과 쿠킹실에서 오류가 많이 발생하고</a:t>
            </a:r>
            <a:r>
              <a:rPr kumimoji="1" lang="en-US" altLang="ko-Kore-KR" sz="1200" b="1" dirty="0"/>
              <a:t>, </a:t>
            </a:r>
            <a:r>
              <a:rPr kumimoji="1" lang="ko-Kore-KR" altLang="en-US" sz="1200" b="1" dirty="0"/>
              <a:t>소스류는 쿠킹실과 충전실에서 비슷한 빈도의 오류가 발생함</a:t>
            </a:r>
          </a:p>
        </p:txBody>
      </p:sp>
      <p:sp>
        <p:nvSpPr>
          <p:cNvPr id="58" name="CustomShape 6">
            <a:extLst>
              <a:ext uri="{FF2B5EF4-FFF2-40B4-BE49-F238E27FC236}">
                <a16:creationId xmlns:a16="http://schemas.microsoft.com/office/drawing/2014/main" id="{D412D563-FB40-14E1-BD82-18F69A278600}"/>
              </a:ext>
            </a:extLst>
          </p:cNvPr>
          <p:cNvSpPr/>
          <p:nvPr/>
        </p:nvSpPr>
        <p:spPr>
          <a:xfrm>
            <a:off x="347638" y="6073421"/>
            <a:ext cx="11544205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ore-KR" alt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제품 유형별</a:t>
            </a:r>
            <a:r>
              <a:rPr lang="en-US" altLang="ko-Kore-KR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ore-KR" alt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공정별  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4FC75EE-36C8-AD1E-ECBC-CACE44E138D3}"/>
              </a:ext>
            </a:extLst>
          </p:cNvPr>
          <p:cNvSpPr/>
          <p:nvPr/>
        </p:nvSpPr>
        <p:spPr>
          <a:xfrm>
            <a:off x="4537433" y="4252537"/>
            <a:ext cx="768664" cy="618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123A7B8-CB48-74C9-BC57-BC3F091A97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8" t="45942" r="76003" b="13505"/>
          <a:stretch/>
        </p:blipFill>
        <p:spPr>
          <a:xfrm>
            <a:off x="6043287" y="3576006"/>
            <a:ext cx="1326041" cy="1262642"/>
          </a:xfrm>
          <a:prstGeom prst="ellipse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5" name="차트 64">
                <a:extLst>
                  <a:ext uri="{FF2B5EF4-FFF2-40B4-BE49-F238E27FC236}">
                    <a16:creationId xmlns:a16="http://schemas.microsoft.com/office/drawing/2014/main" id="{CFDFB2C1-3B7B-3DD9-27DC-BD2E9A794B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36131178"/>
                  </p:ext>
                </p:extLst>
              </p:nvPr>
            </p:nvGraphicFramePr>
            <p:xfrm>
              <a:off x="2032000" y="3148353"/>
              <a:ext cx="4011287" cy="29899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>
          <p:pic>
            <p:nvPicPr>
              <p:cNvPr id="65" name="차트 64">
                <a:extLst>
                  <a:ext uri="{FF2B5EF4-FFF2-40B4-BE49-F238E27FC236}">
                    <a16:creationId xmlns:a16="http://schemas.microsoft.com/office/drawing/2014/main" id="{CFDFB2C1-3B7B-3DD9-27DC-BD2E9A794B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32000" y="3148353"/>
                <a:ext cx="4011287" cy="29899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643043" y="1484527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28669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18942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474770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CA216B-EA02-B95C-BA9F-061427052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29" y="1653844"/>
            <a:ext cx="3134075" cy="38929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580232" y="1143523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482077"/>
            <a:ext cx="3401849" cy="475726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6603CA-4E81-D3C3-4FD2-38F8A528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52" y="1653844"/>
            <a:ext cx="3161648" cy="39537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444760" y="1171804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8064C2-3A0A-E710-140F-7DF117563CC4}"/>
              </a:ext>
            </a:extLst>
          </p:cNvPr>
          <p:cNvSpPr/>
          <p:nvPr/>
        </p:nvSpPr>
        <p:spPr>
          <a:xfrm>
            <a:off x="5761209" y="3438963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643043" y="5716126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[205.98, 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25408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[23.5,]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1922E6-7361-4444-DD48-2792055EE9B9}"/>
              </a:ext>
            </a:extLst>
          </p:cNvPr>
          <p:cNvSpPr/>
          <p:nvPr/>
        </p:nvSpPr>
        <p:spPr>
          <a:xfrm>
            <a:off x="626479" y="1515287"/>
            <a:ext cx="3205457" cy="472405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21EB2C-10DE-5B46-DDC7-0A46ED428297}"/>
              </a:ext>
            </a:extLst>
          </p:cNvPr>
          <p:cNvSpPr txBox="1"/>
          <p:nvPr/>
        </p:nvSpPr>
        <p:spPr>
          <a:xfrm>
            <a:off x="626479" y="1188303"/>
            <a:ext cx="324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08FDAD57-F13F-2141-7438-944200D1E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2" y="1608394"/>
            <a:ext cx="2937031" cy="40199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654300" y="5717847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[71.2,]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95B4FF-2A5D-6473-6748-160092B59713}"/>
              </a:ext>
            </a:extLst>
          </p:cNvPr>
          <p:cNvSpPr txBox="1"/>
          <p:nvPr/>
        </p:nvSpPr>
        <p:spPr>
          <a:xfrm>
            <a:off x="626479" y="631296"/>
            <a:ext cx="320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44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411931" y="149362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80187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70460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526288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140775" y="1123360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51920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304101" y="1197492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8064C2-3A0A-E710-140F-7DF117563CC4}"/>
              </a:ext>
            </a:extLst>
          </p:cNvPr>
          <p:cNvSpPr/>
          <p:nvPr/>
        </p:nvSpPr>
        <p:spPr>
          <a:xfrm>
            <a:off x="5761209" y="3490481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364281" y="5711281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[205.98, 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76926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[23.5,]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01E9330-5F6E-963D-2256-8E79BF754E84}"/>
              </a:ext>
            </a:extLst>
          </p:cNvPr>
          <p:cNvGrpSpPr/>
          <p:nvPr/>
        </p:nvGrpSpPr>
        <p:grpSpPr>
          <a:xfrm>
            <a:off x="628308" y="1185549"/>
            <a:ext cx="3565706" cy="5051043"/>
            <a:chOff x="517635" y="879676"/>
            <a:chExt cx="3460831" cy="505104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F1922E6-7361-4444-DD48-2792055EE9B9}"/>
                </a:ext>
              </a:extLst>
            </p:cNvPr>
            <p:cNvSpPr/>
            <p:nvPr/>
          </p:nvSpPr>
          <p:spPr>
            <a:xfrm>
              <a:off x="665459" y="1206660"/>
              <a:ext cx="3111179" cy="4724061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21EB2C-10DE-5B46-DDC7-0A46ED428297}"/>
                </a:ext>
              </a:extLst>
            </p:cNvPr>
            <p:cNvSpPr txBox="1"/>
            <p:nvPr/>
          </p:nvSpPr>
          <p:spPr>
            <a:xfrm>
              <a:off x="517635" y="879676"/>
              <a:ext cx="3460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 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742334" y="5711281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[71.2,]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600174" y="5309115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74" y="5309115"/>
                <a:ext cx="1646411" cy="276999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052712A-C59E-272E-696F-435C20C5F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48" y="1701865"/>
            <a:ext cx="3063644" cy="3564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D274AC-7C4C-A97E-244E-465D0F143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0" y="1740745"/>
            <a:ext cx="3161648" cy="3568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99269A-7798-CDF4-D6CE-885933CBD964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9" y="1562302"/>
            <a:ext cx="3043182" cy="38244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632786" y="5309116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" y="5309116"/>
                <a:ext cx="1129778" cy="276999"/>
              </a:xfrm>
              <a:prstGeom prst="rect">
                <a:avLst/>
              </a:prstGeom>
              <a:blipFill>
                <a:blip r:embed="rId8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D1C681-934B-4139-0324-4FCD748D7DDC}"/>
              </a:ext>
            </a:extLst>
          </p:cNvPr>
          <p:cNvSpPr txBox="1"/>
          <p:nvPr/>
        </p:nvSpPr>
        <p:spPr>
          <a:xfrm>
            <a:off x="626480" y="664946"/>
            <a:ext cx="616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59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55547"/>
              </p:ext>
            </p:extLst>
          </p:nvPr>
        </p:nvGraphicFramePr>
        <p:xfrm>
          <a:off x="278024" y="1982544"/>
          <a:ext cx="7867327" cy="437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8">
                  <a:extLst>
                    <a:ext uri="{9D8B030D-6E8A-4147-A177-3AD203B41FA5}">
                      <a16:colId xmlns:a16="http://schemas.microsoft.com/office/drawing/2014/main" val="401985085"/>
                    </a:ext>
                  </a:extLst>
                </a:gridCol>
                <a:gridCol w="2455982">
                  <a:extLst>
                    <a:ext uri="{9D8B030D-6E8A-4147-A177-3AD203B41FA5}">
                      <a16:colId xmlns:a16="http://schemas.microsoft.com/office/drawing/2014/main" val="3567663636"/>
                    </a:ext>
                  </a:extLst>
                </a:gridCol>
                <a:gridCol w="2536484">
                  <a:extLst>
                    <a:ext uri="{9D8B030D-6E8A-4147-A177-3AD203B41FA5}">
                      <a16:colId xmlns:a16="http://schemas.microsoft.com/office/drawing/2014/main" val="4217752259"/>
                    </a:ext>
                  </a:extLst>
                </a:gridCol>
                <a:gridCol w="2496233">
                  <a:extLst>
                    <a:ext uri="{9D8B030D-6E8A-4147-A177-3AD203B41FA5}">
                      <a16:colId xmlns:a16="http://schemas.microsoft.com/office/drawing/2014/main" val="730316299"/>
                    </a:ext>
                  </a:extLst>
                </a:gridCol>
              </a:tblGrid>
              <a:tr h="21799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밥류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1076"/>
                  </a:ext>
                </a:extLst>
              </a:tr>
              <a:tr h="2193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소스류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344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0BCBBDD-4DCB-FC70-BC77-3B7042A1489D}"/>
                  </a:ext>
                </a:extLst>
              </p:cNvPr>
              <p:cNvSpPr/>
              <p:nvPr/>
            </p:nvSpPr>
            <p:spPr>
              <a:xfrm>
                <a:off x="132080" y="741680"/>
                <a:ext cx="11907520" cy="597979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0BCBBDD-4DCB-FC70-BC77-3B7042A14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741680"/>
                <a:ext cx="11907520" cy="5979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20115"/>
          <a:stretch/>
        </p:blipFill>
        <p:spPr>
          <a:xfrm>
            <a:off x="732830" y="2252241"/>
            <a:ext cx="2360977" cy="18914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18382"/>
          <a:stretch/>
        </p:blipFill>
        <p:spPr>
          <a:xfrm>
            <a:off x="3229979" y="2266796"/>
            <a:ext cx="2221406" cy="18254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17069"/>
          <a:stretch/>
        </p:blipFill>
        <p:spPr>
          <a:xfrm>
            <a:off x="5704701" y="2271932"/>
            <a:ext cx="2301644" cy="18663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68670" y="937616"/>
            <a:ext cx="969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불량에 영향을 끼치는 </a:t>
            </a:r>
            <a:r>
              <a:rPr kumimoji="1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주요인자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도출을 위한 시각화 및 </a:t>
            </a:r>
            <a:r>
              <a:rPr kumimoji="1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비모수통계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검정을 실시하여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도출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밥류와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소스류에서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동일한 인자들이 영향을 끼치는 것을 확인할 수 있음</a:t>
            </a:r>
            <a:endParaRPr kumimoji="1" lang="ko-Kore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8935" y="2033546"/>
            <a:ext cx="103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22250" y="2036716"/>
            <a:ext cx="126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26139" y="2036716"/>
            <a:ext cx="93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67661" y="3925174"/>
                <a:ext cx="6271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800" b="1" i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²)</m:t>
                      </m:r>
                    </m:oMath>
                  </m:oMathPara>
                </a14:m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61" y="3925174"/>
                <a:ext cx="627161" cy="215444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60838" y="3940183"/>
                <a:ext cx="484921" cy="21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800" b="1" i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²)</m:t>
                      </m:r>
                    </m:oMath>
                  </m:oMathPara>
                </a14:m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38" y="3940183"/>
                <a:ext cx="484921" cy="216203"/>
              </a:xfrm>
              <a:prstGeom prst="rect">
                <a:avLst/>
              </a:prstGeom>
              <a:blipFill>
                <a:blip r:embed="rId7"/>
                <a:stretch>
                  <a:fillRect r="-6250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32472" y="3925174"/>
                <a:ext cx="26173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800" i="1" smtClean="0">
                        <a:latin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472" y="3925174"/>
                <a:ext cx="261739" cy="123111"/>
              </a:xfrm>
              <a:prstGeom prst="rect">
                <a:avLst/>
              </a:prstGeom>
              <a:blipFill>
                <a:blip r:embed="rId8"/>
                <a:stretch>
                  <a:fillRect l="-20930" t="-40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6022429" y="3741663"/>
            <a:ext cx="1063503" cy="2503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73416" y="3747782"/>
            <a:ext cx="666117" cy="2442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73411" y="3736609"/>
            <a:ext cx="1460593" cy="2554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9"/>
          <a:srcRect t="18578"/>
          <a:stretch/>
        </p:blipFill>
        <p:spPr>
          <a:xfrm>
            <a:off x="698934" y="4304045"/>
            <a:ext cx="2394873" cy="196266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0"/>
          <a:srcRect t="9414"/>
          <a:stretch/>
        </p:blipFill>
        <p:spPr>
          <a:xfrm>
            <a:off x="3303475" y="4376503"/>
            <a:ext cx="2304840" cy="18902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1"/>
          <a:srcRect t="8730"/>
          <a:stretch/>
        </p:blipFill>
        <p:spPr>
          <a:xfrm>
            <a:off x="5653786" y="4439052"/>
            <a:ext cx="2446094" cy="177212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3552808" y="5945157"/>
            <a:ext cx="645852" cy="1722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908287" y="5849341"/>
            <a:ext cx="1177646" cy="268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57935" y="5849341"/>
            <a:ext cx="1197317" cy="268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3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139520" y="788899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 및 평가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8BBB6F-D31B-C77D-D074-AC55EE3E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2" y="1396619"/>
            <a:ext cx="4521200" cy="3246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811631-BB97-1D54-7D5F-EC9DE348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8" y="4674553"/>
            <a:ext cx="4719145" cy="1450522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50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043101-72DC-5FEB-2C3E-F7B9C063B25C}"/>
              </a:ext>
            </a:extLst>
          </p:cNvPr>
          <p:cNvSpPr/>
          <p:nvPr/>
        </p:nvSpPr>
        <p:spPr>
          <a:xfrm>
            <a:off x="4983898" y="875746"/>
            <a:ext cx="6827102" cy="410583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1FA13653-CB88-BB1C-353A-02E7F35A13BA}"/>
              </a:ext>
            </a:extLst>
          </p:cNvPr>
          <p:cNvGraphicFramePr/>
          <p:nvPr/>
        </p:nvGraphicFramePr>
        <p:xfrm>
          <a:off x="-23320" y="1090837"/>
          <a:ext cx="4844329" cy="3402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181462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종합 성과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B7C3BF-BC4A-332D-B923-5DFE00A3D591}"/>
              </a:ext>
            </a:extLst>
          </p:cNvPr>
          <p:cNvSpPr/>
          <p:nvPr/>
        </p:nvSpPr>
        <p:spPr>
          <a:xfrm>
            <a:off x="1715658" y="2137498"/>
            <a:ext cx="1323976" cy="1323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KPI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AADF-3575-01E7-489F-9DF99799C3F4}"/>
              </a:ext>
            </a:extLst>
          </p:cNvPr>
          <p:cNvSpPr txBox="1"/>
          <p:nvPr/>
        </p:nvSpPr>
        <p:spPr>
          <a:xfrm>
            <a:off x="2555743" y="1888486"/>
            <a:ext cx="103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불량률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68B46-E3DA-0DF7-7E9B-413C46A9B9AC}"/>
              </a:ext>
            </a:extLst>
          </p:cNvPr>
          <p:cNvSpPr txBox="1"/>
          <p:nvPr/>
        </p:nvSpPr>
        <p:spPr>
          <a:xfrm>
            <a:off x="2626457" y="3305950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고객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만족도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04231-86CB-4FF0-0F2E-54EEF33E7BB4}"/>
              </a:ext>
            </a:extLst>
          </p:cNvPr>
          <p:cNvSpPr txBox="1"/>
          <p:nvPr/>
        </p:nvSpPr>
        <p:spPr>
          <a:xfrm>
            <a:off x="1130430" y="3309058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시장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점유율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8BB2A5-7359-A5AC-F477-52301541BFE4}"/>
              </a:ext>
            </a:extLst>
          </p:cNvPr>
          <p:cNvSpPr txBox="1"/>
          <p:nvPr/>
        </p:nvSpPr>
        <p:spPr>
          <a:xfrm>
            <a:off x="1113941" y="1897857"/>
            <a:ext cx="103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생산성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F07FD74D-5820-99E5-E2C9-49CA08B43125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4572635"/>
          <a:ext cx="4283076" cy="194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0769">
                  <a:extLst>
                    <a:ext uri="{9D8B030D-6E8A-4147-A177-3AD203B41FA5}">
                      <a16:colId xmlns:a16="http://schemas.microsoft.com/office/drawing/2014/main" val="1081619927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57643226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75635544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2104961902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KPI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2030.12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2022.11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88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불량률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55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생산성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3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고객만족도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4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시장점유율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87509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1A47C86-D6FE-6DC7-9DBC-5C7F5B007810}"/>
              </a:ext>
            </a:extLst>
          </p:cNvPr>
          <p:cNvSpPr txBox="1"/>
          <p:nvPr/>
        </p:nvSpPr>
        <p:spPr>
          <a:xfrm>
            <a:off x="4983898" y="1504950"/>
            <a:ext cx="7005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개선 활동 기간 </a:t>
            </a:r>
            <a:r>
              <a:rPr lang="en-US" altLang="ko-KR" dirty="0">
                <a:solidFill>
                  <a:schemeClr val="bg1"/>
                </a:solidFill>
              </a:rPr>
              <a:t>: 2022.12.01 ~ 2050.12.31 (@@</a:t>
            </a:r>
            <a:r>
              <a:rPr lang="ko-KR" altLang="en-US" dirty="0">
                <a:solidFill>
                  <a:schemeClr val="bg1"/>
                </a:solidFill>
              </a:rPr>
              <a:t>개월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4M</a:t>
            </a:r>
            <a:r>
              <a:rPr lang="ko-KR" altLang="en-US" dirty="0">
                <a:solidFill>
                  <a:schemeClr val="bg1"/>
                </a:solidFill>
              </a:rPr>
              <a:t> 개선 방안 </a:t>
            </a:r>
            <a:r>
              <a:rPr lang="ko-KR" altLang="en-US" dirty="0" err="1">
                <a:solidFill>
                  <a:schemeClr val="bg1"/>
                </a:solidFill>
              </a:rPr>
              <a:t>실행→근본</a:t>
            </a:r>
            <a:r>
              <a:rPr lang="ko-KR" altLang="en-US" dirty="0">
                <a:solidFill>
                  <a:schemeClr val="bg1"/>
                </a:solidFill>
              </a:rPr>
              <a:t> 원인에 초점을 맞춘 품질 개선 활동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매월 첫 주 </a:t>
            </a:r>
            <a:r>
              <a:rPr lang="en-US" altLang="ko-KR" dirty="0">
                <a:solidFill>
                  <a:schemeClr val="bg1"/>
                </a:solidFill>
              </a:rPr>
              <a:t>Pilot Test </a:t>
            </a:r>
            <a:r>
              <a:rPr lang="ko-KR" altLang="en-US" dirty="0" err="1">
                <a:solidFill>
                  <a:schemeClr val="bg1"/>
                </a:solidFill>
              </a:rPr>
              <a:t>진행→지속적인</a:t>
            </a:r>
            <a:r>
              <a:rPr lang="ko-KR" altLang="en-US" dirty="0">
                <a:solidFill>
                  <a:schemeClr val="bg1"/>
                </a:solidFill>
              </a:rPr>
              <a:t> 품질 관리 활동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b="1" dirty="0">
                <a:solidFill>
                  <a:schemeClr val="bg1"/>
                </a:solidFill>
              </a:rPr>
              <a:t>☞</a:t>
            </a:r>
            <a:r>
              <a:rPr lang="ko-KR" altLang="en-US" b="1" dirty="0">
                <a:solidFill>
                  <a:schemeClr val="bg1"/>
                </a:solidFill>
              </a:rPr>
              <a:t>불량률 </a:t>
            </a:r>
            <a:r>
              <a:rPr lang="en-US" altLang="ko-KR" b="1" dirty="0">
                <a:solidFill>
                  <a:schemeClr val="bg1"/>
                </a:solidFill>
              </a:rPr>
              <a:t>0% </a:t>
            </a:r>
            <a:r>
              <a:rPr lang="ko-KR" altLang="en-US" b="1" dirty="0" err="1">
                <a:solidFill>
                  <a:schemeClr val="bg1"/>
                </a:solidFill>
              </a:rPr>
              <a:t>달생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Aasdasd</a:t>
            </a:r>
            <a:r>
              <a:rPr lang="ko-KR" altLang="en-US" dirty="0">
                <a:solidFill>
                  <a:schemeClr val="bg1"/>
                </a:solidFill>
              </a:rPr>
              <a:t>→</a:t>
            </a:r>
            <a:r>
              <a:rPr lang="en-US" altLang="ko-KR" dirty="0" err="1">
                <a:solidFill>
                  <a:schemeClr val="bg1"/>
                </a:solidFill>
              </a:rPr>
              <a:t>asdasdd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Asdasdasd</a:t>
            </a:r>
            <a:r>
              <a:rPr lang="ko-KR" altLang="en-US" dirty="0">
                <a:solidFill>
                  <a:schemeClr val="bg1"/>
                </a:solidFill>
              </a:rPr>
              <a:t>→</a:t>
            </a:r>
            <a:r>
              <a:rPr lang="en-US" altLang="ko-KR" dirty="0" err="1">
                <a:solidFill>
                  <a:schemeClr val="bg1"/>
                </a:solidFill>
              </a:rPr>
              <a:t>asdasdasdad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☞</a:t>
            </a:r>
            <a:r>
              <a:rPr lang="en-US" altLang="ko-KR" dirty="0" err="1">
                <a:solidFill>
                  <a:schemeClr val="bg1"/>
                </a:solidFill>
              </a:rPr>
              <a:t>asdasd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</a:rPr>
              <a:t>asdasad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Sdfghsfdfghfds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</a:rPr>
              <a:t>fghjk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Safdhsgfdahjlk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0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53125" y="5694313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/>
          </p:cNvGraphicFramePr>
          <p:nvPr/>
        </p:nvGraphicFramePr>
        <p:xfrm>
          <a:off x="203199" y="1200274"/>
          <a:ext cx="5749925" cy="474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28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384097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5838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600" dirty="0"/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적용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현업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/>
                        <a:t>요청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6085490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6251027" y="690726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505575" y="1200274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주요공정 설비조건은 지속적으로 관리가 필요</a:t>
            </a:r>
            <a:endParaRPr lang="en-US" altLang="ko-KR" dirty="0"/>
          </a:p>
          <a:p>
            <a:r>
              <a:rPr lang="ko-KR" altLang="en-US" b="1" dirty="0"/>
              <a:t>관리도를 통해 </a:t>
            </a:r>
            <a:r>
              <a:rPr lang="en-US" altLang="ko-KR" b="1" dirty="0"/>
              <a:t>3</a:t>
            </a:r>
            <a:r>
              <a:rPr lang="ko-KR" altLang="en-US" b="1" dirty="0"/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6303577" y="1200273"/>
            <a:ext cx="2019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254056-1265-882A-4D17-5D654C22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856" y="2567480"/>
            <a:ext cx="2858484" cy="23052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923525-CF2A-4064-36FA-4754FB6FB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8196" y="2567481"/>
            <a:ext cx="2858484" cy="23052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6303577" y="5295900"/>
            <a:ext cx="5653694" cy="111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주요 공정 설비의 주요 조건으로 </a:t>
            </a:r>
            <a:r>
              <a:rPr lang="en-US" altLang="ko-KR" sz="1600" dirty="0"/>
              <a:t>@</a:t>
            </a:r>
            <a:r>
              <a:rPr lang="ko-KR" altLang="en-US" sz="1600" dirty="0"/>
              <a:t>시그마 범위로 관리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특히 </a:t>
            </a:r>
            <a:r>
              <a:rPr lang="en-US" altLang="ko-KR" sz="1600" dirty="0"/>
              <a:t>~~~~~~~~~~</a:t>
            </a:r>
            <a:r>
              <a:rPr lang="ko-KR" altLang="en-US" sz="1600" dirty="0"/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623887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19819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9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2743" y="782569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1504399980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527800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불량발생원인 도출 및 개선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527800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8006748" y="5179116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847256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9894" y="5158755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1214" b="9056"/>
          <a:stretch/>
        </p:blipFill>
        <p:spPr>
          <a:xfrm>
            <a:off x="4444647" y="2033782"/>
            <a:ext cx="3266247" cy="291160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83219" y="5151060"/>
            <a:ext cx="894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E43C4F4-5C9F-EA56-9F2B-1D6C5773B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276624"/>
              </p:ext>
            </p:extLst>
          </p:nvPr>
        </p:nvGraphicFramePr>
        <p:xfrm>
          <a:off x="809644" y="1969784"/>
          <a:ext cx="3320277" cy="324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9836" y="6265044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 건수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확보와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생산라인을 고려한 수주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610600" y="5333334"/>
            <a:ext cx="318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주문일시와 인도</a:t>
            </a:r>
            <a:r>
              <a:rPr lang="ko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일시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사이</a:t>
            </a:r>
            <a:endParaRPr lang="en-US" altLang="ko-KR" sz="105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  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경과된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478054024"/>
              </p:ext>
            </p:extLst>
          </p:nvPr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0163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9F10B0-B4F5-DB42-CA3E-F9AFA6D73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426968"/>
              </p:ext>
            </p:extLst>
          </p:nvPr>
        </p:nvGraphicFramePr>
        <p:xfrm>
          <a:off x="488133" y="1839222"/>
          <a:ext cx="3332319" cy="3198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674908"/>
              </p:ext>
            </p:extLst>
          </p:nvPr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14556" y="725343"/>
            <a:ext cx="12762851" cy="1064324"/>
            <a:chOff x="650486" y="967078"/>
            <a:chExt cx="12762851" cy="9402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9051328" cy="51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생산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정보 데이터</a:t>
              </a:r>
              <a:endPara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총 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,681,798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8" y="967078"/>
              <a:ext cx="6632189" cy="940294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F2DB2-C13F-A5BF-3634-E87FCF7982BF}"/>
              </a:ext>
            </a:extLst>
          </p:cNvPr>
          <p:cNvGrpSpPr/>
          <p:nvPr/>
        </p:nvGrpSpPr>
        <p:grpSpPr>
          <a:xfrm>
            <a:off x="171893" y="1933721"/>
            <a:ext cx="6632189" cy="4787754"/>
            <a:chOff x="642107" y="2229556"/>
            <a:chExt cx="10866624" cy="41537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D4AF0-2E22-0E7A-B8B0-AAB20D6800AF}"/>
                </a:ext>
              </a:extLst>
            </p:cNvPr>
            <p:cNvGrpSpPr/>
            <p:nvPr/>
          </p:nvGrpSpPr>
          <p:grpSpPr>
            <a:xfrm>
              <a:off x="650486" y="2362107"/>
              <a:ext cx="10666201" cy="3445228"/>
              <a:chOff x="5486401" y="1347510"/>
              <a:chExt cx="5814208" cy="440867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86401" y="1347510"/>
                <a:ext cx="5814208" cy="41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2) </a:t>
                </a:r>
                <a:r>
                  <a:rPr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간편식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생산 프로세스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4E11B1-80E7-8781-3AA1-C5A19A73096E}"/>
                  </a:ext>
                </a:extLst>
              </p:cNvPr>
              <p:cNvSpPr/>
              <p:nvPr/>
            </p:nvSpPr>
            <p:spPr>
              <a:xfrm>
                <a:off x="10474758" y="5171411"/>
                <a:ext cx="780585" cy="58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6724C3-4853-329A-B7C5-D4AB7C0F628B}"/>
                </a:ext>
              </a:extLst>
            </p:cNvPr>
            <p:cNvSpPr/>
            <p:nvPr/>
          </p:nvSpPr>
          <p:spPr>
            <a:xfrm>
              <a:off x="642107" y="2229556"/>
              <a:ext cx="10866624" cy="4153725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4D788B-C686-C518-D077-15A74374D4A7}"/>
              </a:ext>
            </a:extLst>
          </p:cNvPr>
          <p:cNvGrpSpPr/>
          <p:nvPr/>
        </p:nvGrpSpPr>
        <p:grpSpPr>
          <a:xfrm>
            <a:off x="6926012" y="725343"/>
            <a:ext cx="5192416" cy="3615303"/>
            <a:chOff x="451355" y="1162952"/>
            <a:chExt cx="4560483" cy="45680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04F71A1-B38D-F118-18BE-7869987BC3CF}"/>
                </a:ext>
              </a:extLst>
            </p:cNvPr>
            <p:cNvGrpSpPr/>
            <p:nvPr/>
          </p:nvGrpSpPr>
          <p:grpSpPr>
            <a:xfrm>
              <a:off x="451355" y="1162952"/>
              <a:ext cx="4560483" cy="4568050"/>
              <a:chOff x="115016" y="1190189"/>
              <a:chExt cx="3740404" cy="525920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17CCFE-43F0-07D3-4E32-CA332C9AA636}"/>
                  </a:ext>
                </a:extLst>
              </p:cNvPr>
              <p:cNvSpPr/>
              <p:nvPr/>
            </p:nvSpPr>
            <p:spPr>
              <a:xfrm>
                <a:off x="115016" y="1190189"/>
                <a:ext cx="3645729" cy="5259207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aphicFrame>
            <p:nvGraphicFramePr>
              <p:cNvPr id="14" name="차트 13">
                <a:extLst>
                  <a:ext uri="{FF2B5EF4-FFF2-40B4-BE49-F238E27FC236}">
                    <a16:creationId xmlns:a16="http://schemas.microsoft.com/office/drawing/2014/main" id="{72315AC5-1D3D-8482-D839-3490C13D59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96164799"/>
                  </p:ext>
                </p:extLst>
              </p:nvPr>
            </p:nvGraphicFramePr>
            <p:xfrm>
              <a:off x="209693" y="1955547"/>
              <a:ext cx="3645727" cy="348091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B20F77-2745-30A4-6142-94D9B27F3F9B}"/>
                </a:ext>
              </a:extLst>
            </p:cNvPr>
            <p:cNvSpPr txBox="1"/>
            <p:nvPr/>
          </p:nvSpPr>
          <p:spPr>
            <a:xfrm>
              <a:off x="514169" y="1173093"/>
              <a:ext cx="4472785" cy="42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 비율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63DC70-918A-EA33-4267-378F6F3B96C9}"/>
              </a:ext>
            </a:extLst>
          </p:cNvPr>
          <p:cNvSpPr txBox="1"/>
          <p:nvPr/>
        </p:nvSpPr>
        <p:spPr>
          <a:xfrm>
            <a:off x="7978944" y="3644330"/>
            <a:ext cx="160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en-US" altLang="ko-Kore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양품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9,692</a:t>
            </a:r>
            <a:endParaRPr kumimoji="1" lang="en-US" altLang="ko-Kore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불량품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454</a:t>
            </a:r>
            <a:endParaRPr kumimoji="1"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48A00F-B273-D5E1-56D4-AAAA3C58D314}"/>
              </a:ext>
            </a:extLst>
          </p:cNvPr>
          <p:cNvSpPr txBox="1"/>
          <p:nvPr/>
        </p:nvSpPr>
        <p:spPr>
          <a:xfrm>
            <a:off x="9532845" y="3654840"/>
            <a:ext cx="1604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</a:p>
          <a:p>
            <a:pPr algn="ctr"/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양품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13,208</a:t>
            </a:r>
            <a:endParaRPr kumimoji="1" lang="en-US" altLang="ko-Kore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불량품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616</a:t>
            </a:r>
            <a:endParaRPr kumimoji="1" lang="ko-Kore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D5FC17D-13BD-81A0-B877-76D4F4BACDD8}"/>
              </a:ext>
            </a:extLst>
          </p:cNvPr>
          <p:cNvGrpSpPr/>
          <p:nvPr/>
        </p:nvGrpSpPr>
        <p:grpSpPr>
          <a:xfrm>
            <a:off x="474727" y="3361452"/>
            <a:ext cx="1160554" cy="1364209"/>
            <a:chOff x="760048" y="3164666"/>
            <a:chExt cx="1110552" cy="131726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170019-2A1F-9767-D7C2-47594969B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048" y="3164666"/>
              <a:ext cx="1110552" cy="10815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EBBC2F-9C59-AB4C-BFBE-D3435876E419}"/>
                </a:ext>
              </a:extLst>
            </p:cNvPr>
            <p:cNvSpPr txBox="1"/>
            <p:nvPr/>
          </p:nvSpPr>
          <p:spPr>
            <a:xfrm>
              <a:off x="814856" y="4158765"/>
              <a:ext cx="1020026" cy="323165"/>
            </a:xfrm>
            <a:prstGeom prst="rect">
              <a:avLst/>
            </a:prstGeom>
            <a:solidFill>
              <a:srgbClr val="1E325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5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계량실</a:t>
              </a:r>
              <a:endPara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4F2DB85-DCC3-8459-8DA5-0174AF800C3C}"/>
              </a:ext>
            </a:extLst>
          </p:cNvPr>
          <p:cNvGrpSpPr/>
          <p:nvPr/>
        </p:nvGrpSpPr>
        <p:grpSpPr>
          <a:xfrm>
            <a:off x="3798894" y="3314672"/>
            <a:ext cx="1092848" cy="1410989"/>
            <a:chOff x="3640669" y="3004492"/>
            <a:chExt cx="1045763" cy="136243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DAF3953-DFFA-0A47-21E3-95F2192F9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34" t="1151" r="2887" b="723"/>
            <a:stretch/>
          </p:blipFill>
          <p:spPr>
            <a:xfrm>
              <a:off x="3640669" y="3004492"/>
              <a:ext cx="1020026" cy="103288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C9F1D3-52B2-55BC-36C1-877C7725807C}"/>
                </a:ext>
              </a:extLst>
            </p:cNvPr>
            <p:cNvSpPr txBox="1"/>
            <p:nvPr/>
          </p:nvSpPr>
          <p:spPr>
            <a:xfrm>
              <a:off x="3666406" y="4043762"/>
              <a:ext cx="1020026" cy="323165"/>
            </a:xfrm>
            <a:prstGeom prst="rect">
              <a:avLst/>
            </a:prstGeom>
            <a:solidFill>
              <a:srgbClr val="1E325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5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충전실</a:t>
              </a:r>
              <a:endPara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B564343-8851-E2EE-BB6B-88DEF7E17DCB}"/>
              </a:ext>
            </a:extLst>
          </p:cNvPr>
          <p:cNvGrpSpPr/>
          <p:nvPr/>
        </p:nvGrpSpPr>
        <p:grpSpPr>
          <a:xfrm>
            <a:off x="2165766" y="3334283"/>
            <a:ext cx="1100036" cy="1421844"/>
            <a:chOff x="2360068" y="3139480"/>
            <a:chExt cx="1052641" cy="137291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FFF8AE9-AF86-158E-3E13-EB0C7700E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763" t="1891" r="2862" b="-926"/>
            <a:stretch/>
          </p:blipFill>
          <p:spPr>
            <a:xfrm>
              <a:off x="2360068" y="3139480"/>
              <a:ext cx="1052641" cy="103289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F8EFC7-3785-4CF7-3685-7A23AA6C5302}"/>
                </a:ext>
              </a:extLst>
            </p:cNvPr>
            <p:cNvSpPr txBox="1"/>
            <p:nvPr/>
          </p:nvSpPr>
          <p:spPr>
            <a:xfrm>
              <a:off x="2360068" y="4189231"/>
              <a:ext cx="1020026" cy="323165"/>
            </a:xfrm>
            <a:prstGeom prst="rect">
              <a:avLst/>
            </a:prstGeom>
            <a:solidFill>
              <a:srgbClr val="1E325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5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쿠킹실</a:t>
              </a:r>
              <a:endPara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30846EB-012D-4DD6-A95C-2F32A038A1E6}"/>
              </a:ext>
            </a:extLst>
          </p:cNvPr>
          <p:cNvGrpSpPr/>
          <p:nvPr/>
        </p:nvGrpSpPr>
        <p:grpSpPr>
          <a:xfrm>
            <a:off x="5425145" y="3328454"/>
            <a:ext cx="1160554" cy="1397206"/>
            <a:chOff x="5710466" y="3132803"/>
            <a:chExt cx="1110552" cy="134912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F89000A-1E23-5231-F364-887334104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0466" y="3132803"/>
              <a:ext cx="1110552" cy="111055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45FEF0-4001-4894-B411-ACF0AA6E831C}"/>
                </a:ext>
              </a:extLst>
            </p:cNvPr>
            <p:cNvSpPr txBox="1"/>
            <p:nvPr/>
          </p:nvSpPr>
          <p:spPr>
            <a:xfrm>
              <a:off x="5710466" y="4158764"/>
              <a:ext cx="1020026" cy="323165"/>
            </a:xfrm>
            <a:prstGeom prst="rect">
              <a:avLst/>
            </a:prstGeom>
            <a:solidFill>
              <a:srgbClr val="1E325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4. </a:t>
              </a:r>
              <a:r>
                <a:rPr lang="ko-KR" altLang="en-US" sz="15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포장실</a:t>
              </a:r>
              <a:endPara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8" name="화살표: 오른쪽 1">
            <a:extLst>
              <a:ext uri="{FF2B5EF4-FFF2-40B4-BE49-F238E27FC236}">
                <a16:creationId xmlns:a16="http://schemas.microsoft.com/office/drawing/2014/main" id="{AA600254-B8E0-9BF2-F5E7-1E0DCB6A04B3}"/>
              </a:ext>
            </a:extLst>
          </p:cNvPr>
          <p:cNvSpPr/>
          <p:nvPr/>
        </p:nvSpPr>
        <p:spPr>
          <a:xfrm>
            <a:off x="1705958" y="3996058"/>
            <a:ext cx="327502" cy="178183"/>
          </a:xfrm>
          <a:prstGeom prst="rightArrow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2">
            <a:extLst>
              <a:ext uri="{FF2B5EF4-FFF2-40B4-BE49-F238E27FC236}">
                <a16:creationId xmlns:a16="http://schemas.microsoft.com/office/drawing/2014/main" id="{39912E5A-6B2B-2EAE-2C42-D58386C3826B}"/>
              </a:ext>
            </a:extLst>
          </p:cNvPr>
          <p:cNvSpPr/>
          <p:nvPr/>
        </p:nvSpPr>
        <p:spPr>
          <a:xfrm>
            <a:off x="3351954" y="3943055"/>
            <a:ext cx="327502" cy="178183"/>
          </a:xfrm>
          <a:prstGeom prst="rightArrow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15">
            <a:extLst>
              <a:ext uri="{FF2B5EF4-FFF2-40B4-BE49-F238E27FC236}">
                <a16:creationId xmlns:a16="http://schemas.microsoft.com/office/drawing/2014/main" id="{D4B8C755-8D1E-35C3-AF69-150884BF115C}"/>
              </a:ext>
            </a:extLst>
          </p:cNvPr>
          <p:cNvSpPr/>
          <p:nvPr/>
        </p:nvSpPr>
        <p:spPr>
          <a:xfrm>
            <a:off x="5022830" y="3943055"/>
            <a:ext cx="327502" cy="178183"/>
          </a:xfrm>
          <a:prstGeom prst="rightArrow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E857E5-C1FC-C706-48C3-75813724717F}"/>
              </a:ext>
            </a:extLst>
          </p:cNvPr>
          <p:cNvSpPr txBox="1"/>
          <p:nvPr/>
        </p:nvSpPr>
        <p:spPr>
          <a:xfrm>
            <a:off x="2199570" y="4884453"/>
            <a:ext cx="1821247" cy="717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쿠킹온도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쿠킹스팀압력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C8D91E-6E2C-797F-C5E1-A8C64C018FDE}"/>
              </a:ext>
            </a:extLst>
          </p:cNvPr>
          <p:cNvSpPr txBox="1"/>
          <p:nvPr/>
        </p:nvSpPr>
        <p:spPr>
          <a:xfrm>
            <a:off x="3914176" y="4846719"/>
            <a:ext cx="1353281" cy="92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충전실온도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실링온도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실링압력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3A28914-7A71-E037-C8BF-8D0B0F98FC85}"/>
              </a:ext>
            </a:extLst>
          </p:cNvPr>
          <p:cNvGrpSpPr/>
          <p:nvPr/>
        </p:nvGrpSpPr>
        <p:grpSpPr>
          <a:xfrm>
            <a:off x="6947295" y="4428119"/>
            <a:ext cx="5142917" cy="2305389"/>
            <a:chOff x="451355" y="1162952"/>
            <a:chExt cx="4535599" cy="456805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B4C7E9B-7004-0102-483A-6B2937138CB3}"/>
                </a:ext>
              </a:extLst>
            </p:cNvPr>
            <p:cNvSpPr/>
            <p:nvPr/>
          </p:nvSpPr>
          <p:spPr>
            <a:xfrm>
              <a:off x="451355" y="1162952"/>
              <a:ext cx="4445050" cy="456805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F8676-BEA6-454A-6699-CC97B46C12A0}"/>
                </a:ext>
              </a:extLst>
            </p:cNvPr>
            <p:cNvSpPr txBox="1"/>
            <p:nvPr/>
          </p:nvSpPr>
          <p:spPr>
            <a:xfrm>
              <a:off x="514169" y="1173093"/>
              <a:ext cx="4472785" cy="67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가동중지시간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비율</a:t>
              </a:r>
            </a:p>
          </p:txBody>
        </p:sp>
      </p:grpSp>
      <p:graphicFrame>
        <p:nvGraphicFramePr>
          <p:cNvPr id="52" name="차트 51">
            <a:extLst>
              <a:ext uri="{FF2B5EF4-FFF2-40B4-BE49-F238E27FC236}">
                <a16:creationId xmlns:a16="http://schemas.microsoft.com/office/drawing/2014/main" id="{5B8DCE45-D59E-F891-A25C-DD7A1DF7E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688612"/>
              </p:ext>
            </p:extLst>
          </p:nvPr>
        </p:nvGraphicFramePr>
        <p:xfrm>
          <a:off x="7245705" y="4771791"/>
          <a:ext cx="2431205" cy="1949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3" name="차트 52">
            <a:extLst>
              <a:ext uri="{FF2B5EF4-FFF2-40B4-BE49-F238E27FC236}">
                <a16:creationId xmlns:a16="http://schemas.microsoft.com/office/drawing/2014/main" id="{5CF982A6-663C-2D7B-240C-75757444D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161132"/>
              </p:ext>
            </p:extLst>
          </p:nvPr>
        </p:nvGraphicFramePr>
        <p:xfrm>
          <a:off x="9763963" y="4532242"/>
          <a:ext cx="2041347" cy="2077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E6160289-0A69-C5AB-EFF9-62B5215B6CD0}"/>
              </a:ext>
            </a:extLst>
          </p:cNvPr>
          <p:cNvSpPr txBox="1"/>
          <p:nvPr/>
        </p:nvSpPr>
        <p:spPr>
          <a:xfrm>
            <a:off x="8153214" y="5702846"/>
            <a:ext cx="73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7,069</a:t>
            </a:r>
            <a:endParaRPr kumimoji="1" lang="ko-Kore-KR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CD8EE6-A833-9197-1B80-6F31B79F0CA0}"/>
              </a:ext>
            </a:extLst>
          </p:cNvPr>
          <p:cNvSpPr txBox="1"/>
          <p:nvPr/>
        </p:nvSpPr>
        <p:spPr>
          <a:xfrm>
            <a:off x="10852414" y="4923073"/>
            <a:ext cx="569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61.3</a:t>
            </a:r>
            <a:endParaRPr kumimoji="1" lang="ko-Kore-KR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B3F66D-54BA-07B3-4A77-59F94C31E37E}"/>
              </a:ext>
            </a:extLst>
          </p:cNvPr>
          <p:cNvSpPr txBox="1"/>
          <p:nvPr/>
        </p:nvSpPr>
        <p:spPr>
          <a:xfrm>
            <a:off x="10500054" y="5543914"/>
            <a:ext cx="569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03.7</a:t>
            </a:r>
            <a:endParaRPr kumimoji="1" lang="ko-Kore-KR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2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9718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63580"/>
              </p:ext>
            </p:extLst>
          </p:nvPr>
        </p:nvGraphicFramePr>
        <p:xfrm>
          <a:off x="214408" y="1235368"/>
          <a:ext cx="11739698" cy="51237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441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1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8423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불량</a:t>
                      </a:r>
                      <a:r>
                        <a:rPr lang="ko-KR" altLang="en-US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개수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개수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72653138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그래프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예측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</a:t>
                      </a:r>
                      <a:r>
                        <a:rPr lang="ko-KR" altLang="en-US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수주수량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X : </a:t>
                      </a:r>
                      <a:r>
                        <a:rPr lang="ko-KR" altLang="en-US" sz="1200" b="1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수주일자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005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 chart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통계적검정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Wilcoxon rank sum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검정을 통한 온도와 압력의 유의성 판단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비모수통계검정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29874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4441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SVM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 분류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(Y: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온도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압력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작업장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 등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이정균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Decision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Tree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Random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Gradient</a:t>
                      </a: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0057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1253</Words>
  <Application>Microsoft Macintosh PowerPoint</Application>
  <PresentationFormat>와이드스크린</PresentationFormat>
  <Paragraphs>305</Paragraphs>
  <Slides>21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나눔스퀘어 ExtraBold</vt:lpstr>
      <vt:lpstr>나눔스퀘어 Light</vt:lpstr>
      <vt:lpstr>맑은 고딕</vt:lpstr>
      <vt:lpstr>맑은 고딕</vt:lpstr>
      <vt:lpstr>나눔고딕</vt:lpstr>
      <vt:lpstr>Noto Sans CJK JP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김용빈</cp:lastModifiedBy>
  <cp:revision>158</cp:revision>
  <dcterms:created xsi:type="dcterms:W3CDTF">2020-09-07T02:34:06Z</dcterms:created>
  <dcterms:modified xsi:type="dcterms:W3CDTF">2022-11-16T18:07:53Z</dcterms:modified>
</cp:coreProperties>
</file>