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29" r:id="rId2"/>
    <p:sldId id="328" r:id="rId3"/>
    <p:sldId id="32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한나" initials="정" lastIdx="11" clrIdx="0">
    <p:extLst>
      <p:ext uri="{19B8F6BF-5375-455C-9EA6-DF929625EA0E}">
        <p15:presenceInfo xmlns:p15="http://schemas.microsoft.com/office/powerpoint/2012/main" userId="fa4c7e4eb401fb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252"/>
    <a:srgbClr val="C03D3E"/>
    <a:srgbClr val="1D3152"/>
    <a:srgbClr val="3274A1"/>
    <a:srgbClr val="005289"/>
    <a:srgbClr val="FFFFFF"/>
    <a:srgbClr val="018296"/>
    <a:srgbClr val="4D4D4D"/>
    <a:srgbClr val="F4F4F4"/>
    <a:srgbClr val="1E77B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1901"/>
  </p:normalViewPr>
  <p:slideViewPr>
    <p:cSldViewPr snapToGrid="0" showGuides="1">
      <p:cViewPr varScale="1">
        <p:scale>
          <a:sx n="113" d="100"/>
          <a:sy n="113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F9CCD-2D11-43A4-9197-B0789D341704}" type="datetimeFigureOut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A837-F448-455F-9D0C-638652BC3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87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16FC9-08EC-4848-9B38-57A94316D179}" type="datetimeFigureOut">
              <a:rPr kumimoji="1" lang="ko-Kore-KR" altLang="en-US" smtClean="0"/>
              <a:t>2022. 11. 17.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58989-D849-E24F-84A2-94914BA0180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1165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6425-ECA3-4540-BC21-A365B9E3564E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964D-50B5-411E-B572-37AC52981E89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7AD6-495A-4E4E-90D5-3B5AC9140BF5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FBAF-E60B-484E-86B1-F45A972D76DD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E29A8-E1C5-442B-9F9C-F57CB42C753D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0B51-158E-4812-94E7-B8691A9F0BF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5A28-C43E-4837-9CE6-54A7316B5E9E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1763-5291-44F2-B1EB-1DFE073AF229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F46AE-1694-4C99-9728-BDA7B615F695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rgbClr val="4746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rgbClr val="4746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75102-4CCF-4097-856D-B9D5D4D96514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6C1AD2-5128-41ED-895C-723FBDAB28FF}"/>
              </a:ext>
            </a:extLst>
          </p:cNvPr>
          <p:cNvSpPr txBox="1"/>
          <p:nvPr userDrawn="1"/>
        </p:nvSpPr>
        <p:spPr>
          <a:xfrm>
            <a:off x="10200752" y="6614007"/>
            <a:ext cx="1988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20D2-F0CA-4EF6-8143-B25C340CAB2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D904-E40F-4C5D-94AC-06984A1A598C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345C-1FCA-478D-93D1-2B2FD0A359F7}" type="datetime1">
              <a:rPr lang="ko-KR" altLang="en-US" smtClean="0"/>
              <a:t>2022. 11. 17.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</a:p>
          <a:p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및 평가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3E9BAD-A663-FD72-43FF-9A3486AB2752}"/>
              </a:ext>
            </a:extLst>
          </p:cNvPr>
          <p:cNvSpPr txBox="1"/>
          <p:nvPr/>
        </p:nvSpPr>
        <p:spPr>
          <a:xfrm>
            <a:off x="265287" y="1290847"/>
            <a:ext cx="10628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명점</a:t>
            </a:r>
            <a:r>
              <a:rPr kumimoji="1" lang="ko-KR" altLang="en-US" dirty="0"/>
              <a:t> 불량에 대한 공정 조건 모델을 개발하고 정확도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F1, AUC, RECALL </a:t>
            </a:r>
            <a:r>
              <a:rPr kumimoji="1" lang="ko-KR" altLang="en-US" dirty="0"/>
              <a:t>값이 우수한 모델 </a:t>
            </a:r>
            <a:r>
              <a:rPr kumimoji="1" lang="en-US" altLang="ko-KR" dirty="0"/>
              <a:t>XGB </a:t>
            </a:r>
            <a:r>
              <a:rPr kumimoji="1" lang="ko-KR" altLang="en-US" dirty="0"/>
              <a:t>선정</a:t>
            </a:r>
            <a:endParaRPr kumimoji="1" lang="en-US" altLang="ko-KR" dirty="0"/>
          </a:p>
          <a:p>
            <a:r>
              <a:rPr kumimoji="1" lang="ko-KR" altLang="en-US" dirty="0"/>
              <a:t>공정 조건에 대해 파악 및 </a:t>
            </a:r>
            <a:r>
              <a:rPr kumimoji="1" lang="ko-KR" altLang="en-US" b="1" dirty="0"/>
              <a:t>불량률 개선에 활용</a:t>
            </a:r>
            <a:endParaRPr kumimoji="1" lang="ko-Kore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E84C83-8350-E6DB-E420-B491577E7F88}"/>
              </a:ext>
            </a:extLst>
          </p:cNvPr>
          <p:cNvSpPr/>
          <p:nvPr/>
        </p:nvSpPr>
        <p:spPr>
          <a:xfrm>
            <a:off x="265287" y="1941642"/>
            <a:ext cx="7467602" cy="4174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21774-5C32-4F58-5BC7-667EEFD25A6A}"/>
              </a:ext>
            </a:extLst>
          </p:cNvPr>
          <p:cNvSpPr/>
          <p:nvPr/>
        </p:nvSpPr>
        <p:spPr>
          <a:xfrm>
            <a:off x="265287" y="1941644"/>
            <a:ext cx="746760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분류모델</a:t>
            </a:r>
            <a:r>
              <a:rPr kumimoji="1" lang="ko-KR" altLang="en-US" dirty="0"/>
              <a:t> 성능 비교 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32F6FB-4CF0-8971-ECB9-7F40DF16B555}"/>
              </a:ext>
            </a:extLst>
          </p:cNvPr>
          <p:cNvSpPr txBox="1"/>
          <p:nvPr/>
        </p:nvSpPr>
        <p:spPr>
          <a:xfrm>
            <a:off x="265287" y="6194109"/>
            <a:ext cx="76202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/>
              <a:t>XGB : Gradient Boosting</a:t>
            </a:r>
            <a:r>
              <a:rPr kumimoji="1" lang="ko-KR" altLang="en-US" sz="1500" dirty="0"/>
              <a:t>와 전체적인 방법은 비슷하나 과적합의 규제가 포함되어 있음</a:t>
            </a:r>
            <a:r>
              <a:rPr kumimoji="1" lang="en-US" altLang="ko-KR" sz="1500" dirty="0"/>
              <a:t>.</a:t>
            </a:r>
            <a:endParaRPr kumimoji="1" lang="ko-Kore-KR" altLang="en-US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F6CE6B-3B78-04F3-D461-AECD22C77076}"/>
              </a:ext>
            </a:extLst>
          </p:cNvPr>
          <p:cNvSpPr txBox="1"/>
          <p:nvPr/>
        </p:nvSpPr>
        <p:spPr>
          <a:xfrm>
            <a:off x="7779623" y="2056686"/>
            <a:ext cx="406061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  </a:t>
            </a:r>
            <a:r>
              <a:rPr kumimoji="1" lang="ko-Kore-KR" altLang="en-US" sz="1600" dirty="0"/>
              <a:t>총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7</a:t>
            </a:r>
            <a:r>
              <a:rPr kumimoji="1" lang="ko-KR" altLang="en-US" sz="1600" dirty="0"/>
              <a:t>개의 모델 비교</a:t>
            </a:r>
            <a:endParaRPr kumimoji="1" lang="en-US" altLang="ko-KR" sz="1600" dirty="0"/>
          </a:p>
          <a:p>
            <a:r>
              <a:rPr kumimoji="1" lang="en-US" altLang="ko-Kore-KR" sz="1600" dirty="0"/>
              <a:t>XGB, GB, Neural Net, DT, RF, SVM, KNN</a:t>
            </a:r>
          </a:p>
          <a:p>
            <a:endParaRPr kumimoji="1" lang="en-US" altLang="ko-Kore-KR" sz="1600" dirty="0"/>
          </a:p>
          <a:p>
            <a:r>
              <a:rPr kumimoji="1" lang="ko-KR" altLang="en-US" sz="1600" dirty="0"/>
              <a:t>   고객에게 불량품이 양품으로 분류되어 전달된다면 브랜드 이미지 하락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환불비용 등의 이해상황을 고려하여 재현율을 우선적으로 해석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   </a:t>
            </a:r>
            <a:r>
              <a:rPr kumimoji="1" lang="en-US" altLang="ko-KR" sz="1600" dirty="0"/>
              <a:t>XGB</a:t>
            </a:r>
            <a:r>
              <a:rPr kumimoji="1" lang="ko-KR" altLang="en-US" sz="1600" dirty="0"/>
              <a:t> 모델을 이용해 </a:t>
            </a:r>
            <a:r>
              <a:rPr kumimoji="1" lang="en-US" altLang="ko-KR" sz="1600" dirty="0"/>
              <a:t>K-Fold</a:t>
            </a:r>
            <a:r>
              <a:rPr kumimoji="1" lang="ko-KR" altLang="en-US" sz="1600" dirty="0"/>
              <a:t>로 교차 검증 후 양품</a:t>
            </a:r>
            <a:r>
              <a:rPr kumimoji="1" lang="en-US" altLang="ko-KR" sz="1600" dirty="0"/>
              <a:t>/</a:t>
            </a:r>
            <a:r>
              <a:rPr kumimoji="1" lang="ko-KR" altLang="en-US" sz="1600" dirty="0" err="1"/>
              <a:t>명점을</a:t>
            </a:r>
            <a:r>
              <a:rPr kumimoji="1" lang="ko-KR" altLang="en-US" sz="1600" dirty="0"/>
              <a:t> 다수결 분류 </a:t>
            </a:r>
            <a:r>
              <a:rPr kumimoji="1" lang="ko-KR" altLang="en-US" sz="1600" dirty="0" err="1"/>
              <a:t>재현율</a:t>
            </a:r>
            <a:r>
              <a:rPr kumimoji="1" lang="ko-KR" altLang="en-US" sz="1600" dirty="0"/>
              <a:t> 향상을 위해 </a:t>
            </a:r>
            <a:r>
              <a:rPr kumimoji="1" lang="ko-KR" altLang="en-US" sz="1600" dirty="0" err="1"/>
              <a:t>명점에</a:t>
            </a:r>
            <a:r>
              <a:rPr kumimoji="1" lang="ko-KR" altLang="en-US" sz="1600" dirty="0"/>
              <a:t> 대해 가중치를 더 높게 부여 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   종합적으로 </a:t>
            </a:r>
            <a:r>
              <a:rPr kumimoji="1" lang="en-US" altLang="ko-KR" sz="1600" dirty="0"/>
              <a:t>XGB</a:t>
            </a:r>
            <a:r>
              <a:rPr kumimoji="1" lang="ko-KR" altLang="en-US" sz="1600" dirty="0"/>
              <a:t>의 성능이 가장 우수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b="1" dirty="0"/>
              <a:t>최종모델로 </a:t>
            </a:r>
            <a:r>
              <a:rPr kumimoji="1" lang="en-US" altLang="ko-KR" b="1" dirty="0"/>
              <a:t>XGB </a:t>
            </a:r>
            <a:r>
              <a:rPr kumimoji="1" lang="ko-KR" altLang="en-US" b="1" dirty="0"/>
              <a:t>모델 선정</a:t>
            </a:r>
            <a:endParaRPr kumimoji="1" lang="en-US" altLang="ko-Kore-KR" b="1" dirty="0"/>
          </a:p>
          <a:p>
            <a:endParaRPr kumimoji="1" lang="ko-Kore-KR" altLang="en-US" dirty="0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11AB6B7E-55EB-05F0-2D16-7E051EE82304}"/>
              </a:ext>
            </a:extLst>
          </p:cNvPr>
          <p:cNvSpPr/>
          <p:nvPr/>
        </p:nvSpPr>
        <p:spPr>
          <a:xfrm>
            <a:off x="7866096" y="2111578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B9A966B6-C092-0C44-E8E4-44BC2E1DC6AC}"/>
              </a:ext>
            </a:extLst>
          </p:cNvPr>
          <p:cNvSpPr/>
          <p:nvPr/>
        </p:nvSpPr>
        <p:spPr>
          <a:xfrm>
            <a:off x="7885515" y="2851000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01959827-8552-7DD8-C8D6-7DA9AEB1E4BA}"/>
              </a:ext>
            </a:extLst>
          </p:cNvPr>
          <p:cNvSpPr/>
          <p:nvPr/>
        </p:nvSpPr>
        <p:spPr>
          <a:xfrm>
            <a:off x="7885515" y="4041563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3DBE6DCC-D7C4-DED8-D59F-F1720359D4BC}"/>
              </a:ext>
            </a:extLst>
          </p:cNvPr>
          <p:cNvSpPr/>
          <p:nvPr/>
        </p:nvSpPr>
        <p:spPr>
          <a:xfrm>
            <a:off x="7873857" y="5259755"/>
            <a:ext cx="161827" cy="222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979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7362252" y="1063779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699911"/>
            <a:ext cx="11958320" cy="60282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개선안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910" y="1290847"/>
            <a:ext cx="9864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의사결정나무 및 히스토그램을 이용해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호기별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최적의 조건 도출 및 개선안 제시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366B382D-B235-92E5-7768-C66272B03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439675"/>
              </p:ext>
            </p:extLst>
          </p:nvPr>
        </p:nvGraphicFramePr>
        <p:xfrm>
          <a:off x="277706" y="1629401"/>
          <a:ext cx="11731384" cy="4997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846">
                  <a:extLst>
                    <a:ext uri="{9D8B030D-6E8A-4147-A177-3AD203B41FA5}">
                      <a16:colId xmlns:a16="http://schemas.microsoft.com/office/drawing/2014/main" val="985557556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840931254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4207643645"/>
                    </a:ext>
                  </a:extLst>
                </a:gridCol>
                <a:gridCol w="2932846">
                  <a:extLst>
                    <a:ext uri="{9D8B030D-6E8A-4147-A177-3AD203B41FA5}">
                      <a16:colId xmlns:a16="http://schemas.microsoft.com/office/drawing/2014/main" val="1373408134"/>
                    </a:ext>
                  </a:extLst>
                </a:gridCol>
              </a:tblGrid>
              <a:tr h="3843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공정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개선 최적 조건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569446"/>
                  </a:ext>
                </a:extLst>
              </a:tr>
              <a:tr h="384398">
                <a:tc rowSpan="4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747977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237690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2436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491324"/>
                  </a:ext>
                </a:extLst>
              </a:tr>
              <a:tr h="384398">
                <a:tc rowSpan="5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9173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64098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338154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547412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29831"/>
                  </a:ext>
                </a:extLst>
              </a:tr>
              <a:tr h="384398">
                <a:tc rowSpan="3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23696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1985"/>
                  </a:ext>
                </a:extLst>
              </a:tr>
              <a:tr h="384398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2ADD7D7-DD7C-094D-4FC8-91CDF787C1E3}"/>
              </a:ext>
            </a:extLst>
          </p:cNvPr>
          <p:cNvSpPr/>
          <p:nvPr/>
        </p:nvSpPr>
        <p:spPr>
          <a:xfrm>
            <a:off x="10310648" y="6547945"/>
            <a:ext cx="1807780" cy="3100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8070D9-2BF7-E0BF-DEB5-0660D38B2346}"/>
              </a:ext>
            </a:extLst>
          </p:cNvPr>
          <p:cNvSpPr/>
          <p:nvPr/>
        </p:nvSpPr>
        <p:spPr>
          <a:xfrm>
            <a:off x="0" y="0"/>
            <a:ext cx="12192000" cy="581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85FB-270E-EAD5-C646-22DB5D1DF090}"/>
              </a:ext>
            </a:extLst>
          </p:cNvPr>
          <p:cNvSpPr txBox="1"/>
          <p:nvPr/>
        </p:nvSpPr>
        <p:spPr>
          <a:xfrm>
            <a:off x="0" y="26539"/>
            <a:ext cx="6106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Vital Few </a:t>
            </a:r>
            <a:r>
              <a:rPr lang="ko-KR" altLang="en-US" sz="2800" b="1" spc="-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BCBBDD-4DCB-FC70-BC77-3B7042A1489D}"/>
              </a:ext>
            </a:extLst>
          </p:cNvPr>
          <p:cNvSpPr/>
          <p:nvPr/>
        </p:nvSpPr>
        <p:spPr>
          <a:xfrm>
            <a:off x="132080" y="741680"/>
            <a:ext cx="11907520" cy="597979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2910" y="829182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개선방안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CE6EDEB-6319-CC51-396C-3E4912BF3AF0}"/>
              </a:ext>
            </a:extLst>
          </p:cNvPr>
          <p:cNvSpPr/>
          <p:nvPr/>
        </p:nvSpPr>
        <p:spPr>
          <a:xfrm>
            <a:off x="454376" y="1515029"/>
            <a:ext cx="1126068" cy="1116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MAN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B2366-C290-1519-E751-1BB286B25F6B}"/>
              </a:ext>
            </a:extLst>
          </p:cNvPr>
          <p:cNvSpPr/>
          <p:nvPr/>
        </p:nvSpPr>
        <p:spPr>
          <a:xfrm>
            <a:off x="434621" y="2720904"/>
            <a:ext cx="1145822" cy="10393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6D213C8-55FC-C942-3000-BD777149E4C6}"/>
              </a:ext>
            </a:extLst>
          </p:cNvPr>
          <p:cNvSpPr/>
          <p:nvPr/>
        </p:nvSpPr>
        <p:spPr>
          <a:xfrm>
            <a:off x="454376" y="3947899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53C4CDE-23FA-1ED7-CE05-8B03B97534AF}"/>
              </a:ext>
            </a:extLst>
          </p:cNvPr>
          <p:cNvSpPr/>
          <p:nvPr/>
        </p:nvSpPr>
        <p:spPr>
          <a:xfrm>
            <a:off x="454375" y="5243980"/>
            <a:ext cx="1126068" cy="1120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E7DC3-90D2-D263-7792-3BCCE0A5F848}"/>
              </a:ext>
            </a:extLst>
          </p:cNvPr>
          <p:cNvSpPr txBox="1"/>
          <p:nvPr/>
        </p:nvSpPr>
        <p:spPr>
          <a:xfrm>
            <a:off x="378176" y="3052723"/>
            <a:ext cx="1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MATERIAL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1B25FE-D9C2-7CF7-4A3C-7AB85A5360A6}"/>
              </a:ext>
            </a:extLst>
          </p:cNvPr>
          <p:cNvSpPr txBox="1"/>
          <p:nvPr/>
        </p:nvSpPr>
        <p:spPr>
          <a:xfrm>
            <a:off x="434621" y="4323286"/>
            <a:ext cx="136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MACHINE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BF7F2-85FD-8035-5DEA-7CDFA8E7FBAA}"/>
              </a:ext>
            </a:extLst>
          </p:cNvPr>
          <p:cNvSpPr txBox="1"/>
          <p:nvPr/>
        </p:nvSpPr>
        <p:spPr>
          <a:xfrm>
            <a:off x="445913" y="5619367"/>
            <a:ext cx="124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METHOD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16" name="왼쪽 화살표 설명선[L] 15">
            <a:extLst>
              <a:ext uri="{FF2B5EF4-FFF2-40B4-BE49-F238E27FC236}">
                <a16:creationId xmlns:a16="http://schemas.microsoft.com/office/drawing/2014/main" id="{A4876E3A-8601-2C6D-0FB6-77684A30C543}"/>
              </a:ext>
            </a:extLst>
          </p:cNvPr>
          <p:cNvSpPr/>
          <p:nvPr/>
        </p:nvSpPr>
        <p:spPr>
          <a:xfrm>
            <a:off x="1794933" y="1509999"/>
            <a:ext cx="9719734" cy="1116984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왼쪽 화살표 설명선[L] 16">
            <a:extLst>
              <a:ext uri="{FF2B5EF4-FFF2-40B4-BE49-F238E27FC236}">
                <a16:creationId xmlns:a16="http://schemas.microsoft.com/office/drawing/2014/main" id="{2E1E94CB-42AE-F8D1-216B-16C3B437C779}"/>
              </a:ext>
            </a:extLst>
          </p:cNvPr>
          <p:cNvSpPr/>
          <p:nvPr/>
        </p:nvSpPr>
        <p:spPr>
          <a:xfrm>
            <a:off x="1794933" y="2760339"/>
            <a:ext cx="9719734" cy="103930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왼쪽 화살표 설명선[L] 19">
            <a:extLst>
              <a:ext uri="{FF2B5EF4-FFF2-40B4-BE49-F238E27FC236}">
                <a16:creationId xmlns:a16="http://schemas.microsoft.com/office/drawing/2014/main" id="{FA76AEB7-85ED-A70E-DBF2-1ACC3A70D68D}"/>
              </a:ext>
            </a:extLst>
          </p:cNvPr>
          <p:cNvSpPr/>
          <p:nvPr/>
        </p:nvSpPr>
        <p:spPr>
          <a:xfrm>
            <a:off x="1794933" y="3947899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왼쪽 화살표 설명선[L] 20">
            <a:extLst>
              <a:ext uri="{FF2B5EF4-FFF2-40B4-BE49-F238E27FC236}">
                <a16:creationId xmlns:a16="http://schemas.microsoft.com/office/drawing/2014/main" id="{895D4AF6-4CFB-CAC0-79BE-0010EBB54A0E}"/>
              </a:ext>
            </a:extLst>
          </p:cNvPr>
          <p:cNvSpPr/>
          <p:nvPr/>
        </p:nvSpPr>
        <p:spPr>
          <a:xfrm>
            <a:off x="1794933" y="5243980"/>
            <a:ext cx="9719734" cy="112010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3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22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162</Words>
  <Application>Microsoft Macintosh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 ExtraBold</vt:lpstr>
      <vt:lpstr>나눔스퀘어 Light</vt:lpstr>
      <vt:lpstr>Arial</vt:lpstr>
      <vt:lpstr>Calibri</vt:lpstr>
      <vt:lpstr>Malgun Gothic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서원교</cp:lastModifiedBy>
  <cp:revision>161</cp:revision>
  <dcterms:created xsi:type="dcterms:W3CDTF">2020-09-07T02:34:06Z</dcterms:created>
  <dcterms:modified xsi:type="dcterms:W3CDTF">2022-11-16T16:13:25Z</dcterms:modified>
</cp:coreProperties>
</file>