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0" r:id="rId11"/>
    <p:sldId id="264" r:id="rId12"/>
    <p:sldId id="297" r:id="rId13"/>
    <p:sldId id="293" r:id="rId14"/>
    <p:sldId id="277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4396C"/>
    <a:srgbClr val="393939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8440">
              <a:solidFill>
                <a:srgbClr val="4472C4"/>
              </a:solidFill>
              <a:round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맑은 고딕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  <a:endParaRPr lang="ko-KR" altLang="en-US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23058" y="310583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3722"/>
              </p:ext>
            </p:extLst>
          </p:nvPr>
        </p:nvGraphicFramePr>
        <p:xfrm>
          <a:off x="315405" y="1322427"/>
          <a:ext cx="11353799" cy="5034953"/>
        </p:xfrm>
        <a:graphic>
          <a:graphicData uri="http://schemas.openxmlformats.org/drawingml/2006/table">
            <a:tbl>
              <a:tblPr/>
              <a:tblGrid>
                <a:gridCol w="2135564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5823056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능력 부족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유지보수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생산 시간 및 불량률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관련 교육 및 자격증 보유현황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공정개선 투자현황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생산인력 평균 노동시간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제품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실패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일일 생산 및 출고 현황 확인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수주 금액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매출액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경쟁력 저하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 리드타임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건수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  <a:endParaRPr lang="ko-KR" altLang="en-US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  <a:endParaRPr lang="ko-KR" altLang="en-US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72561" y="307505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49742" y="14505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  <a:endParaRPr lang="ko-KR" altLang="en-US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724143" y="763979"/>
            <a:ext cx="11018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경쟁사 출현</a:t>
            </a: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증가로 인해 당사의 매출액은 지속 하락 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/>
              <a:t>※ </a:t>
            </a:r>
            <a:r>
              <a:rPr lang="en-US" altLang="ko-KR" sz="12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HMR(Home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Meal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Replacement</a:t>
            </a:r>
            <a:r>
              <a:rPr lang="en-US" altLang="ko-KR" sz="12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2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 </a:t>
            </a:r>
            <a:r>
              <a:rPr lang="ko-KR" altLang="en-US" sz="1200" b="1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/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406520" y="5527800"/>
            <a:ext cx="2124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8569440" y="1503000"/>
            <a:ext cx="2757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&lt;21년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후발</a:t>
            </a:r>
            <a:r>
              <a:rPr lang="en-US" sz="1800" b="1" strike="noStrike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하락을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막기위해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예측기반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18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412160" y="5527800"/>
            <a:ext cx="3552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40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347680" y="5527800"/>
            <a:ext cx="3078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1415880" y="1511280"/>
            <a:ext cx="280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768" y="1476688"/>
            <a:ext cx="29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700" y="1944404"/>
            <a:ext cx="3733799" cy="3434356"/>
            <a:chOff x="1705292" y="521335"/>
            <a:chExt cx="7100508" cy="589937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772" y="930593"/>
              <a:ext cx="3448050" cy="5438775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1705292" y="521335"/>
              <a:ext cx="6647498" cy="5866130"/>
              <a:chOff x="1705292" y="521335"/>
              <a:chExt cx="6647498" cy="5866130"/>
            </a:xfrm>
          </p:grpSpPr>
          <p:pic>
            <p:nvPicPr>
              <p:cNvPr id="35" name="그림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5292" y="521335"/>
                <a:ext cx="3523615" cy="5866130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3746500" y="15875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860800" y="21844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000500" y="37715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873500" y="5962014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416107" y="435514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5390" y="4901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476490" y="5409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98690" y="274589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260590" y="166790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1580" y="106457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7856696" y="59662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7216" y="914493"/>
              <a:ext cx="3648584" cy="550621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7"/>
            <a:srcRect b="91991"/>
            <a:stretch/>
          </p:blipFill>
          <p:spPr>
            <a:xfrm>
              <a:off x="5215572" y="521335"/>
              <a:ext cx="3524250" cy="4699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7082790" y="1636473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424261" y="1066204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2480" y="271390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32548" y="4863239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06163" y="543582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719124" y="59823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49538"/>
              </p:ext>
            </p:extLst>
          </p:nvPr>
        </p:nvGraphicFramePr>
        <p:xfrm>
          <a:off x="4056030" y="1835461"/>
          <a:ext cx="37432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01">
                  <a:extLst>
                    <a:ext uri="{9D8B030D-6E8A-4147-A177-3AD203B41FA5}">
                      <a16:colId xmlns:a16="http://schemas.microsoft.com/office/drawing/2014/main" val="508413364"/>
                    </a:ext>
                  </a:extLst>
                </a:gridCol>
                <a:gridCol w="1871601">
                  <a:extLst>
                    <a:ext uri="{9D8B030D-6E8A-4147-A177-3AD203B41FA5}">
                      <a16:colId xmlns:a16="http://schemas.microsoft.com/office/drawing/2014/main" val="2199462393"/>
                    </a:ext>
                  </a:extLst>
                </a:gridCol>
              </a:tblGrid>
              <a:tr h="357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기업명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78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CustomShape 12"/>
          <p:cNvSpPr/>
          <p:nvPr/>
        </p:nvSpPr>
        <p:spPr>
          <a:xfrm>
            <a:off x="6961000" y="5193054"/>
            <a:ext cx="1129072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ko-KR" sz="1000" b="1" spc="-1" dirty="0" smtClean="0">
                <a:solidFill>
                  <a:srgbClr val="000000"/>
                </a:solidFill>
                <a:latin typeface="맑은 고딕"/>
              </a:rPr>
              <a:t>[</a:t>
            </a:r>
            <a:r>
              <a:rPr lang="ko-KR" altLang="en-US" sz="1000" b="1" spc="-1" dirty="0" smtClean="0">
                <a:solidFill>
                  <a:srgbClr val="000000"/>
                </a:solidFill>
                <a:latin typeface="맑은 고딕"/>
              </a:rPr>
              <a:t>출처</a:t>
            </a:r>
            <a:r>
              <a:rPr lang="en-US" sz="1000" b="1" strike="noStrike" spc="-1" dirty="0" smtClean="0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1000" b="1" strike="noStrike" spc="-1" dirty="0" err="1" smtClean="0">
                <a:solidFill>
                  <a:srgbClr val="000000"/>
                </a:solidFill>
                <a:latin typeface="맑은 고딕"/>
              </a:rPr>
              <a:t>잡코리아</a:t>
            </a:r>
            <a:r>
              <a:rPr lang="en-US" altLang="ko-KR" sz="1000" b="1" strike="noStrike" spc="-1" dirty="0" smtClean="0">
                <a:solidFill>
                  <a:srgbClr val="000000"/>
                </a:solidFill>
                <a:latin typeface="맑은 고딕"/>
              </a:rPr>
              <a:t>]</a:t>
            </a:r>
            <a:endParaRPr lang="en-US" sz="1000" b="1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20914" y="101916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474" y="763519"/>
            <a:ext cx="10056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수주 대응이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881666" y="1285431"/>
            <a:ext cx="430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증가로 인한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예측 실패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5383552" y="1261758"/>
            <a:ext cx="238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9640531" y="1254737"/>
            <a:ext cx="219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93067"/>
            <a:ext cx="3525132" cy="267203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Defects,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매출액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96878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 방식으로 </a:t>
            </a:r>
            <a:r>
              <a:rPr kumimoji="1"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인한 </a:t>
            </a:r>
            <a:r>
              <a:rPr kumimoji="1"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20914" y="5291377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수요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예측을 통한 적절한 제품 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예측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209581" y="5109568"/>
            <a:ext cx="37712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감소를 통한 납기 지연 개선</a:t>
            </a:r>
            <a:endParaRPr kumimoji="1"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공정에 착수하는 시점부터 제품이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완성되어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완제품 창고에 입고되는 시점까지의 기간</a:t>
            </a:r>
            <a:endParaRPr kumimoji="1" lang="ko-Kore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4306479" y="5114406"/>
            <a:ext cx="36728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6sigma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도입을 통한 품질 불량 개선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시그마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억개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불량률을 말하며 불량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제로를 추구하는 말</a:t>
            </a:r>
            <a:endParaRPr kumimoji="1" lang="ko-Kore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>
            <a:off x="7979366" y="5445266"/>
            <a:ext cx="230215" cy="2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3"/>
            <a:endCxn id="76" idx="1"/>
          </p:cNvCxnSpPr>
          <p:nvPr/>
        </p:nvCxnSpPr>
        <p:spPr>
          <a:xfrm>
            <a:off x="3975783" y="5445266"/>
            <a:ext cx="330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80249"/>
            <a:ext cx="3610275" cy="3093878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 </a:t>
            </a:r>
            <a:r>
              <a:rPr lang="ko-KR" altLang="en-US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잠재 원인 </a:t>
            </a:r>
            <a:r>
              <a:rPr lang="ko-KR" altLang="en-US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도출</a:t>
            </a:r>
            <a:endParaRPr lang="ko-KR" altLang="en-US" sz="2400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Fish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Bone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97" y="1032513"/>
            <a:ext cx="12481593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 </a:t>
            </a:r>
            <a:r>
              <a:rPr lang="ko-KR" altLang="en-US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잠재 원인 </a:t>
            </a:r>
            <a:r>
              <a:rPr lang="ko-KR" altLang="en-US" sz="24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도출</a:t>
            </a:r>
            <a:endParaRPr lang="ko-KR" altLang="en-US" sz="2400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9">
            <a:extLst>
              <a:ext uri="{FF2B5EF4-FFF2-40B4-BE49-F238E27FC236}">
                <a16:creationId xmlns:a16="http://schemas.microsoft.com/office/drawing/2014/main" id="{27831E68-C251-7131-FBD6-CBA1F0A7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27AD67-F4B6-46F1-8CF9-0B4367FB74C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BED75AD-0E6A-BC49-452D-F638CC13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26693"/>
              </p:ext>
            </p:extLst>
          </p:nvPr>
        </p:nvGraphicFramePr>
        <p:xfrm>
          <a:off x="680483" y="1089594"/>
          <a:ext cx="10167560" cy="5024760"/>
        </p:xfrm>
        <a:graphic>
          <a:graphicData uri="http://schemas.openxmlformats.org/drawingml/2006/table">
            <a:tbl>
              <a:tblPr/>
              <a:tblGrid>
                <a:gridCol w="1576366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576366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97711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402966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460766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2753385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</a:tblGrid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35011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632</Words>
  <Application>Microsoft Office PowerPoint</Application>
  <PresentationFormat>와이드스크린</PresentationFormat>
  <Paragraphs>317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G마켓 산스 TTF Medium</vt:lpstr>
      <vt:lpstr>Noto Sans CJK JP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50</cp:revision>
  <dcterms:created xsi:type="dcterms:W3CDTF">2020-09-07T02:34:06Z</dcterms:created>
  <dcterms:modified xsi:type="dcterms:W3CDTF">2022-11-11T01:02:36Z</dcterms:modified>
</cp:coreProperties>
</file>