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8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9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drawings/drawing1.xml" ContentType="application/vnd.openxmlformats-officedocument.drawingml.chartshapes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0" r:id="rId2"/>
    <p:sldId id="261" r:id="rId3"/>
    <p:sldId id="258" r:id="rId4"/>
    <p:sldId id="295" r:id="rId5"/>
    <p:sldId id="299" r:id="rId6"/>
    <p:sldId id="263" r:id="rId7"/>
    <p:sldId id="355" r:id="rId8"/>
    <p:sldId id="316" r:id="rId9"/>
    <p:sldId id="344" r:id="rId10"/>
    <p:sldId id="325" r:id="rId11"/>
    <p:sldId id="319" r:id="rId12"/>
    <p:sldId id="354" r:id="rId13"/>
    <p:sldId id="356" r:id="rId14"/>
    <p:sldId id="358" r:id="rId15"/>
    <p:sldId id="360" r:id="rId16"/>
    <p:sldId id="361" r:id="rId17"/>
    <p:sldId id="357" r:id="rId18"/>
    <p:sldId id="348" r:id="rId19"/>
    <p:sldId id="338" r:id="rId20"/>
    <p:sldId id="347" r:id="rId21"/>
    <p:sldId id="351" r:id="rId22"/>
    <p:sldId id="353" r:id="rId23"/>
    <p:sldId id="333" r:id="rId24"/>
    <p:sldId id="329" r:id="rId25"/>
    <p:sldId id="328" r:id="rId26"/>
    <p:sldId id="327" r:id="rId27"/>
    <p:sldId id="350" r:id="rId28"/>
    <p:sldId id="352" r:id="rId29"/>
    <p:sldId id="27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한나" initials="정" lastIdx="11" clrIdx="0">
    <p:extLst>
      <p:ext uri="{19B8F6BF-5375-455C-9EA6-DF929625EA0E}">
        <p15:presenceInfo xmlns:p15="http://schemas.microsoft.com/office/powerpoint/2012/main" userId="fa4c7e4eb401fb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260E"/>
    <a:srgbClr val="005289"/>
    <a:srgbClr val="3274A1"/>
    <a:srgbClr val="1E3252"/>
    <a:srgbClr val="C03D3E"/>
    <a:srgbClr val="1D3152"/>
    <a:srgbClr val="FFFFFF"/>
    <a:srgbClr val="018296"/>
    <a:srgbClr val="4D4D4D"/>
    <a:srgbClr val="F4F4F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5" autoAdjust="0"/>
    <p:restoredTop sz="91931"/>
  </p:normalViewPr>
  <p:slideViewPr>
    <p:cSldViewPr snapToGrid="0" showGuides="1">
      <p:cViewPr varScale="1">
        <p:scale>
          <a:sx n="106" d="100"/>
          <a:sy n="106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Microsoft_Excel_____16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chartUserShapes" Target="../drawings/drawing1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5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 w="12700">
                      <a:solidFill>
                        <a:schemeClr val="accent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spc="-1" baseline="0">
                <a:ln>
                  <a:noFill/>
                </a:ln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R"/>
    </a:p>
  </c:tx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0B-4BD6-92D0-5D14EF7A95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0B-4BD6-92D0-5D14EF7A95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0B-4BD6-92D0-5D14EF7A95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0B-4BD6-92D0-5D14EF7A954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90B-4BD6-92D0-5D14EF7A9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AIC</c:v>
                </c:pt>
                <c:pt idx="1">
                  <c:v>BIC</c:v>
                </c:pt>
                <c:pt idx="2">
                  <c:v>MSE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5E-4C0A-A3B2-A57541768C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SRIMAX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AIC</c:v>
                </c:pt>
                <c:pt idx="1">
                  <c:v>BIC</c:v>
                </c:pt>
                <c:pt idx="2">
                  <c:v>MSE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5E-4C0A-A3B2-A57541768C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Prophet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AIC</c:v>
                </c:pt>
                <c:pt idx="1">
                  <c:v>BIC</c:v>
                </c:pt>
                <c:pt idx="2">
                  <c:v>MSE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5E-4C0A-A3B2-A57541768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9888"/>
        <c:axId val="338160216"/>
      </c:barChart>
      <c:catAx>
        <c:axId val="33815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60216"/>
        <c:crosses val="autoZero"/>
        <c:auto val="1"/>
        <c:lblAlgn val="ctr"/>
        <c:lblOffset val="100"/>
        <c:noMultiLvlLbl val="0"/>
      </c:catAx>
      <c:valAx>
        <c:axId val="338160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D-4419-9E59-FE20887B5A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1D-4419-9E59-FE20887B5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1-49D0-9335-5EFEF5B6BF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61-49D0-9335-5EFEF5B6B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17-422F-B410-C4A8E2E5E9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17-422F-B410-C4A8E2E5E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EA-4AD5-82E2-6E4E8B3B36D5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A-4AD5-82E2-6E4E8B3B36D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EA-4AD5-82E2-6E4E8B3B36D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7EA-4AD5-82E2-6E4E8B3B36D5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EA-4AD5-82E2-6E4E8B3B3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29-4D9E-84B7-90C909F8AA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29-4D9E-84B7-90C909F8AA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29-4D9E-84B7-90C909F8AA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29-4D9E-84B7-90C909F8AA1E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29-4D9E-84B7-90C909F8A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항목 1</cx:pt>
          <cx:pt idx="1">항목 1</cx:pt>
          <cx:pt idx="2">항목 1</cx:pt>
          <cx:pt idx="3">항목 1</cx:pt>
          <cx:pt idx="4">항목 1</cx:pt>
          <cx:pt idx="5">항목 1</cx:pt>
          <cx:pt idx="6">항목 1</cx:pt>
          <cx:pt idx="7">항목 1</cx:pt>
          <cx:pt idx="8">항목 1</cx:pt>
          <cx:pt idx="9">항목 2</cx:pt>
          <cx:pt idx="10">항목 2</cx:pt>
          <cx:pt idx="11">항목 2</cx:pt>
          <cx:pt idx="12">항목 2</cx:pt>
          <cx:pt idx="13">항목 2</cx:pt>
          <cx:pt idx="14">항목 2</cx:pt>
          <cx:pt idx="15">항목 2</cx:pt>
          <cx:pt idx="16"/>
          <cx:pt idx="17"/>
          <cx:pt idx="18"/>
          <cx:pt idx="19"/>
          <cx:pt idx="20"/>
          <cx:pt idx="21"/>
        </cx:lvl>
      </cx:strDim>
      <cx:numDim type="val">
        <cx:f>Sheet1!$B$2:$B$23</cx:f>
        <cx:lvl ptCount="22" formatCode="G/표준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</cx:lvl>
      </cx:numDim>
    </cx:data>
    <cx:data id="1">
      <cx:strDim type="cat">
        <cx:f>Sheet1!$A$2:$A$23</cx:f>
        <cx:lvl ptCount="22">
          <cx:pt idx="0">항목 1</cx:pt>
          <cx:pt idx="1">항목 1</cx:pt>
          <cx:pt idx="2">항목 1</cx:pt>
          <cx:pt idx="3">항목 1</cx:pt>
          <cx:pt idx="4">항목 1</cx:pt>
          <cx:pt idx="5">항목 1</cx:pt>
          <cx:pt idx="6">항목 1</cx:pt>
          <cx:pt idx="7">항목 1</cx:pt>
          <cx:pt idx="8">항목 1</cx:pt>
          <cx:pt idx="9">항목 2</cx:pt>
          <cx:pt idx="10">항목 2</cx:pt>
          <cx:pt idx="11">항목 2</cx:pt>
          <cx:pt idx="12">항목 2</cx:pt>
          <cx:pt idx="13">항목 2</cx:pt>
          <cx:pt idx="14">항목 2</cx:pt>
          <cx:pt idx="15">항목 2</cx:pt>
          <cx:pt idx="16"/>
          <cx:pt idx="17"/>
          <cx:pt idx="18"/>
          <cx:pt idx="19"/>
          <cx:pt idx="20"/>
          <cx:pt idx="21"/>
        </cx:lvl>
      </cx:strDim>
      <cx:numDim type="val">
        <cx:f>Sheet1!$C$2:$C$23</cx:f>
        <cx:lvl ptCount="22" formatCode="G/표준">
          <cx:pt idx="0">-3</cx:pt>
          <cx:pt idx="1">1</cx:pt>
          <cx:pt idx="2">-6</cx:pt>
          <cx:pt idx="3">10</cx:pt>
          <cx:pt idx="4">34</cx:pt>
          <cx:pt idx="5">128</cx:pt>
          <cx:pt idx="6">22</cx:pt>
          <cx:pt idx="7">-12</cx:pt>
          <cx:pt idx="8">-28</cx:pt>
          <cx:pt idx="9">6</cx:pt>
          <cx:pt idx="10">31</cx:pt>
          <cx:pt idx="11">3</cx:pt>
          <cx:pt idx="12">12</cx:pt>
          <cx:pt idx="13">-12</cx:pt>
          <cx:pt idx="14">-13</cx:pt>
          <cx:pt idx="15">6</cx:pt>
        </cx:lvl>
      </cx:numDim>
    </cx:data>
    <cx:data id="2">
      <cx:strDim type="cat">
        <cx:f>Sheet1!$A$2:$A$23</cx:f>
        <cx:lvl ptCount="22">
          <cx:pt idx="0">항목 1</cx:pt>
          <cx:pt idx="1">항목 1</cx:pt>
          <cx:pt idx="2">항목 1</cx:pt>
          <cx:pt idx="3">항목 1</cx:pt>
          <cx:pt idx="4">항목 1</cx:pt>
          <cx:pt idx="5">항목 1</cx:pt>
          <cx:pt idx="6">항목 1</cx:pt>
          <cx:pt idx="7">항목 1</cx:pt>
          <cx:pt idx="8">항목 1</cx:pt>
          <cx:pt idx="9">항목 2</cx:pt>
          <cx:pt idx="10">항목 2</cx:pt>
          <cx:pt idx="11">항목 2</cx:pt>
          <cx:pt idx="12">항목 2</cx:pt>
          <cx:pt idx="13">항목 2</cx:pt>
          <cx:pt idx="14">항목 2</cx:pt>
          <cx:pt idx="15">항목 2</cx:pt>
          <cx:pt idx="16"/>
          <cx:pt idx="17"/>
          <cx:pt idx="18"/>
          <cx:pt idx="19"/>
          <cx:pt idx="20"/>
          <cx:pt idx="21"/>
        </cx:lvl>
      </cx:strDim>
      <cx:numDim type="val">
        <cx:f>Sheet1!$D$2:$D$23</cx:f>
        <cx:lvl ptCount="22" formatCode="G/표준"/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endParaRPr lang="ko-KR" dirty="0"/>
          </a:p>
        </cx:rich>
      </cx:tx>
    </cx:title>
    <cx:plotArea>
      <cx:plotAreaRegion>
        <cx:series layoutId="boxWhisker" uniqueId="{56A940E2-0C17-4921-89C4-B81D33A18BE2}">
          <cx:tx>
            <cx:txData>
              <cx:f>Sheet1!$B$1</cx:f>
              <cx:v>계열1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5B6B3768-C267-437B-BCB8-37C2D6A943C9}">
          <cx:tx>
            <cx:txData>
              <cx:f>Sheet1!$C$1</cx:f>
              <cx:v>계열2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50664B18-9966-4973-9791-53172834BABF}">
          <cx:tx>
            <cx:txData>
              <cx:f>Sheet1!$D$1</cx:f>
              <cx:v/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0C-459A-B9BC-0658C83033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0C-459A-B9BC-0658C83033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0C-459A-B9BC-0658C8303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575528"/>
        <c:axId val="448575856"/>
      </c:barChart>
      <c:catAx>
        <c:axId val="44857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8575856"/>
        <c:crosses val="autoZero"/>
        <c:auto val="1"/>
        <c:lblAlgn val="ctr"/>
        <c:lblOffset val="100"/>
        <c:noMultiLvlLbl val="0"/>
      </c:catAx>
      <c:valAx>
        <c:axId val="44857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8575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13년</c:v>
                </c:pt>
                <c:pt idx="1">
                  <c:v>14년</c:v>
                </c:pt>
                <c:pt idx="2">
                  <c:v>15년</c:v>
                </c:pt>
                <c:pt idx="3">
                  <c:v>16년</c:v>
                </c:pt>
                <c:pt idx="4">
                  <c:v>17년</c:v>
                </c:pt>
                <c:pt idx="5">
                  <c:v>18년</c:v>
                </c:pt>
                <c:pt idx="6">
                  <c:v>22년</c:v>
                </c:pt>
                <c:pt idx="7">
                  <c:v>23년(추정)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16058</c:v>
                </c:pt>
                <c:pt idx="1">
                  <c:v>15438</c:v>
                </c:pt>
                <c:pt idx="2">
                  <c:v>16823</c:v>
                </c:pt>
                <c:pt idx="3">
                  <c:v>22682</c:v>
                </c:pt>
                <c:pt idx="4">
                  <c:v>27421</c:v>
                </c:pt>
                <c:pt idx="5">
                  <c:v>32164</c:v>
                </c:pt>
                <c:pt idx="6">
                  <c:v>50000</c:v>
                </c:pt>
                <c:pt idx="7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9-504B-B864-0AF389A982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overlap val="-27"/>
        <c:axId val="1588452447"/>
        <c:axId val="1588454095"/>
      </c:barChart>
      <c:catAx>
        <c:axId val="158845244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8454095"/>
        <c:crosses val="autoZero"/>
        <c:auto val="1"/>
        <c:lblAlgn val="ctr"/>
        <c:lblOffset val="100"/>
        <c:tickMarkSkip val="1"/>
        <c:noMultiLvlLbl val="0"/>
      </c:catAx>
      <c:valAx>
        <c:axId val="158845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845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C-D343-AFB7-AE0EC718CE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EC-D343-AFB7-AE0EC718CE8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EC-D343-AFB7-AE0EC718CE8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EC-D343-AFB7-AE0EC718CE80}"/>
              </c:ext>
            </c:extLst>
          </c:dPt>
          <c:cat>
            <c:strRef>
              <c:f>Sheet1!$A$2:$A$5</c:f>
              <c:strCache>
                <c:ptCount val="4"/>
                <c:pt idx="0">
                  <c:v>충전실</c:v>
                </c:pt>
                <c:pt idx="1">
                  <c:v>쿠킹실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336</c:v>
                </c:pt>
                <c:pt idx="1">
                  <c:v>113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EC-D343-AFB7-AE0EC718C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5991160"/>
        <c:axId val="555984928"/>
      </c:barChart>
      <c:catAx>
        <c:axId val="55599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55984928"/>
        <c:crosses val="autoZero"/>
        <c:auto val="1"/>
        <c:lblAlgn val="ctr"/>
        <c:lblOffset val="100"/>
        <c:noMultiLvlLbl val="0"/>
      </c:catAx>
      <c:valAx>
        <c:axId val="555984928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5991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F2-084C-A662-4F3D14CC133F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F2-084C-A662-4F3D14CC133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2-084C-A662-4F3D14CC133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F2-084C-A662-4F3D14CC133F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F2-084C-A662-4F3D14CC1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게살볶음밥</c:v>
                </c:pt>
                <c:pt idx="1">
                  <c:v>김치볶음밥</c:v>
                </c:pt>
                <c:pt idx="2">
                  <c:v>비비고불고기비빔밥</c:v>
                </c:pt>
                <c:pt idx="3">
                  <c:v>비비고깍두기볶음밥200g(재)</c:v>
                </c:pt>
                <c:pt idx="4">
                  <c:v>비비고깍두기볶음밥200g</c:v>
                </c:pt>
                <c:pt idx="5">
                  <c:v>비비고새우볶음밥210g(알밥)</c:v>
                </c:pt>
                <c:pt idx="6">
                  <c:v>한가득낙지볶음밥</c:v>
                </c:pt>
                <c:pt idx="7">
                  <c:v>매드포갈릭갈릭버터라이스200g</c:v>
                </c:pt>
                <c:pt idx="8">
                  <c:v>쉐프솔루션베이스볶음밥(시즌)500g</c:v>
                </c:pt>
                <c:pt idx="9">
                  <c:v>AAF게살새우볶음밥(알밥)*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B-A74A-B690-DAB0D72187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25994104"/>
        <c:axId val="625988200"/>
      </c:barChart>
      <c:catAx>
        <c:axId val="62599410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5988200"/>
        <c:crosses val="autoZero"/>
        <c:auto val="1"/>
        <c:lblAlgn val="ctr"/>
        <c:lblOffset val="100"/>
        <c:noMultiLvlLbl val="0"/>
      </c:catAx>
      <c:valAx>
        <c:axId val="625988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994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815972221428605"/>
          <c:y val="8.0681451238131779E-2"/>
          <c:w val="0.50803867207558695"/>
          <c:h val="0.7598242495741254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참깨흑임자드레싱</c:v>
                </c:pt>
                <c:pt idx="1">
                  <c:v>미스터피자피자소스엠피(재)</c:v>
                </c:pt>
                <c:pt idx="2">
                  <c:v>골드마요네즈3.2kg</c:v>
                </c:pt>
                <c:pt idx="3">
                  <c:v>해표골드마요네즈</c:v>
                </c:pt>
                <c:pt idx="4">
                  <c:v>소후레쉬마요네즈골드3.2kg</c:v>
                </c:pt>
                <c:pt idx="5">
                  <c:v>이츠웰골드마요네즈3.2kg</c:v>
                </c:pt>
                <c:pt idx="6">
                  <c:v>마요네즈-업소용10kg</c:v>
                </c:pt>
                <c:pt idx="7">
                  <c:v>참깨&amp;흑임자드레싱-N 220g</c:v>
                </c:pt>
                <c:pt idx="8">
                  <c:v>아몬드호두드레싱</c:v>
                </c:pt>
                <c:pt idx="9">
                  <c:v>오리엔탈드레싱-N 115g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F-BD42-A68B-F94D62BD89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30888720"/>
        <c:axId val="630884784"/>
      </c:barChart>
      <c:catAx>
        <c:axId val="63088872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9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0884784"/>
        <c:crosses val="autoZero"/>
        <c:auto val="1"/>
        <c:lblAlgn val="ctr"/>
        <c:lblOffset val="100"/>
        <c:noMultiLvlLbl val="0"/>
      </c:catAx>
      <c:valAx>
        <c:axId val="63088478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3088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/>
                      <a:t>9,692(95.5%)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DBC-3347-BE3B-9EB5BB893EA9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ko-KR" dirty="0"/>
                      <a:t>12,208(95.5%)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9692</c:v>
                </c:pt>
                <c:pt idx="1">
                  <c:v>13208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BC-3347-BE3B-9EB5BB893E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불량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/>
                      <a:t>454(4.5%)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DBC-3347-BE3B-9EB5BB893EA9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ko-KR" dirty="0"/>
                      <a:t>616(4.5%)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454</c:v>
                </c:pt>
                <c:pt idx="1">
                  <c:v>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DBC-3347-BE3B-9EB5BB893E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5692560"/>
        <c:axId val="1155790544"/>
      </c:barChart>
      <c:catAx>
        <c:axId val="115569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55790544"/>
        <c:crosses val="autoZero"/>
        <c:auto val="1"/>
        <c:lblAlgn val="ctr"/>
        <c:lblOffset val="100"/>
        <c:noMultiLvlLbl val="0"/>
      </c:catAx>
      <c:valAx>
        <c:axId val="115579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5569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총 오류조치시간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47069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23-8E42-8D7E-9A3DE415E078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160958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23-8E42-8D7E-9A3DE415E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8"/>
        <c:overlap val="-51"/>
        <c:axId val="1022458176"/>
        <c:axId val="1022379632"/>
      </c:barChart>
      <c:catAx>
        <c:axId val="102245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2379632"/>
        <c:crosses val="autoZero"/>
        <c:auto val="1"/>
        <c:lblAlgn val="ctr"/>
        <c:lblOffset val="100"/>
        <c:noMultiLvlLbl val="0"/>
      </c:catAx>
      <c:valAx>
        <c:axId val="102237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  <a:tailEnd w="med" len="sm"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245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0-1A4F-9AF1-E99C2BF7BE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0-1A4F-9AF1-E99C2BF7B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A6-4C1F-A356-31342075F352}"/>
              </c:ext>
            </c:extLst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A6-4C1F-A356-31342075F352}"/>
              </c:ext>
            </c:extLst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A6-4C1F-A356-31342075F352}"/>
              </c:ext>
            </c:extLst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AA6-4C1F-A356-31342075F352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81-4D11-A146-54065554A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E7-40DD-8347-A5FCB3B49DCD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BE7-40DD-8347-A5FCB3B49DCD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7-40DD-8347-A5FCB3B49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4A-A242-A27F-69EDDCAE6382}"/>
              </c:ext>
            </c:extLst>
          </c:dPt>
          <c:cat>
            <c:strRef>
              <c:f>Sheet1!$A$2:$A$7</c:f>
              <c:strCache>
                <c:ptCount val="6"/>
                <c:pt idx="0">
                  <c:v>공정과부하</c:v>
                </c:pt>
                <c:pt idx="1">
                  <c:v>기타</c:v>
                </c:pt>
                <c:pt idx="2">
                  <c:v>장비오염</c:v>
                </c:pt>
                <c:pt idx="3">
                  <c:v>충진 오류</c:v>
                </c:pt>
                <c:pt idx="4">
                  <c:v>센서 이상 감지</c:v>
                </c:pt>
                <c:pt idx="5">
                  <c:v>점도이상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378</c:v>
                </c:pt>
                <c:pt idx="1">
                  <c:v>153</c:v>
                </c:pt>
                <c:pt idx="2">
                  <c:v>71</c:v>
                </c:pt>
                <c:pt idx="3">
                  <c:v>54</c:v>
                </c:pt>
                <c:pt idx="4">
                  <c:v>39</c:v>
                </c:pt>
                <c:pt idx="5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A-A242-A27F-69EDDCAE6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074720"/>
        <c:axId val="2091076368"/>
      </c:barChart>
      <c:catAx>
        <c:axId val="209107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R"/>
          </a:p>
        </c:txPr>
        <c:crossAx val="2091076368"/>
        <c:crosses val="autoZero"/>
        <c:auto val="1"/>
        <c:lblAlgn val="ctr"/>
        <c:lblOffset val="100"/>
        <c:noMultiLvlLbl val="0"/>
      </c:catAx>
      <c:valAx>
        <c:axId val="20910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07472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납기지연건수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4-DD43-8E94-8C61AC519EC6}"/>
              </c:ext>
            </c:extLst>
          </c:dPt>
          <c:dPt>
            <c:idx val="5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C74-DD43-8E94-8C61AC519EC6}"/>
              </c:ext>
            </c:extLst>
          </c:dPt>
          <c:cat>
            <c:strRef>
              <c:f>Sheet1!$A$2:$A$7</c:f>
              <c:strCache>
                <c:ptCount val="6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583</c:v>
                </c:pt>
                <c:pt idx="1">
                  <c:v>765</c:v>
                </c:pt>
                <c:pt idx="2">
                  <c:v>538</c:v>
                </c:pt>
                <c:pt idx="3">
                  <c:v>425</c:v>
                </c:pt>
                <c:pt idx="4">
                  <c:v>2070</c:v>
                </c:pt>
                <c:pt idx="5">
                  <c:v>2265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4-DD43-8E94-8C61AC519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147296"/>
        <c:axId val="2091492576"/>
      </c:barChart>
      <c:catAx>
        <c:axId val="209114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492576"/>
        <c:crosses val="autoZero"/>
        <c:auto val="1"/>
        <c:lblAlgn val="ctr"/>
        <c:lblOffset val="100"/>
        <c:noMultiLvlLbl val="0"/>
      </c:catAx>
      <c:valAx>
        <c:axId val="209149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14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E7-40DD-8347-A5FCB3B49DCD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BE7-40DD-8347-A5FCB3B49DCD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7-40DD-8347-A5FCB3B49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납기지연건수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4-DD43-8E94-8C61AC519EC6}"/>
              </c:ext>
            </c:extLst>
          </c:dPt>
          <c:dPt>
            <c:idx val="5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C74-DD43-8E94-8C61AC519EC6}"/>
              </c:ext>
            </c:extLst>
          </c:dPt>
          <c:cat>
            <c:strRef>
              <c:f>Sheet1!$A$2:$A$7</c:f>
              <c:strCache>
                <c:ptCount val="6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583</c:v>
                </c:pt>
                <c:pt idx="1">
                  <c:v>765</c:v>
                </c:pt>
                <c:pt idx="2">
                  <c:v>538</c:v>
                </c:pt>
                <c:pt idx="3">
                  <c:v>425</c:v>
                </c:pt>
                <c:pt idx="4">
                  <c:v>2070</c:v>
                </c:pt>
                <c:pt idx="5">
                  <c:v>2265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4-DD43-8E94-8C61AC519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147296"/>
        <c:axId val="2091492576"/>
      </c:barChart>
      <c:catAx>
        <c:axId val="209114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492576"/>
        <c:crosses val="autoZero"/>
        <c:auto val="1"/>
        <c:lblAlgn val="ctr"/>
        <c:lblOffset val="100"/>
        <c:noMultiLvlLbl val="0"/>
      </c:catAx>
      <c:valAx>
        <c:axId val="209149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14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8352432645254"/>
          <c:y val="6.3532461116851888E-2"/>
          <c:w val="0.716346184143835"/>
          <c:h val="0.558661378548101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3D-4FD1-8328-CA673A9EB2BF}"/>
              </c:ext>
            </c:extLst>
          </c:dPt>
          <c:cat>
            <c:strRef>
              <c:f>Sheet1!$A$2:$A$7</c:f>
              <c:strCache>
                <c:ptCount val="6"/>
                <c:pt idx="0">
                  <c:v>공정과부하</c:v>
                </c:pt>
                <c:pt idx="1">
                  <c:v>기타</c:v>
                </c:pt>
                <c:pt idx="2">
                  <c:v>장비오염</c:v>
                </c:pt>
                <c:pt idx="3">
                  <c:v>충진 오류</c:v>
                </c:pt>
                <c:pt idx="4">
                  <c:v>센서 이상 감지</c:v>
                </c:pt>
                <c:pt idx="5">
                  <c:v>점도이상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378</c:v>
                </c:pt>
                <c:pt idx="1">
                  <c:v>153</c:v>
                </c:pt>
                <c:pt idx="2">
                  <c:v>71</c:v>
                </c:pt>
                <c:pt idx="3">
                  <c:v>54</c:v>
                </c:pt>
                <c:pt idx="4">
                  <c:v>39</c:v>
                </c:pt>
                <c:pt idx="5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3D-4FD1-8328-CA673A9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074720"/>
        <c:axId val="2091076368"/>
      </c:barChart>
      <c:catAx>
        <c:axId val="209107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R"/>
          </a:p>
        </c:txPr>
        <c:crossAx val="2091076368"/>
        <c:crosses val="autoZero"/>
        <c:auto val="1"/>
        <c:lblAlgn val="ctr"/>
        <c:lblOffset val="100"/>
        <c:noMultiLvlLbl val="0"/>
      </c:catAx>
      <c:valAx>
        <c:axId val="20910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07472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B3-42C5-86F4-14BB2BD62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05:22:40.586" idx="11">
    <p:pos x="10" y="10"/>
    <p:text>일단 저희가 분석계획을 수립하기 전 정확한 공정 프로세스에 대한 이해가 필요하다고 판한해 공정프로세스의 간단한 그림을 가져와보았습니다.
먼저 대표적으로 작업장은 계량실, 쿠킹실, 충전실, 포장실이 있으며 쿠킹실에서 불량에 영향을 줄 수 있는 변수는 쿠킹온도와 쿠킹스팀압력이 있고 충전실에서는 충전실온도, 실링온도 그리고 실링압력이 있습니다. 이 프로세스를 잘 기억해주신 다음 저희의 분석 결과를 보시길 부탁드리겠습니다.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0.59284</cdr:x>
      <cdr:y>0.09732</cdr:y>
    </cdr:from>
    <cdr:to>
      <cdr:x>0.97218</cdr:x>
      <cdr:y>0.22041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4F463EF-5F8C-A6F1-FD1A-F60283BEF73B}"/>
            </a:ext>
          </a:extLst>
        </cdr:cNvPr>
        <cdr:cNvSpPr txBox="1"/>
      </cdr:nvSpPr>
      <cdr:spPr>
        <a:xfrm xmlns:a="http://schemas.openxmlformats.org/drawingml/2006/main">
          <a:off x="1441313" y="189740"/>
          <a:ext cx="922245" cy="23998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ore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1</a:t>
          </a:r>
          <a:r>
            <a: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60,958</a:t>
          </a:r>
          <a:endParaRPr lang="ko-Kore-KR" altLang="en-US" sz="1100" dirty="0">
            <a:latin typeface="Malgun Gothic" panose="020B0503020000020004" pitchFamily="34" charset="-127"/>
            <a:ea typeface="Malgun Gothic" panose="020B0503020000020004" pitchFamily="34" charset="-127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F9CCD-2D11-43A4-9197-B0789D341704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A837-F448-455F-9D0C-638652BC3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87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6FC9-08EC-4848-9B38-57A94316D179}" type="datetimeFigureOut">
              <a:rPr kumimoji="1" lang="ko-Kore-KR" altLang="en-US" smtClean="0"/>
              <a:t>11/17/2022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8989-D849-E24F-84A2-94914BA018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165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발표시 </a:t>
            </a:r>
            <a:r>
              <a:rPr kumimoji="1" lang="en-US" altLang="ko-Kore-KR" dirty="0" err="1"/>
              <a:t>qcd</a:t>
            </a:r>
            <a:r>
              <a:rPr kumimoji="1" lang="ko-Kore-KR" altLang="en-US" dirty="0"/>
              <a:t>라고 하지말고 퀄리티 코스트 딜리버리라고 말하기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054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2958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7762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0246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71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리드타임은 수주부터 출하까지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120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리드타임은 수주부터 출하까지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536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694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461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6974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8227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8535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67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425-ECA3-4540-BC21-A365B9E3564E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964D-50B5-411E-B572-37AC52981E89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7AD6-495A-4E4E-90D5-3B5AC9140BF5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FBAF-E60B-484E-86B1-F45A972D76DD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9A8-E1C5-442B-9F9C-F57CB42C753D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0B51-158E-4812-94E7-B8691A9F0BF7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5A28-C43E-4837-9CE6-54A7316B5E9E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763-5291-44F2-B1EB-1DFE073AF229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6AE-1694-4C99-9728-BDA7B615F695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5102-4CCF-4097-856D-B9D5D4D96514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20D2-F0CA-4EF6-8143-B25C340CAB27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D904-E40F-4C5D-94AC-06984A1A598C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345C-1FCA-478D-93D1-2B2FD0A359F7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chart" Target="../charts/char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3.xml"/><Relationship Id="rId3" Type="http://schemas.openxmlformats.org/officeDocument/2006/relationships/image" Target="../media/image13.png"/><Relationship Id="rId7" Type="http://schemas.openxmlformats.org/officeDocument/2006/relationships/chart" Target="../charts/chart2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1.xml"/><Relationship Id="rId11" Type="http://schemas.openxmlformats.org/officeDocument/2006/relationships/chart" Target="../charts/chart26.xml"/><Relationship Id="rId5" Type="http://schemas.openxmlformats.org/officeDocument/2006/relationships/chart" Target="../charts/chart20.xml"/><Relationship Id="rId10" Type="http://schemas.openxmlformats.org/officeDocument/2006/relationships/chart" Target="../charts/chart25.xml"/><Relationship Id="rId4" Type="http://schemas.openxmlformats.org/officeDocument/2006/relationships/image" Target="../media/image14.emf"/><Relationship Id="rId9" Type="http://schemas.openxmlformats.org/officeDocument/2006/relationships/chart" Target="../charts/char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220294" y="2315715"/>
            <a:ext cx="10133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r>
              <a:rPr lang="en-US" altLang="ko-KR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 및 제조 조건 최적화를 통한 매출 증대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151925" y="4581439"/>
            <a:ext cx="588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박규리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정준영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9592"/>
            <a:ext cx="11907520" cy="59718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46A2D13-BAD1-5495-323C-DE57A06F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77596"/>
              </p:ext>
            </p:extLst>
          </p:nvPr>
        </p:nvGraphicFramePr>
        <p:xfrm>
          <a:off x="214408" y="1235368"/>
          <a:ext cx="11739698" cy="51237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72509">
                  <a:extLst>
                    <a:ext uri="{9D8B030D-6E8A-4147-A177-3AD203B41FA5}">
                      <a16:colId xmlns:a16="http://schemas.microsoft.com/office/drawing/2014/main" val="512561563"/>
                    </a:ext>
                  </a:extLst>
                </a:gridCol>
                <a:gridCol w="1467598">
                  <a:extLst>
                    <a:ext uri="{9D8B030D-6E8A-4147-A177-3AD203B41FA5}">
                      <a16:colId xmlns:a16="http://schemas.microsoft.com/office/drawing/2014/main" val="2801814503"/>
                    </a:ext>
                  </a:extLst>
                </a:gridCol>
                <a:gridCol w="5377612">
                  <a:extLst>
                    <a:ext uri="{9D8B030D-6E8A-4147-A177-3AD203B41FA5}">
                      <a16:colId xmlns:a16="http://schemas.microsoft.com/office/drawing/2014/main" val="1605517600"/>
                    </a:ext>
                  </a:extLst>
                </a:gridCol>
                <a:gridCol w="1683834">
                  <a:extLst>
                    <a:ext uri="{9D8B030D-6E8A-4147-A177-3AD203B41FA5}">
                      <a16:colId xmlns:a16="http://schemas.microsoft.com/office/drawing/2014/main" val="3066969132"/>
                    </a:ext>
                  </a:extLst>
                </a:gridCol>
                <a:gridCol w="1338145">
                  <a:extLst>
                    <a:ext uri="{9D8B030D-6E8A-4147-A177-3AD203B41FA5}">
                      <a16:colId xmlns:a16="http://schemas.microsoft.com/office/drawing/2014/main" val="888258051"/>
                    </a:ext>
                  </a:extLst>
                </a:gridCol>
              </a:tblGrid>
              <a:tr h="3441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분석방법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주요내용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80105"/>
                  </a:ext>
                </a:extLst>
              </a:tr>
              <a:tr h="370783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생산라인을 고려한 수주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Line plot</a:t>
                      </a:r>
                      <a:endParaRPr lang="en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출고량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출고수량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1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밥류와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소스류를 분류하여 분석진행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39818385"/>
                  </a:ext>
                </a:extLst>
              </a:tr>
              <a:tr h="38423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불량</a:t>
                      </a:r>
                      <a:r>
                        <a:rPr lang="ko-KR" altLang="en-US" sz="1200" b="1" u="none" strike="noStrike" baseline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개수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개수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726531386"/>
                  </a:ext>
                </a:extLst>
              </a:tr>
              <a:tr h="370783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</a:t>
                      </a: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생산량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594462506"/>
                  </a:ext>
                </a:extLst>
              </a:tr>
              <a:tr h="3707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시계열 그래프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r>
                        <a:rPr lang="ko-KR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예측</a:t>
                      </a:r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(Y</a:t>
                      </a:r>
                      <a:r>
                        <a:rPr lang="en-US" altLang="ko-KR" sz="12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: </a:t>
                      </a:r>
                      <a:r>
                        <a:rPr lang="ko-KR" altLang="en-US" sz="12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수주수량</a:t>
                      </a:r>
                      <a:r>
                        <a:rPr lang="en-US" altLang="ko-KR" sz="12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X : </a:t>
                      </a:r>
                      <a:r>
                        <a:rPr lang="ko-KR" altLang="en-US" sz="1200" b="1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수주일자</a:t>
                      </a:r>
                      <a:r>
                        <a:rPr lang="en-US" altLang="ko-KR" sz="12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) 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정준영</a:t>
                      </a: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0167"/>
                  </a:ext>
                </a:extLst>
              </a:tr>
              <a:tr h="370783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최적조건 도출을 통한 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 개선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Bar</a:t>
                      </a:r>
                      <a:r>
                        <a:rPr lang="en" sz="1200" b="1" u="none" strike="noStrike" baseline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Box plot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불량률이 높은 제품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빈도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X: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품목명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423798020"/>
                  </a:ext>
                </a:extLst>
              </a:tr>
              <a:tr h="40057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Pareto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Bar chart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발생빈도 파악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6803049"/>
                  </a:ext>
                </a:extLst>
              </a:tr>
              <a:tr h="398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통계적검정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Wilcoxon rank sum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검정을 통한 온도와 압력의 유의성 판단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비모수통계검정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이경민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978"/>
                  </a:ext>
                </a:extLst>
              </a:tr>
              <a:tr h="29874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상관분석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변수 간의 상관관계 파악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892802"/>
                  </a:ext>
                </a:extLst>
              </a:tr>
              <a:tr h="204441"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분류 모델을 통한 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불량여부 판단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SVM</a:t>
                      </a:r>
                      <a:endParaRPr lang="ko-KR" altLang="en-US" sz="1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여부에 대한 분류 예측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(Y: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여부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X: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조건 변수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이정균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4290338654"/>
                  </a:ext>
                </a:extLst>
              </a:tr>
              <a:tr h="204441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Decision</a:t>
                      </a:r>
                      <a:r>
                        <a:rPr lang="en-US" altLang="ko-KR" sz="12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Tree</a:t>
                      </a:r>
                      <a:endParaRPr lang="ko-KR" altLang="en-US" sz="1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012403320"/>
                  </a:ext>
                </a:extLst>
              </a:tr>
              <a:tr h="398758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Random</a:t>
                      </a:r>
                      <a:r>
                        <a:rPr lang="en-US" sz="12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Forest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642738927"/>
                  </a:ext>
                </a:extLst>
              </a:tr>
              <a:tr h="398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Gradient</a:t>
                      </a:r>
                      <a:r>
                        <a:rPr lang="en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Boost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1985"/>
                  </a:ext>
                </a:extLst>
              </a:tr>
              <a:tr h="2044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XgBoost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17567"/>
                  </a:ext>
                </a:extLst>
              </a:tr>
              <a:tr h="40057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 개선을 통한</a:t>
                      </a:r>
                      <a:endParaRPr lang="en-US" altLang="ko-KR" sz="1200" b="1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lead time </a:t>
                      </a: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단축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시계열 분석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 상위 제품의 </a:t>
                      </a:r>
                      <a:r>
                        <a:rPr lang="ko-Kore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생산기간 파악 후 향후 생산기간 예측</a:t>
                      </a:r>
                      <a:endParaRPr lang="en-US" altLang="ko-KR" sz="1200" b="1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서원교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59786028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080" y="749592"/>
            <a:ext cx="310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계획 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0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7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432000"/>
            <a:ext cx="11907520" cy="44383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64145" y="684701"/>
            <a:ext cx="1197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공정에서 발생한 오류 메시지를 분석한 결과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수주 급증으로 인한 공정 과부하 오류가 가장 많은 비중을 차지함</a:t>
            </a:r>
            <a:endParaRPr kumimoji="1" lang="en-US" altLang="ko-KR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또한 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제품을 소스와 </a:t>
            </a:r>
            <a:r>
              <a:rPr kumimoji="1"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밥류로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나누어 확인해 본 결과 각각의 항목에서 가장 </a:t>
            </a:r>
            <a:r>
              <a:rPr kumimoji="1"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높은 생산품을 확인</a:t>
            </a:r>
            <a:endParaRPr kumimoji="1" lang="en-US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14082" y="1590788"/>
            <a:ext cx="3315946" cy="3643858"/>
            <a:chOff x="437293" y="1622318"/>
            <a:chExt cx="3305984" cy="3198365"/>
          </a:xfrm>
        </p:grpSpPr>
        <p:graphicFrame>
          <p:nvGraphicFramePr>
            <p:cNvPr id="24" name="차트 23">
              <a:extLst>
                <a:ext uri="{FF2B5EF4-FFF2-40B4-BE49-F238E27FC236}">
                  <a16:creationId xmlns:a16="http://schemas.microsoft.com/office/drawing/2014/main" id="{2E9F10B0-B4F5-DB42-CA3E-F9AFA6D73C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5692336"/>
                </p:ext>
              </p:extLst>
            </p:nvPr>
          </p:nvGraphicFramePr>
          <p:xfrm>
            <a:off x="437293" y="1622318"/>
            <a:ext cx="3305984" cy="31983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D107C8-E1FC-D02D-68E5-6AB6B74FDF6B}"/>
                </a:ext>
              </a:extLst>
            </p:cNvPr>
            <p:cNvSpPr txBox="1"/>
            <p:nvPr/>
          </p:nvSpPr>
          <p:spPr>
            <a:xfrm>
              <a:off x="812732" y="1901986"/>
              <a:ext cx="552718" cy="2639028"/>
            </a:xfrm>
            <a:prstGeom prst="rect">
              <a:avLst/>
            </a:prstGeom>
            <a:noFill/>
            <a:ln w="28575">
              <a:solidFill>
                <a:srgbClr val="BA260E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ko-Kore-KR" altLang="en-US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32080" y="6015919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품목 분류 별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과부하로 발생한 불량을 줄이기 위한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예측 모델이 필요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99393"/>
              </p:ext>
            </p:extLst>
          </p:nvPr>
        </p:nvGraphicFramePr>
        <p:xfrm>
          <a:off x="3414515" y="1670185"/>
          <a:ext cx="2490927" cy="339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463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622732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622732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520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오류 구분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비율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누적비율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626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공정</a:t>
                      </a:r>
                      <a:r>
                        <a:rPr lang="en-US" altLang="ko-KR" sz="1400" dirty="0" smtClean="0">
                          <a:latin typeface="+mj-lt"/>
                        </a:rPr>
                        <a:t/>
                      </a:r>
                      <a:br>
                        <a:rPr lang="en-US" altLang="ko-KR" sz="1400" dirty="0" smtClean="0">
                          <a:latin typeface="+mj-lt"/>
                        </a:rPr>
                      </a:br>
                      <a:r>
                        <a:rPr lang="ko-KR" altLang="en-US" sz="1400" dirty="0" smtClean="0">
                          <a:latin typeface="+mj-lt"/>
                        </a:rPr>
                        <a:t>과부하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기타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장비오염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충진 오류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013181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센서</a:t>
                      </a:r>
                      <a:r>
                        <a:rPr lang="ko-KR" altLang="en-US" sz="1400" baseline="0" dirty="0" smtClean="0">
                          <a:latin typeface="+mj-lt"/>
                        </a:rPr>
                        <a:t> 이상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71458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j-lt"/>
                        </a:rPr>
                        <a:t>점도 이상 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51861"/>
                  </a:ext>
                </a:extLst>
              </a:tr>
            </a:tbl>
          </a:graphicData>
        </a:graphic>
      </p:graphicFrame>
      <p:graphicFrame>
        <p:nvGraphicFramePr>
          <p:cNvPr id="28" name="차트 27"/>
          <p:cNvGraphicFramePr/>
          <p:nvPr>
            <p:extLst>
              <p:ext uri="{D42A27DB-BD31-4B8C-83A1-F6EECF244321}">
                <p14:modId xmlns:p14="http://schemas.microsoft.com/office/powerpoint/2010/main" val="2805890337"/>
              </p:ext>
            </p:extLst>
          </p:nvPr>
        </p:nvGraphicFramePr>
        <p:xfrm>
          <a:off x="6114226" y="1532727"/>
          <a:ext cx="2866811" cy="195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518361" y="2462067"/>
            <a:ext cx="88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볶음밥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56%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97576" y="3497485"/>
            <a:ext cx="2100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▲ 밥 종류의 </a:t>
            </a:r>
            <a:r>
              <a:rPr lang="ko-KR" altLang="en-US" sz="900" b="1" dirty="0" err="1" smtClean="0"/>
              <a:t>수주량</a:t>
            </a:r>
            <a:r>
              <a:rPr lang="ko-KR" altLang="en-US" sz="900" b="1" dirty="0" smtClean="0"/>
              <a:t> 비율 </a:t>
            </a:r>
            <a:endParaRPr lang="ko-KR" altLang="en-US" sz="900" b="1" dirty="0"/>
          </a:p>
        </p:txBody>
      </p:sp>
      <p:graphicFrame>
        <p:nvGraphicFramePr>
          <p:cNvPr id="38" name="차트 37"/>
          <p:cNvGraphicFramePr/>
          <p:nvPr>
            <p:extLst>
              <p:ext uri="{D42A27DB-BD31-4B8C-83A1-F6EECF244321}">
                <p14:modId xmlns:p14="http://schemas.microsoft.com/office/powerpoint/2010/main" val="4204662032"/>
              </p:ext>
            </p:extLst>
          </p:nvPr>
        </p:nvGraphicFramePr>
        <p:xfrm>
          <a:off x="8813936" y="1459641"/>
          <a:ext cx="2866811" cy="195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0218071" y="2388981"/>
            <a:ext cx="88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마요네즈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56%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20337" y="3503423"/>
            <a:ext cx="2100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▲ 소스 종류의 </a:t>
            </a:r>
            <a:r>
              <a:rPr lang="ko-KR" altLang="en-US" sz="900" b="1" dirty="0" err="1"/>
              <a:t>수주량</a:t>
            </a:r>
            <a:r>
              <a:rPr lang="ko-KR" altLang="en-US" sz="900" b="1" dirty="0"/>
              <a:t> 비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20444"/>
              </p:ext>
            </p:extLst>
          </p:nvPr>
        </p:nvGraphicFramePr>
        <p:xfrm>
          <a:off x="6179742" y="3853072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밥류에서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주요 품목에 따른 </a:t>
                      </a: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수주량의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21084"/>
              </p:ext>
            </p:extLst>
          </p:nvPr>
        </p:nvGraphicFramePr>
        <p:xfrm>
          <a:off x="6179742" y="4579028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소스류에서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주요 품목에 따른 </a:t>
                      </a: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수주량의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6179742" y="5304984"/>
            <a:ext cx="5687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-&gt; </a:t>
            </a:r>
            <a:r>
              <a:rPr lang="ko-KR" altLang="en-US" sz="1200" b="1" dirty="0" err="1" smtClean="0"/>
              <a:t>밥류에서는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~~~ </a:t>
            </a:r>
          </a:p>
          <a:p>
            <a:r>
              <a:rPr lang="en-US" altLang="ko-KR" sz="1200" b="1" dirty="0" smtClean="0"/>
              <a:t>-&gt; </a:t>
            </a:r>
            <a:r>
              <a:rPr lang="ko-KR" altLang="en-US" sz="1200" b="1" dirty="0" err="1" smtClean="0"/>
              <a:t>소스류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에서는 </a:t>
            </a:r>
            <a:r>
              <a:rPr lang="en-US" altLang="ko-KR" sz="1200" b="1" dirty="0" smtClean="0"/>
              <a:t>~~~</a:t>
            </a:r>
            <a:endParaRPr lang="ko-KR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98665" y="5316700"/>
            <a:ext cx="5687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-&gt; </a:t>
            </a:r>
            <a:r>
              <a:rPr lang="ko-KR" altLang="en-US" sz="1200" b="1" dirty="0" err="1" smtClean="0"/>
              <a:t>밥류에서는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~~~ </a:t>
            </a:r>
          </a:p>
          <a:p>
            <a:r>
              <a:rPr lang="en-US" altLang="ko-KR" sz="1200" b="1" dirty="0" smtClean="0"/>
              <a:t>-&gt; </a:t>
            </a:r>
            <a:r>
              <a:rPr lang="ko-KR" altLang="en-US" sz="1200" b="1" dirty="0" err="1" smtClean="0"/>
              <a:t>소스류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에서는 </a:t>
            </a:r>
            <a:r>
              <a:rPr lang="en-US" altLang="ko-KR" sz="1200" b="1" dirty="0" smtClean="0"/>
              <a:t>~~~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11438" y="4994031"/>
            <a:ext cx="2100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▲ 오류 메시지에 대한 </a:t>
            </a:r>
            <a:r>
              <a:rPr lang="ko-KR" altLang="en-US" sz="900" b="1" dirty="0" err="1" smtClean="0"/>
              <a:t>파레토</a:t>
            </a:r>
            <a:r>
              <a:rPr lang="ko-KR" altLang="en-US" sz="900" b="1" dirty="0" smtClean="0"/>
              <a:t> 차트 </a:t>
            </a:r>
            <a:endParaRPr lang="ko-KR" altLang="en-US" sz="900" b="1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6021180" y="1587117"/>
            <a:ext cx="21441" cy="40693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4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81231"/>
              </p:ext>
            </p:extLst>
          </p:nvPr>
        </p:nvGraphicFramePr>
        <p:xfrm>
          <a:off x="6211418" y="1394464"/>
          <a:ext cx="5623821" cy="3169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736">
                  <a:extLst>
                    <a:ext uri="{9D8B030D-6E8A-4147-A177-3AD203B41FA5}">
                      <a16:colId xmlns:a16="http://schemas.microsoft.com/office/drawing/2014/main" val="3924804885"/>
                    </a:ext>
                  </a:extLst>
                </a:gridCol>
                <a:gridCol w="5122085">
                  <a:extLst>
                    <a:ext uri="{9D8B030D-6E8A-4147-A177-3AD203B41FA5}">
                      <a16:colId xmlns:a16="http://schemas.microsoft.com/office/drawing/2014/main" val="2162421754"/>
                    </a:ext>
                  </a:extLst>
                </a:gridCol>
              </a:tblGrid>
              <a:tr h="1056593"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200" b="1" dirty="0" smtClean="0"/>
                        <a:t>마요네즈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96261"/>
                  </a:ext>
                </a:extLst>
              </a:tr>
              <a:tr h="1056593"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endParaRPr lang="en-US" altLang="ko-KR" sz="1600" b="1" dirty="0" smtClean="0"/>
                    </a:p>
                    <a:p>
                      <a:pPr latinLnBrk="1"/>
                      <a:r>
                        <a:rPr lang="ko-KR" altLang="en-US" sz="1600" b="1" dirty="0" smtClean="0"/>
                        <a:t>밥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46007"/>
                  </a:ext>
                </a:extLst>
              </a:tr>
              <a:tr h="1056593">
                <a:tc>
                  <a:txBody>
                    <a:bodyPr/>
                    <a:lstStyle/>
                    <a:p>
                      <a:pPr latinLnBrk="1"/>
                      <a:endParaRPr lang="en-US" altLang="ko-KR" sz="1600" b="1" dirty="0" smtClean="0"/>
                    </a:p>
                    <a:p>
                      <a:pPr latinLnBrk="1"/>
                      <a:r>
                        <a:rPr lang="ko-KR" altLang="en-US" sz="1600" b="1" dirty="0" smtClean="0"/>
                        <a:t>품목 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0151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157445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64145" y="684701"/>
            <a:ext cx="119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별 </a:t>
            </a:r>
            <a:r>
              <a:rPr kumimoji="1"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수주량에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대한 </a:t>
            </a:r>
            <a:r>
              <a:rPr kumimoji="1"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시계열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 결과</a:t>
            </a:r>
            <a:r>
              <a:rPr kumimoji="1"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높은 주요 생산 제품들의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증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감을 확인 </a:t>
            </a:r>
            <a:endParaRPr kumimoji="1" lang="en-US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83BE2B5-1457-472D-90E3-25AE4FF5BC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43" y="1449598"/>
            <a:ext cx="4712283" cy="96188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93D8274-7A8C-CDA6-4473-609CD9B7397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43" y="2484268"/>
            <a:ext cx="4802933" cy="99016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2080" y="6015919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급등하는 주요 품목에 대해 예측 생산 시스템 도입이 필요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033406" y="1510807"/>
            <a:ext cx="21441" cy="40693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58712"/>
              </p:ext>
            </p:extLst>
          </p:nvPr>
        </p:nvGraphicFramePr>
        <p:xfrm>
          <a:off x="273939" y="4248905"/>
          <a:ext cx="568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232">
                  <a:extLst>
                    <a:ext uri="{9D8B030D-6E8A-4147-A177-3AD203B41FA5}">
                      <a16:colId xmlns:a16="http://schemas.microsoft.com/office/drawing/2014/main" val="948992964"/>
                    </a:ext>
                  </a:extLst>
                </a:gridCol>
                <a:gridCol w="1422232">
                  <a:extLst>
                    <a:ext uri="{9D8B030D-6E8A-4147-A177-3AD203B41FA5}">
                      <a16:colId xmlns:a16="http://schemas.microsoft.com/office/drawing/2014/main" val="347520367"/>
                    </a:ext>
                  </a:extLst>
                </a:gridCol>
                <a:gridCol w="1422232">
                  <a:extLst>
                    <a:ext uri="{9D8B030D-6E8A-4147-A177-3AD203B41FA5}">
                      <a16:colId xmlns:a16="http://schemas.microsoft.com/office/drawing/2014/main" val="4130640874"/>
                    </a:ext>
                  </a:extLst>
                </a:gridCol>
                <a:gridCol w="1422232">
                  <a:extLst>
                    <a:ext uri="{9D8B030D-6E8A-4147-A177-3AD203B41FA5}">
                      <a16:colId xmlns:a16="http://schemas.microsoft.com/office/drawing/2014/main" val="234750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AIC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BIC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9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ARIMA (1,1,0)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4531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4204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98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SRIMAX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2643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2314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Prophpet</a:t>
                      </a:r>
                      <a:r>
                        <a:rPr lang="en-US" altLang="ko-KR" sz="1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Model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1944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948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49552"/>
                  </a:ext>
                </a:extLst>
              </a:tr>
            </a:tbl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1024460582"/>
              </p:ext>
            </p:extLst>
          </p:nvPr>
        </p:nvGraphicFramePr>
        <p:xfrm>
          <a:off x="380870" y="1303699"/>
          <a:ext cx="5545750" cy="288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12839" y="5531057"/>
            <a:ext cx="3836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▲ </a:t>
            </a:r>
            <a:r>
              <a:rPr lang="ko-KR" altLang="en-US" sz="1000" b="1" dirty="0" err="1" smtClean="0"/>
              <a:t>수주량을</a:t>
            </a:r>
            <a:r>
              <a:rPr lang="ko-KR" altLang="en-US" sz="1000" b="1" dirty="0" smtClean="0"/>
              <a:t> 예측하는 </a:t>
            </a:r>
            <a:r>
              <a:rPr lang="ko-KR" altLang="en-US" sz="1000" b="1" dirty="0" err="1" smtClean="0"/>
              <a:t>시계열</a:t>
            </a:r>
            <a:r>
              <a:rPr lang="ko-KR" altLang="en-US" sz="1000" b="1" dirty="0" smtClean="0"/>
              <a:t> 모델 성능 비교 </a:t>
            </a:r>
            <a:endParaRPr lang="ko-KR" altLang="en-US" sz="10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83BE2B5-1457-472D-90E3-25AE4FF5BC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93" y="3560067"/>
            <a:ext cx="4712283" cy="96188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148064" y="4682606"/>
            <a:ext cx="5687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소스류와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밥류에서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불량이 가장 높은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마요네즈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볶음밥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예측한 결과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--%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증가됨을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품목 중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수주량이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급등하는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마요네즈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3’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예측한 결과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--%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증가됨을 확인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55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244444" y="684701"/>
            <a:ext cx="11795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생산 과정에서 발생한 제품의 불량률을 분석한 결과</a:t>
            </a:r>
            <a:r>
              <a:rPr kumimoji="1"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볶음밥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“ (00%)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에서는 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마요네즈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“(00%)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제품이 오류 비중이 가장 높음을 확인 </a:t>
            </a:r>
            <a:endParaRPr kumimoji="1" lang="en-US" altLang="ko-KR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불량이 발생할 때 나오는 오류메시지를 분석한 결과</a:t>
            </a:r>
            <a:r>
              <a:rPr kumimoji="1"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소스 제품이 오류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조치시간이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길고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충전실에서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오류가 많이 발생함을 확인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불량 비율이 높고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조치시간이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긴 특정 품목에 대한 제조 조건 최적화 필요 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970865"/>
            <a:ext cx="11907520" cy="38994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6011501" y="2100295"/>
            <a:ext cx="43346" cy="34798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차트 56"/>
          <p:cNvGraphicFramePr/>
          <p:nvPr>
            <p:extLst>
              <p:ext uri="{D42A27DB-BD31-4B8C-83A1-F6EECF244321}">
                <p14:modId xmlns:p14="http://schemas.microsoft.com/office/powerpoint/2010/main" val="3612206980"/>
              </p:ext>
            </p:extLst>
          </p:nvPr>
        </p:nvGraphicFramePr>
        <p:xfrm>
          <a:off x="423065" y="2350709"/>
          <a:ext cx="3397497" cy="177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8" name="차트 57"/>
          <p:cNvGraphicFramePr/>
          <p:nvPr>
            <p:extLst>
              <p:ext uri="{D42A27DB-BD31-4B8C-83A1-F6EECF244321}">
                <p14:modId xmlns:p14="http://schemas.microsoft.com/office/powerpoint/2010/main" val="2434018461"/>
              </p:ext>
            </p:extLst>
          </p:nvPr>
        </p:nvGraphicFramePr>
        <p:xfrm>
          <a:off x="423065" y="3901956"/>
          <a:ext cx="3397497" cy="1976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92420"/>
              </p:ext>
            </p:extLst>
          </p:nvPr>
        </p:nvGraphicFramePr>
        <p:xfrm>
          <a:off x="3785890" y="2432119"/>
          <a:ext cx="202492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23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lt"/>
                        </a:rPr>
                        <a:t>제품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lt"/>
                        </a:rPr>
                        <a:t>불량수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lt"/>
                        </a:rPr>
                        <a:t>누적비율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lt"/>
                        </a:rPr>
                        <a:t>공정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과부하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lt"/>
                        </a:rPr>
                        <a:t>기타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lt"/>
                        </a:rPr>
                        <a:t>장비오염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69665"/>
              </p:ext>
            </p:extLst>
          </p:nvPr>
        </p:nvGraphicFramePr>
        <p:xfrm>
          <a:off x="3820562" y="4010348"/>
          <a:ext cx="202492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23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lt"/>
                        </a:rPr>
                        <a:t>제품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불량수</a:t>
                      </a:r>
                      <a:endParaRPr lang="ko-KR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lt"/>
                        </a:rPr>
                        <a:t>누적비율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lt"/>
                        </a:rPr>
                        <a:t>공정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과부하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lt"/>
                        </a:rPr>
                        <a:t>기타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lt"/>
                        </a:rPr>
                        <a:t>장비오염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DD9EF58C-0833-E389-4622-5C2092740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298983"/>
              </p:ext>
            </p:extLst>
          </p:nvPr>
        </p:nvGraphicFramePr>
        <p:xfrm>
          <a:off x="6255535" y="2343076"/>
          <a:ext cx="5658063" cy="110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9692"/>
              </p:ext>
            </p:extLst>
          </p:nvPr>
        </p:nvGraphicFramePr>
        <p:xfrm>
          <a:off x="6255535" y="3448295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 분류 별 평균 오류 </a:t>
                      </a: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조치시간의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평균비교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5" name="차트 64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651467"/>
              </p:ext>
            </p:extLst>
          </p:nvPr>
        </p:nvGraphicFramePr>
        <p:xfrm>
          <a:off x="6255535" y="4321039"/>
          <a:ext cx="3014795" cy="1557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6" name="차트 65"/>
          <p:cNvGraphicFramePr/>
          <p:nvPr>
            <p:extLst>
              <p:ext uri="{D42A27DB-BD31-4B8C-83A1-F6EECF244321}">
                <p14:modId xmlns:p14="http://schemas.microsoft.com/office/powerpoint/2010/main" val="3609519078"/>
              </p:ext>
            </p:extLst>
          </p:nvPr>
        </p:nvGraphicFramePr>
        <p:xfrm>
          <a:off x="9163694" y="4057868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6498" y="2013968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▼ 생산 과정에서 발생한 품목별 불량 제품의 비율 </a:t>
            </a:r>
            <a:endParaRPr lang="ko-KR" altLang="en-US" sz="1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407819" y="2056436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▼ 품목 별 평균 오류조치시간 확인 </a:t>
            </a:r>
            <a:endParaRPr lang="ko-KR" alt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336259" y="4163567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▼ 공정 단계 별 불량 비율 확인 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1464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244444" y="684701"/>
            <a:ext cx="1179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제품 불량 여부에 따라 각 공정의 </a:t>
            </a:r>
            <a:r>
              <a:rPr kumimoji="1"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조업조건을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분석한 결과</a:t>
            </a:r>
            <a:r>
              <a:rPr kumimoji="1"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~ 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15027" y="1166497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66" name="차트 65"/>
          <p:cNvGraphicFramePr/>
          <p:nvPr>
            <p:extLst>
              <p:ext uri="{D42A27DB-BD31-4B8C-83A1-F6EECF244321}">
                <p14:modId xmlns:p14="http://schemas.microsoft.com/office/powerpoint/2010/main" val="507583049"/>
              </p:ext>
            </p:extLst>
          </p:nvPr>
        </p:nvGraphicFramePr>
        <p:xfrm>
          <a:off x="9163694" y="4120854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0760"/>
              </p:ext>
            </p:extLst>
          </p:nvPr>
        </p:nvGraphicFramePr>
        <p:xfrm>
          <a:off x="5803269" y="1481837"/>
          <a:ext cx="5931092" cy="94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773">
                  <a:extLst>
                    <a:ext uri="{9D8B030D-6E8A-4147-A177-3AD203B41FA5}">
                      <a16:colId xmlns:a16="http://schemas.microsoft.com/office/drawing/2014/main" val="4099014206"/>
                    </a:ext>
                  </a:extLst>
                </a:gridCol>
                <a:gridCol w="1482773">
                  <a:extLst>
                    <a:ext uri="{9D8B030D-6E8A-4147-A177-3AD203B41FA5}">
                      <a16:colId xmlns:a16="http://schemas.microsoft.com/office/drawing/2014/main" val="3973408492"/>
                    </a:ext>
                  </a:extLst>
                </a:gridCol>
                <a:gridCol w="1482773">
                  <a:extLst>
                    <a:ext uri="{9D8B030D-6E8A-4147-A177-3AD203B41FA5}">
                      <a16:colId xmlns:a16="http://schemas.microsoft.com/office/drawing/2014/main" val="3091435096"/>
                    </a:ext>
                  </a:extLst>
                </a:gridCol>
                <a:gridCol w="1482773">
                  <a:extLst>
                    <a:ext uri="{9D8B030D-6E8A-4147-A177-3AD203B41FA5}">
                      <a16:colId xmlns:a16="http://schemas.microsoft.com/office/drawing/2014/main" val="548780822"/>
                    </a:ext>
                  </a:extLst>
                </a:gridCol>
              </a:tblGrid>
              <a:tr h="1857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온도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압력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압력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45290"/>
                  </a:ext>
                </a:extLst>
              </a:tr>
              <a:tr h="185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양품 제품</a:t>
                      </a:r>
                      <a:r>
                        <a:rPr lang="ko-KR" altLang="en-US" sz="1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71.20 ~ 73.87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23.59 ~ 24.30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205.98,  218.04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49563"/>
                  </a:ext>
                </a:extLst>
              </a:tr>
              <a:tr h="336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71.20 ~ 73.87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71.20 ~ 73.87</a:t>
                      </a:r>
                      <a:endParaRPr lang="ko-KR" altLang="en-US" sz="14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71.20 ~ 73.87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62104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8" name="차트 7"/>
              <p:cNvGraphicFramePr/>
              <p:nvPr>
                <p:extLst>
                  <p:ext uri="{D42A27DB-BD31-4B8C-83A1-F6EECF244321}">
                    <p14:modId xmlns:p14="http://schemas.microsoft.com/office/powerpoint/2010/main" val="3634691901"/>
                  </p:ext>
                </p:extLst>
              </p:nvPr>
            </p:nvGraphicFramePr>
            <p:xfrm>
              <a:off x="344033" y="1190559"/>
              <a:ext cx="5252310" cy="4512090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" name="차트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033" y="1190559"/>
                <a:ext cx="5252310" cy="451209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48812"/>
              </p:ext>
            </p:extLst>
          </p:nvPr>
        </p:nvGraphicFramePr>
        <p:xfrm>
          <a:off x="5803269" y="2599792"/>
          <a:ext cx="5931092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546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965546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따른 </a:t>
                      </a: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실링온도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56814"/>
              </p:ext>
            </p:extLst>
          </p:nvPr>
        </p:nvGraphicFramePr>
        <p:xfrm>
          <a:off x="5787886" y="3396180"/>
          <a:ext cx="5931092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546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965546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따른 </a:t>
                      </a: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실링온도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42776"/>
              </p:ext>
            </p:extLst>
          </p:nvPr>
        </p:nvGraphicFramePr>
        <p:xfrm>
          <a:off x="5773143" y="4168146"/>
          <a:ext cx="5931092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546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965546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따른 </a:t>
                      </a: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실링온도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6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1434444"/>
            <a:ext cx="11907520" cy="44257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E84C83-8350-E6DB-E420-B491577E7F88}"/>
              </a:ext>
            </a:extLst>
          </p:cNvPr>
          <p:cNvSpPr/>
          <p:nvPr/>
        </p:nvSpPr>
        <p:spPr>
          <a:xfrm>
            <a:off x="7154975" y="1566241"/>
            <a:ext cx="4478729" cy="4174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21774-5C32-4F58-5BC7-667EEFD25A6A}"/>
              </a:ext>
            </a:extLst>
          </p:cNvPr>
          <p:cNvSpPr/>
          <p:nvPr/>
        </p:nvSpPr>
        <p:spPr>
          <a:xfrm>
            <a:off x="7154975" y="1566243"/>
            <a:ext cx="447872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 비교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CE6B-3B78-04F3-D461-AECD22C77076}"/>
              </a:ext>
            </a:extLst>
          </p:cNvPr>
          <p:cNvSpPr txBox="1"/>
          <p:nvPr/>
        </p:nvSpPr>
        <p:spPr>
          <a:xfrm>
            <a:off x="615635" y="4367483"/>
            <a:ext cx="596249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kumimoji="1" lang="ko-Kore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총</a:t>
            </a:r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모델 비교</a:t>
            </a:r>
            <a:endParaRPr kumimoji="1"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ore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RF, GB, XGB, SVC, DT</a:t>
            </a:r>
          </a:p>
          <a:p>
            <a:endParaRPr kumimoji="1" lang="en-US" altLang="ko-Kore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고객에게 불량품이 양품으로 분류되어 전달된다면 브랜드 이미지 하락</a:t>
            </a:r>
            <a:r>
              <a:rPr kumimoji="1"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환불비용 등의 이해상황을 고려하여 재현율을 우선적으로 </a:t>
            </a:r>
            <a:r>
              <a:rPr kumimoji="1" lang="ko-KR" altLang="en-US" sz="10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해석</a:t>
            </a:r>
            <a:endParaRPr kumimoji="1"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종합적으로 </a:t>
            </a:r>
            <a:r>
              <a:rPr kumimoji="1"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</a:t>
            </a:r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성능이 가장 우수</a:t>
            </a:r>
            <a:endParaRPr kumimoji="1"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최종모델로 </a:t>
            </a:r>
            <a:r>
              <a:rPr kumimoji="1" lang="en-US" altLang="ko-K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선정</a:t>
            </a:r>
            <a:endParaRPr kumimoji="1" lang="en-US" altLang="ko-Kore-K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오른쪽 화살표[R] 24">
            <a:extLst>
              <a:ext uri="{FF2B5EF4-FFF2-40B4-BE49-F238E27FC236}">
                <a16:creationId xmlns:a16="http://schemas.microsoft.com/office/drawing/2014/main" id="{3DBE6DCC-D7C4-DED8-D59F-F1720359D4BC}"/>
              </a:ext>
            </a:extLst>
          </p:cNvPr>
          <p:cNvSpPr/>
          <p:nvPr/>
        </p:nvSpPr>
        <p:spPr>
          <a:xfrm>
            <a:off x="7873857" y="5259755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88262" y="722650"/>
            <a:ext cx="1179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명점</a:t>
            </a:r>
            <a:r>
              <a:rPr kumimoji="1"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 불량에 대한 공정 조건 모델을 개발하고 정확도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F1, AUC, RECALL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값이 우수한 모델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선정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1758119471"/>
              </p:ext>
            </p:extLst>
          </p:nvPr>
        </p:nvGraphicFramePr>
        <p:xfrm>
          <a:off x="7427976" y="2170303"/>
          <a:ext cx="3381972" cy="3661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15636" y="1720158"/>
            <a:ext cx="1303699" cy="30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15636" y="2121847"/>
            <a:ext cx="1303699" cy="30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5635" y="2532209"/>
            <a:ext cx="1303699" cy="30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5635" y="2920781"/>
            <a:ext cx="1303699" cy="30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6808" y="1583633"/>
            <a:ext cx="1454954" cy="1899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5635" y="3630440"/>
            <a:ext cx="1403288" cy="38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2118511" y="1720158"/>
            <a:ext cx="353085" cy="2381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34147" y="1720158"/>
            <a:ext cx="715223" cy="160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734146" y="3386528"/>
            <a:ext cx="715223" cy="735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29" idx="3"/>
            <a:endCxn id="37" idx="1"/>
          </p:cNvCxnSpPr>
          <p:nvPr/>
        </p:nvCxnSpPr>
        <p:spPr>
          <a:xfrm>
            <a:off x="3449370" y="2521390"/>
            <a:ext cx="376508" cy="35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825878" y="1636693"/>
            <a:ext cx="2752253" cy="2485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031845" y="1772948"/>
            <a:ext cx="1059255" cy="145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297067" y="1754763"/>
            <a:ext cx="1059255" cy="145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031845" y="3399321"/>
            <a:ext cx="2332999" cy="600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2080" y="6015919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도출 된 모델을 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조건에 대해 파악 및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 개선에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활용할 필요가 있음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27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46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D9A3484-2BA1-0245-B8FF-9A2693998F24}"/>
              </a:ext>
            </a:extLst>
          </p:cNvPr>
          <p:cNvGrpSpPr/>
          <p:nvPr/>
        </p:nvGrpSpPr>
        <p:grpSpPr>
          <a:xfrm>
            <a:off x="4216723" y="3530373"/>
            <a:ext cx="3541671" cy="2825977"/>
            <a:chOff x="8379734" y="1516270"/>
            <a:chExt cx="3559418" cy="46863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655F302-60AB-4337-B493-7C18BA3044C4}"/>
                </a:ext>
              </a:extLst>
            </p:cNvPr>
            <p:cNvSpPr/>
            <p:nvPr/>
          </p:nvSpPr>
          <p:spPr>
            <a:xfrm>
              <a:off x="8379734" y="1516270"/>
              <a:ext cx="3559418" cy="468631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2844" y="1631280"/>
              <a:ext cx="3420000" cy="218687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146218D-67B3-7BC2-62A4-170CAC35B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415" y="4054310"/>
              <a:ext cx="3420000" cy="202960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38C4D0-A204-7ECD-4ED6-B26FC878A2CE}"/>
                </a:ext>
              </a:extLst>
            </p:cNvPr>
            <p:cNvSpPr txBox="1"/>
            <p:nvPr/>
          </p:nvSpPr>
          <p:spPr>
            <a:xfrm>
              <a:off x="8449094" y="3961873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9D0E07-F173-3B05-B746-54989292E615}"/>
                </a:ext>
              </a:extLst>
            </p:cNvPr>
            <p:cNvSpPr txBox="1"/>
            <p:nvPr/>
          </p:nvSpPr>
          <p:spPr>
            <a:xfrm>
              <a:off x="8415066" y="1562776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B5277C6-9D68-C451-6F05-48676FC6B755}"/>
              </a:ext>
            </a:extLst>
          </p:cNvPr>
          <p:cNvGrpSpPr/>
          <p:nvPr/>
        </p:nvGrpSpPr>
        <p:grpSpPr>
          <a:xfrm>
            <a:off x="8310124" y="3527675"/>
            <a:ext cx="3608255" cy="2828675"/>
            <a:chOff x="332701" y="1115361"/>
            <a:chExt cx="3027463" cy="529261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850B34-A758-AAC7-0024-20FBEBD5FFB3}"/>
                </a:ext>
              </a:extLst>
            </p:cNvPr>
            <p:cNvSpPr/>
            <p:nvPr/>
          </p:nvSpPr>
          <p:spPr>
            <a:xfrm>
              <a:off x="356666" y="1120077"/>
              <a:ext cx="3003498" cy="5287897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ADA7B7D-1E43-6E62-DBAA-2DA22FC8CBF5}"/>
                </a:ext>
              </a:extLst>
            </p:cNvPr>
            <p:cNvGrpSpPr/>
            <p:nvPr/>
          </p:nvGrpSpPr>
          <p:grpSpPr>
            <a:xfrm>
              <a:off x="332701" y="1246167"/>
              <a:ext cx="3004273" cy="5062786"/>
              <a:chOff x="332701" y="1246167"/>
              <a:chExt cx="3004273" cy="5062786"/>
            </a:xfrm>
          </p:grpSpPr>
          <p:graphicFrame>
            <p:nvGraphicFramePr>
              <p:cNvPr id="38" name="차트 37">
                <a:extLst>
                  <a:ext uri="{FF2B5EF4-FFF2-40B4-BE49-F238E27FC236}">
                    <a16:creationId xmlns:a16="http://schemas.microsoft.com/office/drawing/2014/main" id="{56CC2999-52B6-C75B-3875-49DEC263214A}"/>
                  </a:ext>
                </a:extLst>
              </p:cNvPr>
              <p:cNvGraphicFramePr/>
              <p:nvPr/>
            </p:nvGraphicFramePr>
            <p:xfrm>
              <a:off x="332701" y="1246167"/>
              <a:ext cx="3004273" cy="23651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39" name="차트 38">
                <a:extLst>
                  <a:ext uri="{FF2B5EF4-FFF2-40B4-BE49-F238E27FC236}">
                    <a16:creationId xmlns:a16="http://schemas.microsoft.com/office/drawing/2014/main" id="{ABEE3EE4-E73D-70AB-A4A7-2F27674EC5EF}"/>
                  </a:ext>
                </a:extLst>
              </p:cNvPr>
              <p:cNvGraphicFramePr/>
              <p:nvPr/>
            </p:nvGraphicFramePr>
            <p:xfrm>
              <a:off x="332701" y="3943819"/>
              <a:ext cx="3003498" cy="23651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27A6E4-28D8-3BF4-FDA4-4241FCDA75B1}"/>
                </a:ext>
              </a:extLst>
            </p:cNvPr>
            <p:cNvSpPr txBox="1"/>
            <p:nvPr/>
          </p:nvSpPr>
          <p:spPr>
            <a:xfrm>
              <a:off x="346191" y="1115361"/>
              <a:ext cx="29900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발생 공정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F27EE7-D2A4-49D3-C92D-22A6D690EAB1}"/>
                </a:ext>
              </a:extLst>
            </p:cNvPr>
            <p:cNvSpPr txBox="1"/>
            <p:nvPr/>
          </p:nvSpPr>
          <p:spPr>
            <a:xfrm>
              <a:off x="346191" y="3765762"/>
              <a:ext cx="300427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발생 공정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C982613-6A1E-9664-FB68-2841428AB6C1}"/>
              </a:ext>
            </a:extLst>
          </p:cNvPr>
          <p:cNvGrpSpPr/>
          <p:nvPr/>
        </p:nvGrpSpPr>
        <p:grpSpPr>
          <a:xfrm>
            <a:off x="252787" y="3527675"/>
            <a:ext cx="3625260" cy="2998366"/>
            <a:chOff x="4316290" y="1563791"/>
            <a:chExt cx="3602572" cy="495262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BF351B5-0435-4548-2495-B5E27543794A}"/>
                </a:ext>
              </a:extLst>
            </p:cNvPr>
            <p:cNvGrpSpPr/>
            <p:nvPr/>
          </p:nvGrpSpPr>
          <p:grpSpPr>
            <a:xfrm>
              <a:off x="4336246" y="1572284"/>
              <a:ext cx="3582616" cy="4944131"/>
              <a:chOff x="4336246" y="1572284"/>
              <a:chExt cx="3582616" cy="4944131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BAFB2DA-0EAB-DD07-6A8A-44BC1585198D}"/>
                  </a:ext>
                </a:extLst>
              </p:cNvPr>
              <p:cNvSpPr/>
              <p:nvPr/>
            </p:nvSpPr>
            <p:spPr>
              <a:xfrm>
                <a:off x="4359445" y="1572284"/>
                <a:ext cx="3559417" cy="4672333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BB8F2EF-7DDC-7E8E-1618-B359DFC06E9E}"/>
                  </a:ext>
                </a:extLst>
              </p:cNvPr>
              <p:cNvGrpSpPr/>
              <p:nvPr/>
            </p:nvGrpSpPr>
            <p:grpSpPr>
              <a:xfrm>
                <a:off x="4336246" y="1775764"/>
                <a:ext cx="3554232" cy="4740651"/>
                <a:chOff x="5157392" y="2406428"/>
                <a:chExt cx="3554232" cy="3287583"/>
              </a:xfrm>
            </p:grpSpPr>
            <p:graphicFrame>
              <p:nvGraphicFramePr>
                <p:cNvPr id="45" name="차트 44">
                  <a:extLst>
                    <a:ext uri="{FF2B5EF4-FFF2-40B4-BE49-F238E27FC236}">
                      <a16:creationId xmlns:a16="http://schemas.microsoft.com/office/drawing/2014/main" id="{87C112AC-8868-D7EE-9467-9A394F00A92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653867159"/>
                    </p:ext>
                  </p:extLst>
                </p:nvPr>
              </p:nvGraphicFramePr>
              <p:xfrm>
                <a:off x="5157392" y="2406428"/>
                <a:ext cx="3519507" cy="14029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graphicFrame>
              <p:nvGraphicFramePr>
                <p:cNvPr id="46" name="차트 45">
                  <a:extLst>
                    <a:ext uri="{FF2B5EF4-FFF2-40B4-BE49-F238E27FC236}">
                      <a16:creationId xmlns:a16="http://schemas.microsoft.com/office/drawing/2014/main" id="{25D37469-61C2-B740-CAA9-7949837D490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976466682"/>
                    </p:ext>
                  </p:extLst>
                </p:nvPr>
              </p:nvGraphicFramePr>
              <p:xfrm>
                <a:off x="5192117" y="3986572"/>
                <a:ext cx="3519507" cy="17074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0270EC-5563-5216-EC50-BA21EFDB9370}"/>
                </a:ext>
              </a:extLst>
            </p:cNvPr>
            <p:cNvSpPr txBox="1"/>
            <p:nvPr/>
          </p:nvSpPr>
          <p:spPr>
            <a:xfrm>
              <a:off x="4316290" y="1563791"/>
              <a:ext cx="3519507" cy="29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845F52-A77A-69BD-3693-527D781D0C32}"/>
                </a:ext>
              </a:extLst>
            </p:cNvPr>
            <p:cNvSpPr txBox="1"/>
            <p:nvPr/>
          </p:nvSpPr>
          <p:spPr>
            <a:xfrm>
              <a:off x="4316290" y="3928512"/>
              <a:ext cx="3519507" cy="2987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9CBA52-A65C-BECF-EB9D-BD7B333B7A5F}"/>
              </a:ext>
            </a:extLst>
          </p:cNvPr>
          <p:cNvSpPr txBox="1"/>
          <p:nvPr/>
        </p:nvSpPr>
        <p:spPr>
          <a:xfrm>
            <a:off x="347639" y="659932"/>
            <a:ext cx="28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현황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212CD99-B62C-1354-E225-1D6F0580A2AC}"/>
              </a:ext>
            </a:extLst>
          </p:cNvPr>
          <p:cNvGrpSpPr/>
          <p:nvPr/>
        </p:nvGrpSpPr>
        <p:grpSpPr>
          <a:xfrm>
            <a:off x="282103" y="1243473"/>
            <a:ext cx="5499886" cy="1932726"/>
            <a:chOff x="449709" y="1172196"/>
            <a:chExt cx="4562129" cy="367898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2AF2333-ECBE-10D6-7059-89BD619886A4}"/>
                </a:ext>
              </a:extLst>
            </p:cNvPr>
            <p:cNvGrpSpPr/>
            <p:nvPr/>
          </p:nvGrpSpPr>
          <p:grpSpPr>
            <a:xfrm>
              <a:off x="449709" y="1172196"/>
              <a:ext cx="4562129" cy="3678989"/>
              <a:chOff x="113666" y="1200831"/>
              <a:chExt cx="3741754" cy="423563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0CC6AD1-4859-2430-6110-B29E3427641D}"/>
                  </a:ext>
                </a:extLst>
              </p:cNvPr>
              <p:cNvSpPr/>
              <p:nvPr/>
            </p:nvSpPr>
            <p:spPr>
              <a:xfrm>
                <a:off x="113666" y="1200831"/>
                <a:ext cx="3647079" cy="423563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3D1A0885-60C5-B56A-26DB-B03207BAD0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50484268"/>
                  </p:ext>
                </p:extLst>
              </p:nvPr>
            </p:nvGraphicFramePr>
            <p:xfrm>
              <a:off x="209693" y="1955547"/>
              <a:ext cx="3645727" cy="348091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4D3BA-B8D0-C7A8-EBA9-DEDD9C6660ED}"/>
                </a:ext>
              </a:extLst>
            </p:cNvPr>
            <p:cNvSpPr txBox="1"/>
            <p:nvPr/>
          </p:nvSpPr>
          <p:spPr>
            <a:xfrm>
              <a:off x="514169" y="1173093"/>
              <a:ext cx="4472785" cy="42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3)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양품과 불량품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E3DBD30-1294-69F5-F0CF-00C198C05855}"/>
              </a:ext>
            </a:extLst>
          </p:cNvPr>
          <p:cNvGrpSpPr/>
          <p:nvPr/>
        </p:nvGrpSpPr>
        <p:grpSpPr>
          <a:xfrm>
            <a:off x="6595657" y="1338111"/>
            <a:ext cx="5469928" cy="1932725"/>
            <a:chOff x="736340" y="1947148"/>
            <a:chExt cx="5142917" cy="230538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9742C28-AA51-E6AB-689C-A6EBCF90A53D}"/>
                </a:ext>
              </a:extLst>
            </p:cNvPr>
            <p:cNvGrpSpPr/>
            <p:nvPr/>
          </p:nvGrpSpPr>
          <p:grpSpPr>
            <a:xfrm>
              <a:off x="736340" y="1947148"/>
              <a:ext cx="5142917" cy="2305389"/>
              <a:chOff x="451355" y="1162952"/>
              <a:chExt cx="4535599" cy="456805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2232FC8-8C23-1714-A115-6AE8750642BA}"/>
                  </a:ext>
                </a:extLst>
              </p:cNvPr>
              <p:cNvSpPr/>
              <p:nvPr/>
            </p:nvSpPr>
            <p:spPr>
              <a:xfrm>
                <a:off x="451355" y="1162952"/>
                <a:ext cx="4445050" cy="456805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81379B4-8EC8-0043-F30F-7972C81CC0EF}"/>
                  </a:ext>
                </a:extLst>
              </p:cNvPr>
              <p:cNvSpPr txBox="1"/>
              <p:nvPr/>
            </p:nvSpPr>
            <p:spPr>
              <a:xfrm>
                <a:off x="514169" y="1173093"/>
                <a:ext cx="4472785" cy="67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4) </a:t>
                </a:r>
                <a:r>
                  <a:rPr kumimoji="1" lang="ko-KR" alt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가동중지시간</a:t>
                </a:r>
                <a:endPara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aphicFrame>
          <p:nvGraphicFramePr>
            <p:cNvPr id="30" name="차트 29">
              <a:extLst>
                <a:ext uri="{FF2B5EF4-FFF2-40B4-BE49-F238E27FC236}">
                  <a16:creationId xmlns:a16="http://schemas.microsoft.com/office/drawing/2014/main" id="{40654864-ED1B-014A-28D0-FBF0DAD84E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74556781"/>
                </p:ext>
              </p:extLst>
            </p:nvPr>
          </p:nvGraphicFramePr>
          <p:xfrm>
            <a:off x="993391" y="2282534"/>
            <a:ext cx="2431205" cy="1949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31" name="차트 30">
              <a:extLst>
                <a:ext uri="{FF2B5EF4-FFF2-40B4-BE49-F238E27FC236}">
                  <a16:creationId xmlns:a16="http://schemas.microsoft.com/office/drawing/2014/main" id="{DD9EF58C-0833-E389-4622-5C20927404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89262976"/>
                </p:ext>
              </p:extLst>
            </p:nvPr>
          </p:nvGraphicFramePr>
          <p:xfrm>
            <a:off x="3511649" y="2147160"/>
            <a:ext cx="2041347" cy="20779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C23D4C-D82B-B39F-9934-3D370CE5939D}"/>
                </a:ext>
              </a:extLst>
            </p:cNvPr>
            <p:cNvSpPr txBox="1"/>
            <p:nvPr/>
          </p:nvSpPr>
          <p:spPr>
            <a:xfrm>
              <a:off x="1873270" y="3223025"/>
              <a:ext cx="7309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7,069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133002-C72C-A5DC-EE2C-4BBBA3B4BA8A}"/>
                </a:ext>
              </a:extLst>
            </p:cNvPr>
            <p:cNvSpPr txBox="1"/>
            <p:nvPr/>
          </p:nvSpPr>
          <p:spPr>
            <a:xfrm>
              <a:off x="4630345" y="2582152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61.3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EA43137-42B6-B2F0-3AC0-6B420A7299AD}"/>
                </a:ext>
              </a:extLst>
            </p:cNvPr>
            <p:cNvSpPr txBox="1"/>
            <p:nvPr/>
          </p:nvSpPr>
          <p:spPr>
            <a:xfrm>
              <a:off x="4220110" y="3191418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03.7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92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1" y="818861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월별 출고량 및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5C53732-8FEF-0EB2-6F1E-CC17F1DE8A2B}"/>
              </a:ext>
            </a:extLst>
          </p:cNvPr>
          <p:cNvGrpSpPr/>
          <p:nvPr/>
        </p:nvGrpSpPr>
        <p:grpSpPr>
          <a:xfrm>
            <a:off x="406571" y="1386000"/>
            <a:ext cx="5203397" cy="1930400"/>
            <a:chOff x="3053255" y="1003527"/>
            <a:chExt cx="6032500" cy="19304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127237-DC91-FD22-6F91-54A2FC35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255" y="1003527"/>
              <a:ext cx="6032500" cy="1930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02BBD4-8E5F-67E5-3B61-5FD93F3C14CF}"/>
                </a:ext>
              </a:extLst>
            </p:cNvPr>
            <p:cNvSpPr txBox="1"/>
            <p:nvPr/>
          </p:nvSpPr>
          <p:spPr>
            <a:xfrm>
              <a:off x="5955957" y="2290520"/>
              <a:ext cx="1680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/>
                <a:t>밥 수주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52BF59-A641-1291-DA1D-6E88FF0A5EF3}"/>
              </a:ext>
            </a:extLst>
          </p:cNvPr>
          <p:cNvGrpSpPr/>
          <p:nvPr/>
        </p:nvGrpSpPr>
        <p:grpSpPr>
          <a:xfrm>
            <a:off x="6582034" y="1348459"/>
            <a:ext cx="5203397" cy="1917700"/>
            <a:chOff x="2438916" y="4416425"/>
            <a:chExt cx="5969000" cy="19177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F523D98-7343-B2C3-EF41-9D60FC73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916" y="4416425"/>
              <a:ext cx="5969000" cy="19177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CB193-140B-1EC6-8166-9B469E9A0E31}"/>
                </a:ext>
              </a:extLst>
            </p:cNvPr>
            <p:cNvSpPr txBox="1"/>
            <p:nvPr/>
          </p:nvSpPr>
          <p:spPr>
            <a:xfrm>
              <a:off x="6796216" y="500594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소스 수주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0F6A41A-FAEE-1EC3-58A0-6321709116FD}"/>
              </a:ext>
            </a:extLst>
          </p:cNvPr>
          <p:cNvGrpSpPr/>
          <p:nvPr/>
        </p:nvGrpSpPr>
        <p:grpSpPr>
          <a:xfrm>
            <a:off x="6149428" y="3872937"/>
            <a:ext cx="5613623" cy="1879600"/>
            <a:chOff x="3117850" y="2489200"/>
            <a:chExt cx="5956300" cy="187960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83BE2B5-1457-472D-90E3-25AE4FF5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850" y="2489200"/>
              <a:ext cx="5956300" cy="18796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F1BEF5-9AB3-39FB-F887-012278AE3E2C}"/>
                </a:ext>
              </a:extLst>
            </p:cNvPr>
            <p:cNvSpPr txBox="1"/>
            <p:nvPr/>
          </p:nvSpPr>
          <p:spPr>
            <a:xfrm>
              <a:off x="3578253" y="3040618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마요네즈 수주량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B62924D-B5BA-2705-DDFB-D7EC9BC56DBD}"/>
              </a:ext>
            </a:extLst>
          </p:cNvPr>
          <p:cNvGrpSpPr/>
          <p:nvPr/>
        </p:nvGrpSpPr>
        <p:grpSpPr>
          <a:xfrm>
            <a:off x="431971" y="3919073"/>
            <a:ext cx="5370273" cy="1943100"/>
            <a:chOff x="1515827" y="4564261"/>
            <a:chExt cx="6007100" cy="194310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93D8274-7A8C-CDA6-4473-609CD9B73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827" y="4564261"/>
              <a:ext cx="6007100" cy="19431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0C1E37-256D-108B-E69B-53E64EE494E6}"/>
                </a:ext>
              </a:extLst>
            </p:cNvPr>
            <p:cNvSpPr txBox="1"/>
            <p:nvPr/>
          </p:nvSpPr>
          <p:spPr>
            <a:xfrm>
              <a:off x="1661233" y="530337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볶음밥 수주량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4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53125" y="5694313"/>
            <a:ext cx="2300168" cy="707886"/>
            <a:chOff x="294640" y="3596640"/>
            <a:chExt cx="2300168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계획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3799840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4790678"/>
            <a:ext cx="3766915" cy="707886"/>
            <a:chOff x="294640" y="3596640"/>
            <a:chExt cx="3766915" cy="7933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118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개선안 및 적용방안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106647" y="6567998"/>
            <a:ext cx="1978019" cy="21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9FA3E5-BB96-9551-B10C-8CC024BD9A77}"/>
              </a:ext>
            </a:extLst>
          </p:cNvPr>
          <p:cNvGrpSpPr/>
          <p:nvPr/>
        </p:nvGrpSpPr>
        <p:grpSpPr>
          <a:xfrm>
            <a:off x="8126309" y="3892173"/>
            <a:ext cx="833485" cy="707886"/>
            <a:chOff x="294640" y="3596640"/>
            <a:chExt cx="83348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F7E23-063A-BC40-2B86-2AEFCDA88D1B}"/>
                </a:ext>
              </a:extLst>
            </p:cNvPr>
            <p:cNvSpPr txBox="1"/>
            <p:nvPr/>
          </p:nvSpPr>
          <p:spPr>
            <a:xfrm>
              <a:off x="294640" y="3596640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4BC25A-1ECE-A7CF-324E-0D32F5F7841F}"/>
                </a:ext>
              </a:extLst>
            </p:cNvPr>
            <p:cNvSpPr txBox="1"/>
            <p:nvPr/>
          </p:nvSpPr>
          <p:spPr>
            <a:xfrm>
              <a:off x="943394" y="368897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9EFBC8-1B81-9EF5-E531-131CC1F05CE7}"/>
              </a:ext>
            </a:extLst>
          </p:cNvPr>
          <p:cNvGrpSpPr/>
          <p:nvPr/>
        </p:nvGrpSpPr>
        <p:grpSpPr>
          <a:xfrm>
            <a:off x="6096000" y="5690181"/>
            <a:ext cx="2747405" cy="707886"/>
            <a:chOff x="294640" y="3596640"/>
            <a:chExt cx="2747405" cy="7933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7CCE10-8B6B-BF62-30FA-3AD653AF500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E39D90-D614-9CA4-B178-7CF86B07148E}"/>
                </a:ext>
              </a:extLst>
            </p:cNvPr>
            <p:cNvSpPr txBox="1"/>
            <p:nvPr/>
          </p:nvSpPr>
          <p:spPr>
            <a:xfrm>
              <a:off x="943394" y="3688973"/>
              <a:ext cx="2098651" cy="58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소감</a:t>
              </a:r>
              <a:r>
                <a:rPr lang="en-US" altLang="ko-KR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첨부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5A5FDC-8C73-1046-591C-FBE156B45D4B}"/>
              </a:ext>
            </a:extLst>
          </p:cNvPr>
          <p:cNvSpPr/>
          <p:nvPr/>
        </p:nvSpPr>
        <p:spPr>
          <a:xfrm>
            <a:off x="8643043" y="1484527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44982D1-AD1A-243E-3FBD-1A5D79D30D9E}"/>
              </a:ext>
            </a:extLst>
          </p:cNvPr>
          <p:cNvSpPr/>
          <p:nvPr/>
        </p:nvSpPr>
        <p:spPr>
          <a:xfrm>
            <a:off x="4557633" y="2028669"/>
            <a:ext cx="326881" cy="30651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45D97B-B190-CC26-B914-CEC37A18FDEE}"/>
              </a:ext>
            </a:extLst>
          </p:cNvPr>
          <p:cNvSpPr/>
          <p:nvPr/>
        </p:nvSpPr>
        <p:spPr>
          <a:xfrm>
            <a:off x="761139" y="2518942"/>
            <a:ext cx="326881" cy="26969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56C7EB-6934-D4A2-B145-FFB95594FD83}"/>
              </a:ext>
            </a:extLst>
          </p:cNvPr>
          <p:cNvGrpSpPr/>
          <p:nvPr/>
        </p:nvGrpSpPr>
        <p:grpSpPr>
          <a:xfrm>
            <a:off x="4598286" y="2474770"/>
            <a:ext cx="346250" cy="2754921"/>
            <a:chOff x="680314" y="2391141"/>
            <a:chExt cx="346250" cy="2388925"/>
          </a:xfrm>
          <a:noFill/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91D07B-5482-41B2-34C0-2236C2F0F09F}"/>
                </a:ext>
              </a:extLst>
            </p:cNvPr>
            <p:cNvSpPr txBox="1"/>
            <p:nvPr/>
          </p:nvSpPr>
          <p:spPr>
            <a:xfrm>
              <a:off x="680314" y="4259731"/>
              <a:ext cx="346249" cy="5203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F2EE5E5-8F4E-7246-DB4E-FAD98E367176}"/>
                </a:ext>
              </a:extLst>
            </p:cNvPr>
            <p:cNvSpPr txBox="1"/>
            <p:nvPr/>
          </p:nvSpPr>
          <p:spPr>
            <a:xfrm>
              <a:off x="680315" y="2391141"/>
              <a:ext cx="346249" cy="4285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7CA216B-EA02-B95C-BA9F-061427052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29" y="1653844"/>
            <a:ext cx="3134075" cy="38929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51F2A75-7B55-1E61-C2AC-6C0091EAE0C8}"/>
              </a:ext>
            </a:extLst>
          </p:cNvPr>
          <p:cNvSpPr txBox="1"/>
          <p:nvPr/>
        </p:nvSpPr>
        <p:spPr>
          <a:xfrm>
            <a:off x="8580232" y="1143523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실링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0FAF72-584C-DB1E-9DC0-61C80C57BF7C}"/>
              </a:ext>
            </a:extLst>
          </p:cNvPr>
          <p:cNvSpPr/>
          <p:nvPr/>
        </p:nvSpPr>
        <p:spPr>
          <a:xfrm>
            <a:off x="4478937" y="1482077"/>
            <a:ext cx="3401849" cy="4757269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B6603CA-4E81-D3C3-4FD2-38F8A5284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52" y="1653844"/>
            <a:ext cx="3161648" cy="395378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7757C65-EAA0-34A1-5EC3-574F08282479}"/>
              </a:ext>
            </a:extLst>
          </p:cNvPr>
          <p:cNvSpPr txBox="1"/>
          <p:nvPr/>
        </p:nvSpPr>
        <p:spPr>
          <a:xfrm>
            <a:off x="4444760" y="1171804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3C8994-40E0-A998-D3A3-638986775355}"/>
              </a:ext>
            </a:extLst>
          </p:cNvPr>
          <p:cNvSpPr txBox="1"/>
          <p:nvPr/>
        </p:nvSpPr>
        <p:spPr>
          <a:xfrm>
            <a:off x="8643043" y="5716126"/>
            <a:ext cx="340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[205.98,  218.04]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4781F2E-C065-37D3-3EB1-7F8252B9D7B9}"/>
              </a:ext>
            </a:extLst>
          </p:cNvPr>
          <p:cNvSpPr txBox="1"/>
          <p:nvPr/>
        </p:nvSpPr>
        <p:spPr>
          <a:xfrm>
            <a:off x="4444760" y="5725408"/>
            <a:ext cx="346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 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[23.59 , 24.30]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F1922E6-7361-4444-DD48-2792055EE9B9}"/>
              </a:ext>
            </a:extLst>
          </p:cNvPr>
          <p:cNvSpPr/>
          <p:nvPr/>
        </p:nvSpPr>
        <p:spPr>
          <a:xfrm>
            <a:off x="626479" y="1515287"/>
            <a:ext cx="3205457" cy="4724059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121EB2C-10DE-5B46-DDC7-0A46ED428297}"/>
              </a:ext>
            </a:extLst>
          </p:cNvPr>
          <p:cNvSpPr txBox="1"/>
          <p:nvPr/>
        </p:nvSpPr>
        <p:spPr>
          <a:xfrm>
            <a:off x="626479" y="1188303"/>
            <a:ext cx="3249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충전실 온도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08FDAD57-F13F-2141-7438-944200D1E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2" y="1608394"/>
            <a:ext cx="2937031" cy="401995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61F7691B-7B62-7157-7C7B-8679F91666B9}"/>
              </a:ext>
            </a:extLst>
          </p:cNvPr>
          <p:cNvSpPr txBox="1"/>
          <p:nvPr/>
        </p:nvSpPr>
        <p:spPr>
          <a:xfrm>
            <a:off x="654300" y="5717847"/>
            <a:ext cx="320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[71.20 , 73.87]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/>
              <p:nvPr/>
            </p:nvSpPr>
            <p:spPr>
              <a:xfrm>
                <a:off x="632786" y="5257598"/>
                <a:ext cx="112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ko-KR" altLang="en-US" sz="1200" smtClean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6" y="5257598"/>
                <a:ext cx="1129778" cy="276999"/>
              </a:xfrm>
              <a:prstGeom prst="rect">
                <a:avLst/>
              </a:prstGeom>
              <a:blipFill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/>
              <p:nvPr/>
            </p:nvSpPr>
            <p:spPr>
              <a:xfrm>
                <a:off x="4444760" y="5260343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760" y="5260343"/>
                <a:ext cx="1646411" cy="276999"/>
              </a:xfrm>
              <a:prstGeom prst="rect">
                <a:avLst/>
              </a:prstGeom>
              <a:blipFill>
                <a:blip r:embed="rId7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/>
              <p:nvPr/>
            </p:nvSpPr>
            <p:spPr>
              <a:xfrm>
                <a:off x="8600174" y="5257597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74" y="5257597"/>
                <a:ext cx="1646411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>
            <a:extLst>
              <a:ext uri="{FF2B5EF4-FFF2-40B4-BE49-F238E27FC236}">
                <a16:creationId xmlns:a16="http://schemas.microsoft.com/office/drawing/2014/main" id="{7A95B4FF-2A5D-6473-6748-160092B59713}"/>
              </a:ext>
            </a:extLst>
          </p:cNvPr>
          <p:cNvSpPr txBox="1"/>
          <p:nvPr/>
        </p:nvSpPr>
        <p:spPr>
          <a:xfrm>
            <a:off x="626479" y="631296"/>
            <a:ext cx="446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Vital Few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핵심 근본 원인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도출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D8EB1-47E2-8E32-8E90-666CB5AE20D2}"/>
              </a:ext>
            </a:extLst>
          </p:cNvPr>
          <p:cNvSpPr txBox="1"/>
          <p:nvPr/>
        </p:nvSpPr>
        <p:spPr>
          <a:xfrm>
            <a:off x="3343589" y="654548"/>
            <a:ext cx="8697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원인들 분석후 </a:t>
            </a:r>
            <a:r>
              <a:rPr kumimoji="1" lang="en-US" altLang="ko-Kore-KR" dirty="0">
                <a:solidFill>
                  <a:srgbClr val="FF0000"/>
                </a:solidFill>
              </a:rPr>
              <a:t>vital few </a:t>
            </a:r>
            <a:r>
              <a:rPr kumimoji="1" lang="ko-Kore-KR" altLang="en-US" dirty="0">
                <a:solidFill>
                  <a:srgbClr val="FF0000"/>
                </a:solidFill>
              </a:rPr>
              <a:t>도출이라는 소제목을 달고 상자 크기를 줄인 후 설명 달기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endParaRPr kumimoji="1" lang="en-US" altLang="ko-Kore-KR" dirty="0">
              <a:solidFill>
                <a:srgbClr val="FF0000"/>
              </a:solidFill>
            </a:endParaRPr>
          </a:p>
          <a:p>
            <a:r>
              <a:rPr kumimoji="1" lang="ko-Kore-KR" altLang="en-US" dirty="0">
                <a:solidFill>
                  <a:srgbClr val="FF0000"/>
                </a:solidFill>
              </a:rPr>
              <a:t>공정명도 같이 넣기</a:t>
            </a:r>
          </a:p>
        </p:txBody>
      </p:sp>
    </p:spTree>
    <p:extLst>
      <p:ext uri="{BB962C8B-B14F-4D97-AF65-F5344CB8AC3E}">
        <p14:creationId xmlns:p14="http://schemas.microsoft.com/office/powerpoint/2010/main" val="2111446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5A5FDC-8C73-1046-591C-FBE156B45D4B}"/>
              </a:ext>
            </a:extLst>
          </p:cNvPr>
          <p:cNvSpPr/>
          <p:nvPr/>
        </p:nvSpPr>
        <p:spPr>
          <a:xfrm>
            <a:off x="8411931" y="1493622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44982D1-AD1A-243E-3FBD-1A5D79D30D9E}"/>
              </a:ext>
            </a:extLst>
          </p:cNvPr>
          <p:cNvSpPr/>
          <p:nvPr/>
        </p:nvSpPr>
        <p:spPr>
          <a:xfrm>
            <a:off x="4557633" y="2080187"/>
            <a:ext cx="326881" cy="30651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45D97B-B190-CC26-B914-CEC37A18FDEE}"/>
              </a:ext>
            </a:extLst>
          </p:cNvPr>
          <p:cNvSpPr/>
          <p:nvPr/>
        </p:nvSpPr>
        <p:spPr>
          <a:xfrm>
            <a:off x="761139" y="2570460"/>
            <a:ext cx="326881" cy="26969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56C7EB-6934-D4A2-B145-FFB95594FD83}"/>
              </a:ext>
            </a:extLst>
          </p:cNvPr>
          <p:cNvGrpSpPr/>
          <p:nvPr/>
        </p:nvGrpSpPr>
        <p:grpSpPr>
          <a:xfrm>
            <a:off x="4598286" y="2526288"/>
            <a:ext cx="346250" cy="2754921"/>
            <a:chOff x="680314" y="2391141"/>
            <a:chExt cx="346250" cy="2388925"/>
          </a:xfrm>
          <a:noFill/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91D07B-5482-41B2-34C0-2236C2F0F09F}"/>
                </a:ext>
              </a:extLst>
            </p:cNvPr>
            <p:cNvSpPr txBox="1"/>
            <p:nvPr/>
          </p:nvSpPr>
          <p:spPr>
            <a:xfrm>
              <a:off x="680314" y="4259731"/>
              <a:ext cx="346249" cy="5203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F2EE5E5-8F4E-7246-DB4E-FAD98E367176}"/>
                </a:ext>
              </a:extLst>
            </p:cNvPr>
            <p:cNvSpPr txBox="1"/>
            <p:nvPr/>
          </p:nvSpPr>
          <p:spPr>
            <a:xfrm>
              <a:off x="680315" y="2391141"/>
              <a:ext cx="346249" cy="4285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51F2A75-7B55-1E61-C2AC-6C0091EAE0C8}"/>
              </a:ext>
            </a:extLst>
          </p:cNvPr>
          <p:cNvSpPr txBox="1"/>
          <p:nvPr/>
        </p:nvSpPr>
        <p:spPr>
          <a:xfrm>
            <a:off x="8140775" y="1123360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실링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0FAF72-584C-DB1E-9DC0-61C80C57BF7C}"/>
              </a:ext>
            </a:extLst>
          </p:cNvPr>
          <p:cNvSpPr/>
          <p:nvPr/>
        </p:nvSpPr>
        <p:spPr>
          <a:xfrm>
            <a:off x="4478937" y="1519202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757C65-EAA0-34A1-5EC3-574F08282479}"/>
              </a:ext>
            </a:extLst>
          </p:cNvPr>
          <p:cNvSpPr txBox="1"/>
          <p:nvPr/>
        </p:nvSpPr>
        <p:spPr>
          <a:xfrm>
            <a:off x="4304101" y="1197492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8064C2-3A0A-E710-140F-7DF117563CC4}"/>
              </a:ext>
            </a:extLst>
          </p:cNvPr>
          <p:cNvSpPr/>
          <p:nvPr/>
        </p:nvSpPr>
        <p:spPr>
          <a:xfrm>
            <a:off x="5761209" y="3490481"/>
            <a:ext cx="1585732" cy="1387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3C8994-40E0-A998-D3A3-638986775355}"/>
              </a:ext>
            </a:extLst>
          </p:cNvPr>
          <p:cNvSpPr txBox="1"/>
          <p:nvPr/>
        </p:nvSpPr>
        <p:spPr>
          <a:xfrm>
            <a:off x="8364281" y="5711281"/>
            <a:ext cx="340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[205.98 , 218.14]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4781F2E-C065-37D3-3EB1-7F8252B9D7B9}"/>
              </a:ext>
            </a:extLst>
          </p:cNvPr>
          <p:cNvSpPr txBox="1"/>
          <p:nvPr/>
        </p:nvSpPr>
        <p:spPr>
          <a:xfrm>
            <a:off x="4444760" y="5776926"/>
            <a:ext cx="346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 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[23.5 , 24.30]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01E9330-5F6E-963D-2256-8E79BF754E84}"/>
              </a:ext>
            </a:extLst>
          </p:cNvPr>
          <p:cNvGrpSpPr/>
          <p:nvPr/>
        </p:nvGrpSpPr>
        <p:grpSpPr>
          <a:xfrm>
            <a:off x="628308" y="1185549"/>
            <a:ext cx="3565706" cy="5051043"/>
            <a:chOff x="517635" y="879676"/>
            <a:chExt cx="3460831" cy="505104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F1922E6-7361-4444-DD48-2792055EE9B9}"/>
                </a:ext>
              </a:extLst>
            </p:cNvPr>
            <p:cNvSpPr/>
            <p:nvPr/>
          </p:nvSpPr>
          <p:spPr>
            <a:xfrm>
              <a:off x="665459" y="1206660"/>
              <a:ext cx="3111179" cy="4724061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121EB2C-10DE-5B46-DDC7-0A46ED428297}"/>
                </a:ext>
              </a:extLst>
            </p:cNvPr>
            <p:cNvSpPr txBox="1"/>
            <p:nvPr/>
          </p:nvSpPr>
          <p:spPr>
            <a:xfrm>
              <a:off x="517635" y="879676"/>
              <a:ext cx="3460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충전실 온도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1F7691B-7B62-7157-7C7B-8679F91666B9}"/>
              </a:ext>
            </a:extLst>
          </p:cNvPr>
          <p:cNvSpPr txBox="1"/>
          <p:nvPr/>
        </p:nvSpPr>
        <p:spPr>
          <a:xfrm>
            <a:off x="742334" y="5711281"/>
            <a:ext cx="320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[71.2 , 73.86]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/>
              <p:nvPr/>
            </p:nvSpPr>
            <p:spPr>
              <a:xfrm>
                <a:off x="4444760" y="5311861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760" y="5311861"/>
                <a:ext cx="164641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/>
              <p:nvPr/>
            </p:nvSpPr>
            <p:spPr>
              <a:xfrm>
                <a:off x="8414977" y="5309115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977" y="5309115"/>
                <a:ext cx="1646411" cy="276999"/>
              </a:xfrm>
              <a:prstGeom prst="rect">
                <a:avLst/>
              </a:prstGeom>
              <a:blipFill>
                <a:blip r:embed="rId4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C052712A-C59E-272E-696F-435C20C5F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48" y="1701865"/>
            <a:ext cx="3063644" cy="35648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D274AC-7C4C-A97E-244E-465D0F1439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60" y="1740745"/>
            <a:ext cx="3161648" cy="3568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99269A-7798-CDF4-D6CE-885933CBD964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99" y="1562302"/>
            <a:ext cx="3043182" cy="3824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/>
              <p:nvPr/>
            </p:nvSpPr>
            <p:spPr>
              <a:xfrm>
                <a:off x="733859" y="5317346"/>
                <a:ext cx="112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ko-KR" altLang="en-US" sz="1200" smtClean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59" y="5317346"/>
                <a:ext cx="1129778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CD1C681-934B-4139-0324-4FCD748D7DDC}"/>
              </a:ext>
            </a:extLst>
          </p:cNvPr>
          <p:cNvSpPr txBox="1"/>
          <p:nvPr/>
        </p:nvSpPr>
        <p:spPr>
          <a:xfrm>
            <a:off x="626480" y="664946"/>
            <a:ext cx="6162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Vital Few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핵심 근본 원인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도출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F0390-CC51-6ED2-42CF-AB3B781E0E80}"/>
              </a:ext>
            </a:extLst>
          </p:cNvPr>
          <p:cNvSpPr txBox="1"/>
          <p:nvPr/>
        </p:nvSpPr>
        <p:spPr>
          <a:xfrm>
            <a:off x="7083706" y="664946"/>
            <a:ext cx="322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산포의 관점으로 접근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r>
              <a:rPr kumimoji="1" lang="ko-Kore-KR" altLang="en-US" dirty="0">
                <a:solidFill>
                  <a:srgbClr val="FF0000"/>
                </a:solidFill>
              </a:rPr>
              <a:t>셋팅은 현재도 동일하게 함</a:t>
            </a:r>
          </a:p>
        </p:txBody>
      </p:sp>
    </p:spTree>
    <p:extLst>
      <p:ext uri="{BB962C8B-B14F-4D97-AF65-F5344CB8AC3E}">
        <p14:creationId xmlns:p14="http://schemas.microsoft.com/office/powerpoint/2010/main" val="3326595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A0CAE7-8A3D-4AA7-5656-5B9CBADB7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50" y="2457450"/>
            <a:ext cx="5930900" cy="1943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8800C-F218-55A5-CD4F-D65097109F2A}"/>
              </a:ext>
            </a:extLst>
          </p:cNvPr>
          <p:cNvSpPr txBox="1"/>
          <p:nvPr/>
        </p:nvSpPr>
        <p:spPr>
          <a:xfrm>
            <a:off x="5832389" y="1371600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수주량 </a:t>
            </a:r>
            <a:r>
              <a:rPr kumimoji="1" lang="en-US" altLang="ko-Kore-KR" dirty="0"/>
              <a:t>– </a:t>
            </a:r>
            <a:r>
              <a:rPr kumimoji="1" lang="ko-Kore-KR" altLang="en-US" dirty="0"/>
              <a:t>출고량 시계열 그래프</a:t>
            </a:r>
          </a:p>
        </p:txBody>
      </p:sp>
    </p:spTree>
    <p:extLst>
      <p:ext uri="{BB962C8B-B14F-4D97-AF65-F5344CB8AC3E}">
        <p14:creationId xmlns:p14="http://schemas.microsoft.com/office/powerpoint/2010/main" val="2977680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32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endParaRPr lang="en-US" altLang="ko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E9BAD-A663-FD72-43FF-9A3486AB2752}"/>
              </a:ext>
            </a:extLst>
          </p:cNvPr>
          <p:cNvSpPr txBox="1"/>
          <p:nvPr/>
        </p:nvSpPr>
        <p:spPr>
          <a:xfrm>
            <a:off x="265287" y="1290847"/>
            <a:ext cx="1062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명점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불량에 대한 공정 조건 모델을 개발하고 정확도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F1, AUC, RECALL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값이 우수한 모델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선정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조건에 대해 파악 및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 개선에 활용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E84C83-8350-E6DB-E420-B491577E7F88}"/>
              </a:ext>
            </a:extLst>
          </p:cNvPr>
          <p:cNvSpPr/>
          <p:nvPr/>
        </p:nvSpPr>
        <p:spPr>
          <a:xfrm>
            <a:off x="265287" y="1941642"/>
            <a:ext cx="7467602" cy="4174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21774-5C32-4F58-5BC7-667EEFD25A6A}"/>
              </a:ext>
            </a:extLst>
          </p:cNvPr>
          <p:cNvSpPr/>
          <p:nvPr/>
        </p:nvSpPr>
        <p:spPr>
          <a:xfrm>
            <a:off x="265287" y="1941644"/>
            <a:ext cx="746760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 비교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2F6FB-4CF0-8971-ECB9-7F40DF16B555}"/>
              </a:ext>
            </a:extLst>
          </p:cNvPr>
          <p:cNvSpPr txBox="1"/>
          <p:nvPr/>
        </p:nvSpPr>
        <p:spPr>
          <a:xfrm>
            <a:off x="265287" y="6194109"/>
            <a:ext cx="76202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: Gradient Boosting</a:t>
            </a:r>
            <a:r>
              <a:rPr kumimoji="1"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전체적인 방법은 비슷하나 과적합의 규제가 포함되어 있음</a:t>
            </a:r>
            <a:r>
              <a:rPr kumimoji="1"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ore-KR" altLang="en-US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CE6B-3B78-04F3-D461-AECD22C77076}"/>
              </a:ext>
            </a:extLst>
          </p:cNvPr>
          <p:cNvSpPr txBox="1"/>
          <p:nvPr/>
        </p:nvSpPr>
        <p:spPr>
          <a:xfrm>
            <a:off x="7779623" y="2056686"/>
            <a:ext cx="406061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kumimoji="1" lang="ko-Kore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총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모델 비교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ore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RF, GB, XGB, SVC, DT</a:t>
            </a:r>
          </a:p>
          <a:p>
            <a:endParaRPr kumimoji="1" lang="en-US" altLang="ko-Kore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고객에게 불량품이 양품으로 분류되어 전달된다면 브랜드 이미지 하락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환불비용 등의 이해상황을 고려하여 재현율을 우선적으로 해석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종합적으로 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성능이 가장 우수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최종모델로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선정</a:t>
            </a:r>
            <a:endParaRPr kumimoji="1" lang="en-US" altLang="ko-Kore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11AB6B7E-55EB-05F0-2D16-7E051EE82304}"/>
              </a:ext>
            </a:extLst>
          </p:cNvPr>
          <p:cNvSpPr/>
          <p:nvPr/>
        </p:nvSpPr>
        <p:spPr>
          <a:xfrm>
            <a:off x="7866096" y="2111578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B9A966B6-C092-0C44-E8E4-44BC2E1DC6AC}"/>
              </a:ext>
            </a:extLst>
          </p:cNvPr>
          <p:cNvSpPr/>
          <p:nvPr/>
        </p:nvSpPr>
        <p:spPr>
          <a:xfrm>
            <a:off x="7885515" y="2851000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오른쪽 화살표[R] 24">
            <a:extLst>
              <a:ext uri="{FF2B5EF4-FFF2-40B4-BE49-F238E27FC236}">
                <a16:creationId xmlns:a16="http://schemas.microsoft.com/office/drawing/2014/main" id="{3DBE6DCC-D7C4-DED8-D59F-F1720359D4BC}"/>
              </a:ext>
            </a:extLst>
          </p:cNvPr>
          <p:cNvSpPr/>
          <p:nvPr/>
        </p:nvSpPr>
        <p:spPr>
          <a:xfrm>
            <a:off x="7873857" y="5259755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A0D29F-06D9-D48F-BDCE-29CE02D0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2542186"/>
            <a:ext cx="4521200" cy="32469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7FD19C-1480-BEF7-B519-D502072A4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088" y="4079537"/>
            <a:ext cx="2748953" cy="145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2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7362252" y="1063779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699911"/>
            <a:ext cx="11958320" cy="60282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910" y="1290847"/>
            <a:ext cx="986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의사결정나무 및 히스토그램을 이용해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호기별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최적의 조건 도출 및 개선안 제시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366B382D-B235-92E5-7768-C66272B03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6603"/>
              </p:ext>
            </p:extLst>
          </p:nvPr>
        </p:nvGraphicFramePr>
        <p:xfrm>
          <a:off x="277706" y="1629401"/>
          <a:ext cx="11731384" cy="4997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846">
                  <a:extLst>
                    <a:ext uri="{9D8B030D-6E8A-4147-A177-3AD203B41FA5}">
                      <a16:colId xmlns:a16="http://schemas.microsoft.com/office/drawing/2014/main" val="985557556"/>
                    </a:ext>
                  </a:extLst>
                </a:gridCol>
                <a:gridCol w="2932846">
                  <a:extLst>
                    <a:ext uri="{9D8B030D-6E8A-4147-A177-3AD203B41FA5}">
                      <a16:colId xmlns:a16="http://schemas.microsoft.com/office/drawing/2014/main" val="840931254"/>
                    </a:ext>
                  </a:extLst>
                </a:gridCol>
                <a:gridCol w="2932846">
                  <a:extLst>
                    <a:ext uri="{9D8B030D-6E8A-4147-A177-3AD203B41FA5}">
                      <a16:colId xmlns:a16="http://schemas.microsoft.com/office/drawing/2014/main" val="4207643645"/>
                    </a:ext>
                  </a:extLst>
                </a:gridCol>
                <a:gridCol w="2932846">
                  <a:extLst>
                    <a:ext uri="{9D8B030D-6E8A-4147-A177-3AD203B41FA5}">
                      <a16:colId xmlns:a16="http://schemas.microsoft.com/office/drawing/2014/main" val="1373408134"/>
                    </a:ext>
                  </a:extLst>
                </a:gridCol>
              </a:tblGrid>
              <a:tr h="38439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개선 최적 조건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69446"/>
                  </a:ext>
                </a:extLst>
              </a:tr>
              <a:tr h="384398">
                <a:tc rowSpan="4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747977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237690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24363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491324"/>
                  </a:ext>
                </a:extLst>
              </a:tr>
              <a:tr h="384398">
                <a:tc rowSpan="5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99173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64098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338154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547412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29831"/>
                  </a:ext>
                </a:extLst>
              </a:tr>
              <a:tr h="384398">
                <a:tc rowSpan="3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423696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11985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9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1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개선방안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CE6EDEB-6319-CC51-396C-3E4912BF3AF0}"/>
              </a:ext>
            </a:extLst>
          </p:cNvPr>
          <p:cNvSpPr/>
          <p:nvPr/>
        </p:nvSpPr>
        <p:spPr>
          <a:xfrm>
            <a:off x="454376" y="1515029"/>
            <a:ext cx="1126068" cy="1116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MAN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AB2366-C290-1519-E751-1BB286B25F6B}"/>
              </a:ext>
            </a:extLst>
          </p:cNvPr>
          <p:cNvSpPr/>
          <p:nvPr/>
        </p:nvSpPr>
        <p:spPr>
          <a:xfrm>
            <a:off x="434621" y="2720904"/>
            <a:ext cx="1145822" cy="1039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D213C8-55FC-C942-3000-BD777149E4C6}"/>
              </a:ext>
            </a:extLst>
          </p:cNvPr>
          <p:cNvSpPr/>
          <p:nvPr/>
        </p:nvSpPr>
        <p:spPr>
          <a:xfrm>
            <a:off x="454376" y="3947899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53C4CDE-23FA-1ED7-CE05-8B03B97534AF}"/>
              </a:ext>
            </a:extLst>
          </p:cNvPr>
          <p:cNvSpPr/>
          <p:nvPr/>
        </p:nvSpPr>
        <p:spPr>
          <a:xfrm>
            <a:off x="454375" y="5243980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E7DC3-90D2-D263-7792-3BCCE0A5F848}"/>
              </a:ext>
            </a:extLst>
          </p:cNvPr>
          <p:cNvSpPr txBox="1"/>
          <p:nvPr/>
        </p:nvSpPr>
        <p:spPr>
          <a:xfrm>
            <a:off x="378176" y="3052723"/>
            <a:ext cx="12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MATERIAL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B25FE-D9C2-7CF7-4A3C-7AB85A5360A6}"/>
              </a:ext>
            </a:extLst>
          </p:cNvPr>
          <p:cNvSpPr txBox="1"/>
          <p:nvPr/>
        </p:nvSpPr>
        <p:spPr>
          <a:xfrm>
            <a:off x="434621" y="4323286"/>
            <a:ext cx="136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MACHINE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BF7F2-85FD-8035-5DEA-7CDFA8E7FBAA}"/>
              </a:ext>
            </a:extLst>
          </p:cNvPr>
          <p:cNvSpPr txBox="1"/>
          <p:nvPr/>
        </p:nvSpPr>
        <p:spPr>
          <a:xfrm>
            <a:off x="445913" y="5619367"/>
            <a:ext cx="12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METHOD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6" name="왼쪽 화살표 설명선[L] 15">
            <a:extLst>
              <a:ext uri="{FF2B5EF4-FFF2-40B4-BE49-F238E27FC236}">
                <a16:creationId xmlns:a16="http://schemas.microsoft.com/office/drawing/2014/main" id="{A4876E3A-8601-2C6D-0FB6-77684A30C543}"/>
              </a:ext>
            </a:extLst>
          </p:cNvPr>
          <p:cNvSpPr/>
          <p:nvPr/>
        </p:nvSpPr>
        <p:spPr>
          <a:xfrm>
            <a:off x="1794933" y="1509999"/>
            <a:ext cx="9719734" cy="111698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왼쪽 화살표 설명선[L] 16">
            <a:extLst>
              <a:ext uri="{FF2B5EF4-FFF2-40B4-BE49-F238E27FC236}">
                <a16:creationId xmlns:a16="http://schemas.microsoft.com/office/drawing/2014/main" id="{2E1E94CB-42AE-F8D1-216B-16C3B437C779}"/>
              </a:ext>
            </a:extLst>
          </p:cNvPr>
          <p:cNvSpPr/>
          <p:nvPr/>
        </p:nvSpPr>
        <p:spPr>
          <a:xfrm>
            <a:off x="1794933" y="2760339"/>
            <a:ext cx="9719734" cy="103930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왼쪽 화살표 설명선[L] 19">
            <a:extLst>
              <a:ext uri="{FF2B5EF4-FFF2-40B4-BE49-F238E27FC236}">
                <a16:creationId xmlns:a16="http://schemas.microsoft.com/office/drawing/2014/main" id="{FA76AEB7-85ED-A70E-DBF2-1ACC3A70D68D}"/>
              </a:ext>
            </a:extLst>
          </p:cNvPr>
          <p:cNvSpPr/>
          <p:nvPr/>
        </p:nvSpPr>
        <p:spPr>
          <a:xfrm>
            <a:off x="1794933" y="3947899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왼쪽 화살표 설명선[L] 20">
            <a:extLst>
              <a:ext uri="{FF2B5EF4-FFF2-40B4-BE49-F238E27FC236}">
                <a16:creationId xmlns:a16="http://schemas.microsoft.com/office/drawing/2014/main" id="{895D4AF6-4CFB-CAC0-79BE-0010EBB54A0E}"/>
              </a:ext>
            </a:extLst>
          </p:cNvPr>
          <p:cNvSpPr/>
          <p:nvPr/>
        </p:nvSpPr>
        <p:spPr>
          <a:xfrm>
            <a:off x="1794933" y="5243980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6223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043101-72DC-5FEB-2C3E-F7B9C063B25C}"/>
              </a:ext>
            </a:extLst>
          </p:cNvPr>
          <p:cNvSpPr/>
          <p:nvPr/>
        </p:nvSpPr>
        <p:spPr>
          <a:xfrm>
            <a:off x="4983898" y="875746"/>
            <a:ext cx="6827102" cy="410583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1FA13653-CB88-BB1C-353A-02E7F35A13BA}"/>
              </a:ext>
            </a:extLst>
          </p:cNvPr>
          <p:cNvGraphicFramePr/>
          <p:nvPr/>
        </p:nvGraphicFramePr>
        <p:xfrm>
          <a:off x="-23320" y="1090837"/>
          <a:ext cx="4844329" cy="3402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181462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203200" y="690727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종합 성과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EB7C3BF-BC4A-332D-B923-5DFE00A3D591}"/>
              </a:ext>
            </a:extLst>
          </p:cNvPr>
          <p:cNvSpPr/>
          <p:nvPr/>
        </p:nvSpPr>
        <p:spPr>
          <a:xfrm>
            <a:off x="1715658" y="2137498"/>
            <a:ext cx="1323976" cy="1323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KPI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2BAADF-3575-01E7-489F-9DF99799C3F4}"/>
              </a:ext>
            </a:extLst>
          </p:cNvPr>
          <p:cNvSpPr txBox="1"/>
          <p:nvPr/>
        </p:nvSpPr>
        <p:spPr>
          <a:xfrm>
            <a:off x="2555743" y="1888486"/>
            <a:ext cx="103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불량률</a:t>
            </a:r>
            <a:endParaRPr lang="ko-KR" alt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668B46-E3DA-0DF7-7E9B-413C46A9B9AC}"/>
              </a:ext>
            </a:extLst>
          </p:cNvPr>
          <p:cNvSpPr txBox="1"/>
          <p:nvPr/>
        </p:nvSpPr>
        <p:spPr>
          <a:xfrm>
            <a:off x="2626457" y="3305950"/>
            <a:ext cx="103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</a:t>
            </a:r>
            <a:endParaRPr lang="en-US" altLang="ko-KR" sz="1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만족도</a:t>
            </a:r>
            <a:endParaRPr lang="ko-KR" alt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B04231-86CB-4FF0-0F2E-54EEF33E7BB4}"/>
              </a:ext>
            </a:extLst>
          </p:cNvPr>
          <p:cNvSpPr txBox="1"/>
          <p:nvPr/>
        </p:nvSpPr>
        <p:spPr>
          <a:xfrm>
            <a:off x="1130430" y="3309058"/>
            <a:ext cx="103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시장</a:t>
            </a:r>
            <a:endParaRPr lang="en-US" altLang="ko-KR" sz="1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점유율</a:t>
            </a:r>
            <a:endParaRPr lang="ko-KR" alt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8BB2A5-7359-A5AC-F477-52301541BFE4}"/>
              </a:ext>
            </a:extLst>
          </p:cNvPr>
          <p:cNvSpPr txBox="1"/>
          <p:nvPr/>
        </p:nvSpPr>
        <p:spPr>
          <a:xfrm>
            <a:off x="1113941" y="1897857"/>
            <a:ext cx="103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생산성</a:t>
            </a:r>
            <a:endParaRPr lang="ko-KR" altLang="en-US" sz="2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F07FD74D-5820-99E5-E2C9-49CA08B43125}"/>
              </a:ext>
            </a:extLst>
          </p:cNvPr>
          <p:cNvGraphicFramePr>
            <a:graphicFrameLocks noGrp="1"/>
          </p:cNvGraphicFramePr>
          <p:nvPr/>
        </p:nvGraphicFramePr>
        <p:xfrm>
          <a:off x="203200" y="4572635"/>
          <a:ext cx="4283076" cy="1940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0769">
                  <a:extLst>
                    <a:ext uri="{9D8B030D-6E8A-4147-A177-3AD203B41FA5}">
                      <a16:colId xmlns:a16="http://schemas.microsoft.com/office/drawing/2014/main" val="1081619927"/>
                    </a:ext>
                  </a:extLst>
                </a:gridCol>
                <a:gridCol w="1070769">
                  <a:extLst>
                    <a:ext uri="{9D8B030D-6E8A-4147-A177-3AD203B41FA5}">
                      <a16:colId xmlns:a16="http://schemas.microsoft.com/office/drawing/2014/main" val="576432264"/>
                    </a:ext>
                  </a:extLst>
                </a:gridCol>
                <a:gridCol w="1070769">
                  <a:extLst>
                    <a:ext uri="{9D8B030D-6E8A-4147-A177-3AD203B41FA5}">
                      <a16:colId xmlns:a16="http://schemas.microsoft.com/office/drawing/2014/main" val="756355444"/>
                    </a:ext>
                  </a:extLst>
                </a:gridCol>
                <a:gridCol w="1070769">
                  <a:extLst>
                    <a:ext uri="{9D8B030D-6E8A-4147-A177-3AD203B41FA5}">
                      <a16:colId xmlns:a16="http://schemas.microsoft.com/office/drawing/2014/main" val="2104961902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KPI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목표수준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2030.12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수준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2022.11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988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불량률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55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생산성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331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고객만족도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4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시장점유율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387509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1A47C86-D6FE-6DC7-9DBC-5C7F5B007810}"/>
              </a:ext>
            </a:extLst>
          </p:cNvPr>
          <p:cNvSpPr txBox="1"/>
          <p:nvPr/>
        </p:nvSpPr>
        <p:spPr>
          <a:xfrm>
            <a:off x="4983898" y="1504950"/>
            <a:ext cx="7005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개선 활동 기간 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2022.12.01 ~ 2050.12.31 (@@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개월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4M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개선 방안 </a:t>
            </a:r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실행→근본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원인에 초점을 맞춘 품질 개선 활동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매월 첫 주 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Pilot Test </a:t>
            </a:r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진행→지속적인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품질 관리 활동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☞</a:t>
            </a:r>
            <a:r>
              <a:rPr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불량률 </a:t>
            </a:r>
            <a:r>
              <a:rPr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0% </a:t>
            </a:r>
            <a:r>
              <a:rPr lang="ko-KR" altLang="en-US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달생</a:t>
            </a:r>
            <a:endParaRPr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Aasdasd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→</a:t>
            </a: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asdasdd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Asdasdasd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→</a:t>
            </a: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asdasdasdad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☞</a:t>
            </a: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☞</a:t>
            </a:r>
            <a:r>
              <a:rPr lang="en-US" altLang="ko-KR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asdasad</a:t>
            </a:r>
            <a:endParaRPr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Sdfghsfdfghfds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☞</a:t>
            </a:r>
            <a:r>
              <a:rPr lang="en-US" altLang="ko-KR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fghjk</a:t>
            </a:r>
            <a:endParaRPr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Safdhsgfdahjlk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;</a:t>
            </a:r>
            <a:endParaRPr lang="ko-KR" alt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903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203200" y="690727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Pilot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test 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EF86A4D1-3DFB-896D-2D35-937E4167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3233"/>
              </p:ext>
            </p:extLst>
          </p:nvPr>
        </p:nvGraphicFramePr>
        <p:xfrm>
          <a:off x="203199" y="1200274"/>
          <a:ext cx="5749925" cy="4743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28">
                  <a:extLst>
                    <a:ext uri="{9D8B030D-6E8A-4147-A177-3AD203B41FA5}">
                      <a16:colId xmlns:a16="http://schemas.microsoft.com/office/drawing/2014/main" val="4276073068"/>
                    </a:ext>
                  </a:extLst>
                </a:gridCol>
                <a:gridCol w="4384097">
                  <a:extLst>
                    <a:ext uri="{9D8B030D-6E8A-4147-A177-3AD203B41FA5}">
                      <a16:colId xmlns:a16="http://schemas.microsoft.com/office/drawing/2014/main" val="1576490363"/>
                    </a:ext>
                  </a:extLst>
                </a:gridCol>
              </a:tblGrid>
              <a:tr h="5838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93435"/>
                  </a:ext>
                </a:extLst>
              </a:tr>
              <a:tr h="13864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5697"/>
                  </a:ext>
                </a:extLst>
              </a:tr>
              <a:tr h="13864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Pilot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적용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93345"/>
                  </a:ext>
                </a:extLst>
              </a:tr>
              <a:tr h="13864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현업</a:t>
                      </a:r>
                      <a:endParaRPr lang="en-US" altLang="ko-KR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 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7245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72541A1-FEF5-1E21-1446-D84B492F2DF2}"/>
              </a:ext>
            </a:extLst>
          </p:cNvPr>
          <p:cNvCxnSpPr/>
          <p:nvPr/>
        </p:nvCxnSpPr>
        <p:spPr>
          <a:xfrm flipH="1">
            <a:off x="6085490" y="718689"/>
            <a:ext cx="10510" cy="600278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EDB5FE-021C-F80A-73C5-EF4468F0A3DA}"/>
              </a:ext>
            </a:extLst>
          </p:cNvPr>
          <p:cNvSpPr txBox="1"/>
          <p:nvPr/>
        </p:nvSpPr>
        <p:spPr>
          <a:xfrm>
            <a:off x="6251027" y="690726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모니터링 및 관리계획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B536C4-9985-D28B-508E-E308609DB380}"/>
              </a:ext>
            </a:extLst>
          </p:cNvPr>
          <p:cNvSpPr txBox="1"/>
          <p:nvPr/>
        </p:nvSpPr>
        <p:spPr>
          <a:xfrm>
            <a:off x="6505575" y="1200274"/>
            <a:ext cx="517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주요공정 설비조건은 지속적으로 관리가 필요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통해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9C432B-B5DC-BB37-2F07-288B5A0570EB}"/>
              </a:ext>
            </a:extLst>
          </p:cNvPr>
          <p:cNvSpPr/>
          <p:nvPr/>
        </p:nvSpPr>
        <p:spPr>
          <a:xfrm>
            <a:off x="6303577" y="1200273"/>
            <a:ext cx="20199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254056-1265-882A-4D17-5D654C22DB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7856" y="2567480"/>
            <a:ext cx="2858484" cy="23052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923525-CF2A-4064-36FA-4754FB6FB7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8196" y="2567481"/>
            <a:ext cx="2858484" cy="230520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450E02-840B-0DBB-70C8-C2BE00ED5062}"/>
              </a:ext>
            </a:extLst>
          </p:cNvPr>
          <p:cNvSpPr/>
          <p:nvPr/>
        </p:nvSpPr>
        <p:spPr>
          <a:xfrm>
            <a:off x="6303577" y="5295900"/>
            <a:ext cx="5653694" cy="111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주요 공정 설비의 주요 조건으로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@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특히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~~~~~~~~~~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57B2B4-70F5-CFFF-2CA1-DAA0E4F7E5A4}"/>
              </a:ext>
            </a:extLst>
          </p:cNvPr>
          <p:cNvSpPr/>
          <p:nvPr/>
        </p:nvSpPr>
        <p:spPr>
          <a:xfrm>
            <a:off x="6238876" y="2057933"/>
            <a:ext cx="2837464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7FE784-352A-A0FC-A436-8C4E334A75D5}"/>
              </a:ext>
            </a:extLst>
          </p:cNvPr>
          <p:cNvSpPr/>
          <p:nvPr/>
        </p:nvSpPr>
        <p:spPr>
          <a:xfrm>
            <a:off x="9198196" y="2057933"/>
            <a:ext cx="2837464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6DD18-28F4-19E5-341F-E98D4A58FFC9}"/>
              </a:ext>
            </a:extLst>
          </p:cNvPr>
          <p:cNvSpPr txBox="1"/>
          <p:nvPr/>
        </p:nvSpPr>
        <p:spPr>
          <a:xfrm>
            <a:off x="1552011" y="2055833"/>
            <a:ext cx="2974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관리용관리도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분석용관리도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이것을 사용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6191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30" y="1979472"/>
            <a:ext cx="467649" cy="342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33605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414707" y="817103"/>
            <a:ext cx="106965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경쟁이 치열해지면서</a:t>
            </a: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당사의 경영상황은 악화</a:t>
            </a:r>
            <a:endParaRPr lang="en-US" altLang="ko-KR" sz="20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</a:pP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1504399980"/>
              </p:ext>
            </p:extLst>
          </p:nvPr>
        </p:nvGraphicFramePr>
        <p:xfrm>
          <a:off x="8176479" y="1989179"/>
          <a:ext cx="3328920" cy="3384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ustomShape 4"/>
          <p:cNvSpPr/>
          <p:nvPr/>
        </p:nvSpPr>
        <p:spPr>
          <a:xfrm>
            <a:off x="866880" y="5527800"/>
            <a:ext cx="335910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ore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수요예측과 불량발생원인 도출 및 개선을 위한 프로젝트 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79" y="1810325"/>
            <a:ext cx="3359105" cy="36133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060906" y="1806366"/>
            <a:ext cx="3508413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4303082" y="1806366"/>
            <a:ext cx="3680726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4303082" y="5527800"/>
            <a:ext cx="3661558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시장 내 치열해진 경쟁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527800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8006748" y="5179116"/>
            <a:ext cx="830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336873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spc="-1" dirty="0">
                <a:solidFill>
                  <a:srgbClr val="000000"/>
                </a:solidFill>
                <a:latin typeface="맑은 고딕"/>
                <a:ea typeface="맑은 고딕"/>
              </a:rPr>
              <a:t>현황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2969" y="1506664"/>
            <a:ext cx="368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경쟁 심화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484362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EBA04-F2B4-E0BD-5328-7B29D48FF1AB}"/>
              </a:ext>
            </a:extLst>
          </p:cNvPr>
          <p:cNvSpPr txBox="1"/>
          <p:nvPr/>
        </p:nvSpPr>
        <p:spPr>
          <a:xfrm>
            <a:off x="604185" y="1091148"/>
            <a:ext cx="6103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HMR(Home Meal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Replacement): 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가정 </a:t>
            </a:r>
            <a:r>
              <a:rPr lang="ko-KR" altLang="en-US" sz="1200" b="1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간편식</a:t>
            </a:r>
            <a:endParaRPr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AutoShape 4" descr="Untitled__3_-removebg-preview.png"/>
          <p:cNvSpPr>
            <a:spLocks noChangeAspect="1" noChangeArrowheads="1"/>
          </p:cNvSpPr>
          <p:nvPr/>
        </p:nvSpPr>
        <p:spPr bwMode="auto">
          <a:xfrm>
            <a:off x="-22872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09894" y="5158755"/>
            <a:ext cx="79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rcRect t="11214" b="9056"/>
          <a:stretch/>
        </p:blipFill>
        <p:spPr>
          <a:xfrm>
            <a:off x="4444647" y="2033782"/>
            <a:ext cx="3266247" cy="291160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99720" y="5166111"/>
            <a:ext cx="2840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농립축산식품부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한국농촌경제연구원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99928" y="5171130"/>
            <a:ext cx="213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식품산업통계정보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KB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83219" y="5175774"/>
            <a:ext cx="894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%]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5618" y="1894991"/>
            <a:ext cx="579755" cy="367178"/>
          </a:xfrm>
          <a:prstGeom prst="rect">
            <a:avLst/>
          </a:prstGeom>
        </p:spPr>
      </p:pic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4</a:t>
            </a:fld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E43C4F4-5C9F-EA56-9F2B-1D6C5773B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3933516"/>
              </p:ext>
            </p:extLst>
          </p:nvPr>
        </p:nvGraphicFramePr>
        <p:xfrm>
          <a:off x="809644" y="1969784"/>
          <a:ext cx="3320277" cy="3249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CCE3B3-C25E-EAAD-4589-436C5D20B197}"/>
              </a:ext>
            </a:extLst>
          </p:cNvPr>
          <p:cNvSpPr txBox="1"/>
          <p:nvPr/>
        </p:nvSpPr>
        <p:spPr>
          <a:xfrm>
            <a:off x="1431576" y="4241177"/>
            <a:ext cx="52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 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6058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32F86-85B6-E1AC-AF52-F2D5DD034FC3}"/>
              </a:ext>
            </a:extLst>
          </p:cNvPr>
          <p:cNvSpPr txBox="1"/>
          <p:nvPr/>
        </p:nvSpPr>
        <p:spPr>
          <a:xfrm>
            <a:off x="1953337" y="4219685"/>
            <a:ext cx="700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6823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DFBC34-CFBA-163D-2632-F947D0D791C8}"/>
              </a:ext>
            </a:extLst>
          </p:cNvPr>
          <p:cNvSpPr txBox="1"/>
          <p:nvPr/>
        </p:nvSpPr>
        <p:spPr>
          <a:xfrm>
            <a:off x="1663335" y="4262710"/>
            <a:ext cx="672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 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5438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976AFE-86FD-F5B2-3963-C2C2B12C352D}"/>
              </a:ext>
            </a:extLst>
          </p:cNvPr>
          <p:cNvSpPr txBox="1"/>
          <p:nvPr/>
        </p:nvSpPr>
        <p:spPr>
          <a:xfrm>
            <a:off x="2278346" y="4099069"/>
            <a:ext cx="67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 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2682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B63C03-680C-3E10-3FDC-DDC0B59E2144}"/>
              </a:ext>
            </a:extLst>
          </p:cNvPr>
          <p:cNvSpPr txBox="1"/>
          <p:nvPr/>
        </p:nvSpPr>
        <p:spPr>
          <a:xfrm>
            <a:off x="3381392" y="3548414"/>
            <a:ext cx="5787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kumimoji="1" lang="ko-Kore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6FD3ED-1473-AB3B-28A5-7B34AAD15428}"/>
              </a:ext>
            </a:extLst>
          </p:cNvPr>
          <p:cNvSpPr txBox="1"/>
          <p:nvPr/>
        </p:nvSpPr>
        <p:spPr>
          <a:xfrm>
            <a:off x="2900804" y="3869654"/>
            <a:ext cx="67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ore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endParaRPr kumimoji="1" lang="en-US" altLang="ko-Kore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ore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164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AEEE7-5EFF-2F16-078F-1D973B5C31A9}"/>
              </a:ext>
            </a:extLst>
          </p:cNvPr>
          <p:cNvSpPr txBox="1"/>
          <p:nvPr/>
        </p:nvSpPr>
        <p:spPr>
          <a:xfrm>
            <a:off x="2587586" y="3973807"/>
            <a:ext cx="67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7421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90C671-3932-A9B5-36BF-67B65A43B723}"/>
              </a:ext>
            </a:extLst>
          </p:cNvPr>
          <p:cNvSpPr txBox="1"/>
          <p:nvPr/>
        </p:nvSpPr>
        <p:spPr>
          <a:xfrm>
            <a:off x="3662543" y="2418819"/>
            <a:ext cx="5787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ore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2A6B347-3824-E558-705D-5067DFB1B703}"/>
              </a:ext>
            </a:extLst>
          </p:cNvPr>
          <p:cNvCxnSpPr>
            <a:cxnSpLocks/>
          </p:cNvCxnSpPr>
          <p:nvPr/>
        </p:nvCxnSpPr>
        <p:spPr>
          <a:xfrm flipV="1">
            <a:off x="1819639" y="2595290"/>
            <a:ext cx="1836090" cy="166582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839836" y="6265044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38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</a:t>
            </a:r>
            <a:r>
              <a:rPr lang="ko-KR" altLang="en-US" sz="36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개선기회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5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307609" y="1263616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대량 수주 대응 어려움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06479" y="1266850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283069" y="1270084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5982429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대량 수주 대응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Lead Time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단축을 통한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6654" y="5136174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예측을 통한 수주 대응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121228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705BAD-0077-EEB5-5350-5A824F740F42}"/>
              </a:ext>
            </a:extLst>
          </p:cNvPr>
          <p:cNvSpPr txBox="1"/>
          <p:nvPr/>
        </p:nvSpPr>
        <p:spPr>
          <a:xfrm>
            <a:off x="8283069" y="5110480"/>
            <a:ext cx="361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수요 예측을 통한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Lead Time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단축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65F98-7674-1477-4574-E9ADCC68751C}"/>
              </a:ext>
            </a:extLst>
          </p:cNvPr>
          <p:cNvSpPr txBox="1"/>
          <p:nvPr/>
        </p:nvSpPr>
        <p:spPr>
          <a:xfrm>
            <a:off x="8773605" y="5333334"/>
            <a:ext cx="3021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kumimoji="1" lang="en-US" altLang="ko-Kore-KR" sz="1050" dirty="0"/>
              <a:t>Lead Time: 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상품의 </a:t>
            </a:r>
            <a:r>
              <a:rPr lang="ko-Kore-KR" altLang="en-US" sz="1050" dirty="0">
                <a:solidFill>
                  <a:srgbClr val="202122"/>
                </a:solidFill>
                <a:latin typeface="Arial" panose="020B0604020202020204" pitchFamily="34" charset="0"/>
              </a:rPr>
              <a:t>수주부터 출하까지의 시간</a:t>
            </a:r>
            <a:endParaRPr kumimoji="1" lang="ko-Kore-KR" altLang="en-US" sz="1050" dirty="0"/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1478054024"/>
              </p:ext>
            </p:extLst>
          </p:nvPr>
        </p:nvGraphicFramePr>
        <p:xfrm>
          <a:off x="4301766" y="1636722"/>
          <a:ext cx="3666759" cy="335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17386" y="37187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4.5%</a:t>
            </a:r>
            <a:endParaRPr lang="ko-KR" altLang="en-US" b="1" dirty="0">
              <a:solidFill>
                <a:srgbClr val="C03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9FCB1C-CEE7-D264-B164-E44E5628365D}"/>
              </a:ext>
            </a:extLst>
          </p:cNvPr>
          <p:cNvSpPr/>
          <p:nvPr/>
        </p:nvSpPr>
        <p:spPr>
          <a:xfrm>
            <a:off x="10136458" y="4817327"/>
            <a:ext cx="267630" cy="133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E9F10B0-B4F5-DB42-CA3E-F9AFA6D73C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426968"/>
              </p:ext>
            </p:extLst>
          </p:nvPr>
        </p:nvGraphicFramePr>
        <p:xfrm>
          <a:off x="488133" y="1839222"/>
          <a:ext cx="3332319" cy="3198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63EB4DD-4C0D-2F45-0484-B0900393F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674908"/>
              </p:ext>
            </p:extLst>
          </p:nvPr>
        </p:nvGraphicFramePr>
        <p:xfrm>
          <a:off x="8423481" y="1797059"/>
          <a:ext cx="3335469" cy="3198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D107C8-E1FC-D02D-68E5-6AB6B74FDF6B}"/>
              </a:ext>
            </a:extLst>
          </p:cNvPr>
          <p:cNvSpPr txBox="1"/>
          <p:nvPr/>
        </p:nvSpPr>
        <p:spPr>
          <a:xfrm>
            <a:off x="995424" y="2095018"/>
            <a:ext cx="347240" cy="2639028"/>
          </a:xfrm>
          <a:prstGeom prst="rect">
            <a:avLst/>
          </a:prstGeom>
          <a:noFill/>
          <a:ln w="28575">
            <a:solidFill>
              <a:srgbClr val="BA260E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307609" y="1263616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대량 수주 대응 어려움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06479" y="1266850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283069" y="1270084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5982429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대량 수주 대응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Lead Time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단축을 통한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6654" y="5136174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예측을 통한 수주 대응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121228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705BAD-0077-EEB5-5350-5A824F740F42}"/>
              </a:ext>
            </a:extLst>
          </p:cNvPr>
          <p:cNvSpPr txBox="1"/>
          <p:nvPr/>
        </p:nvSpPr>
        <p:spPr>
          <a:xfrm>
            <a:off x="8283069" y="5110480"/>
            <a:ext cx="361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수요 예측을 통한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Lead Time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단축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65F98-7674-1477-4574-E9ADCC68751C}"/>
              </a:ext>
            </a:extLst>
          </p:cNvPr>
          <p:cNvSpPr txBox="1"/>
          <p:nvPr/>
        </p:nvSpPr>
        <p:spPr>
          <a:xfrm>
            <a:off x="8773605" y="5333334"/>
            <a:ext cx="3021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kumimoji="1" lang="en-US" altLang="ko-Kore-KR" sz="1050" dirty="0"/>
              <a:t>Lead Time: 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상품의 </a:t>
            </a:r>
            <a:r>
              <a:rPr lang="ko-Kore-KR" altLang="en-US" sz="1050" dirty="0">
                <a:solidFill>
                  <a:srgbClr val="202122"/>
                </a:solidFill>
                <a:latin typeface="Arial" panose="020B0604020202020204" pitchFamily="34" charset="0"/>
              </a:rPr>
              <a:t>수주부터 출하까지의 시간</a:t>
            </a:r>
            <a:endParaRPr kumimoji="1" lang="ko-Kore-KR" altLang="en-US" sz="1050" dirty="0"/>
          </a:p>
        </p:txBody>
      </p:sp>
      <p:graphicFrame>
        <p:nvGraphicFramePr>
          <p:cNvPr id="25" name="차트 24"/>
          <p:cNvGraphicFramePr/>
          <p:nvPr>
            <p:extLst/>
          </p:nvPr>
        </p:nvGraphicFramePr>
        <p:xfrm>
          <a:off x="4301766" y="1636722"/>
          <a:ext cx="3666759" cy="335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17386" y="37187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4.5%</a:t>
            </a:r>
            <a:endParaRPr lang="ko-KR" altLang="en-US" b="1" dirty="0">
              <a:solidFill>
                <a:srgbClr val="C03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9FCB1C-CEE7-D264-B164-E44E5628365D}"/>
              </a:ext>
            </a:extLst>
          </p:cNvPr>
          <p:cNvSpPr/>
          <p:nvPr/>
        </p:nvSpPr>
        <p:spPr>
          <a:xfrm>
            <a:off x="10136458" y="4817327"/>
            <a:ext cx="267630" cy="133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63EB4DD-4C0D-2F45-0484-B0900393F500}"/>
              </a:ext>
            </a:extLst>
          </p:cNvPr>
          <p:cNvGraphicFramePr/>
          <p:nvPr>
            <p:extLst/>
          </p:nvPr>
        </p:nvGraphicFramePr>
        <p:xfrm>
          <a:off x="8423481" y="1797059"/>
          <a:ext cx="3335469" cy="3198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8887" y="1904928"/>
            <a:ext cx="2933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코로나 여파로 인한 외식 감소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인 가구 증가로 인해 간단하게 식사를 해결할 수 있는 </a:t>
            </a:r>
            <a:r>
              <a:rPr lang="ko-KR" altLang="en-US" dirty="0" err="1" smtClean="0"/>
              <a:t>간편식</a:t>
            </a:r>
            <a:r>
              <a:rPr lang="ko-KR" altLang="en-US" dirty="0" smtClean="0"/>
              <a:t> 수요 증가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2282" y="3986330"/>
            <a:ext cx="3223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-&gt; </a:t>
            </a:r>
            <a:r>
              <a:rPr lang="ko-KR" altLang="en-US" sz="1200" b="1" dirty="0" err="1" smtClean="0"/>
              <a:t>수주량이</a:t>
            </a:r>
            <a:r>
              <a:rPr lang="ko-KR" altLang="en-US" sz="1200" b="1" dirty="0" smtClean="0"/>
              <a:t> 급증하여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기존의 설비로 대응이 어려움 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-&gt; </a:t>
            </a:r>
            <a:r>
              <a:rPr lang="ko-KR" altLang="en-US" sz="1200" b="1" dirty="0" smtClean="0"/>
              <a:t>따라 급격한 수요에 대응할 수 있는 수주 예측 모델이 필요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7169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계획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4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85F095-23E7-82F5-B2CB-172E84491EEC}"/>
              </a:ext>
            </a:extLst>
          </p:cNvPr>
          <p:cNvGrpSpPr/>
          <p:nvPr/>
        </p:nvGrpSpPr>
        <p:grpSpPr>
          <a:xfrm>
            <a:off x="137706" y="725343"/>
            <a:ext cx="12762851" cy="5640216"/>
            <a:chOff x="650486" y="967078"/>
            <a:chExt cx="12762851" cy="49829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B0733-B175-90DA-6169-301672C83C9A}"/>
                </a:ext>
              </a:extLst>
            </p:cNvPr>
            <p:cNvSpPr txBox="1"/>
            <p:nvPr/>
          </p:nvSpPr>
          <p:spPr>
            <a:xfrm>
              <a:off x="650486" y="995178"/>
              <a:ext cx="12762851" cy="299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) 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데이터 현황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C25966-B404-DB74-9523-D30706611845}"/>
                </a:ext>
              </a:extLst>
            </p:cNvPr>
            <p:cNvSpPr txBox="1"/>
            <p:nvPr/>
          </p:nvSpPr>
          <p:spPr>
            <a:xfrm>
              <a:off x="707823" y="1310836"/>
              <a:ext cx="9051328" cy="516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수주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생산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오류 메세지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데이터</a:t>
              </a:r>
              <a:endPara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285750" indent="-285750">
                <a:buFontTx/>
                <a:buChar char="-"/>
              </a:pP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총 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,681,798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개 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= </a:t>
              </a:r>
              <a:r>
                <a:rPr kumimoji="1" lang="ko-KR" altLang="en-US" sz="1600" b="1" dirty="0">
                  <a:solidFill>
                    <a:srgbClr val="FF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형렬로 표시</a:t>
              </a:r>
              <a:endParaRPr kumimoji="1" lang="ko-Kore-KR" altLang="en-US" sz="16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B0B4B6-2AA1-3345-3824-54D77BC69324}"/>
                </a:ext>
              </a:extLst>
            </p:cNvPr>
            <p:cNvSpPr/>
            <p:nvPr/>
          </p:nvSpPr>
          <p:spPr>
            <a:xfrm>
              <a:off x="683939" y="967078"/>
              <a:ext cx="4982198" cy="4982938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D1F1960-3249-0251-B5E7-5DAB4E3D95BE}"/>
              </a:ext>
            </a:extLst>
          </p:cNvPr>
          <p:cNvSpPr txBox="1"/>
          <p:nvPr/>
        </p:nvSpPr>
        <p:spPr>
          <a:xfrm>
            <a:off x="1399450" y="2271681"/>
            <a:ext cx="2295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이상치 결측치 요약정리 넣고 양품과 불량은 분석 결과에 넣기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AA9E9B9-448F-9E21-1D5E-E09F22921076}"/>
              </a:ext>
            </a:extLst>
          </p:cNvPr>
          <p:cNvGrpSpPr/>
          <p:nvPr/>
        </p:nvGrpSpPr>
        <p:grpSpPr>
          <a:xfrm>
            <a:off x="5532330" y="716134"/>
            <a:ext cx="6464627" cy="5640216"/>
            <a:chOff x="5294505" y="1789667"/>
            <a:chExt cx="6632189" cy="478775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AAF2DB2-C13F-A5BF-3634-E87FCF7982BF}"/>
                </a:ext>
              </a:extLst>
            </p:cNvPr>
            <p:cNvGrpSpPr/>
            <p:nvPr/>
          </p:nvGrpSpPr>
          <p:grpSpPr>
            <a:xfrm>
              <a:off x="5294505" y="1789667"/>
              <a:ext cx="6632189" cy="4787754"/>
              <a:chOff x="642107" y="2229556"/>
              <a:chExt cx="10866624" cy="415372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85CD4AF0-2E22-0E7A-B8B0-AAB20D6800AF}"/>
                  </a:ext>
                </a:extLst>
              </p:cNvPr>
              <p:cNvGrpSpPr/>
              <p:nvPr/>
            </p:nvGrpSpPr>
            <p:grpSpPr>
              <a:xfrm>
                <a:off x="650486" y="2362107"/>
                <a:ext cx="10666201" cy="3445228"/>
                <a:chOff x="5486401" y="1347510"/>
                <a:chExt cx="5814208" cy="4408677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486401" y="1347510"/>
                  <a:ext cx="5814208" cy="4122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2) </a:t>
                  </a:r>
                  <a:r>
                    <a:rPr lang="ko-KR" altLang="en-US" sz="16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간편식</a:t>
                  </a:r>
                  <a:r>
                    <a:rPr lang="ko-KR" altLang="en-US" sz="16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생산 프로세스</a:t>
                  </a: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04E11B1-80E7-8781-3AA1-C5A19A73096E}"/>
                    </a:ext>
                  </a:extLst>
                </p:cNvPr>
                <p:cNvSpPr/>
                <p:nvPr/>
              </p:nvSpPr>
              <p:spPr>
                <a:xfrm>
                  <a:off x="10474758" y="5171411"/>
                  <a:ext cx="780585" cy="5847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6724C3-4853-329A-B7C5-D4AB7C0F628B}"/>
                  </a:ext>
                </a:extLst>
              </p:cNvPr>
              <p:cNvSpPr/>
              <p:nvPr/>
            </p:nvSpPr>
            <p:spPr>
              <a:xfrm>
                <a:off x="642107" y="2229556"/>
                <a:ext cx="10866624" cy="4153725"/>
              </a:xfrm>
              <a:prstGeom prst="rect">
                <a:avLst/>
              </a:prstGeom>
              <a:noFill/>
              <a:ln w="28575">
                <a:solidFill>
                  <a:srgbClr val="1D31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75C0319-8E04-5638-8D1D-071391CF78D9}"/>
                </a:ext>
              </a:extLst>
            </p:cNvPr>
            <p:cNvGrpSpPr/>
            <p:nvPr/>
          </p:nvGrpSpPr>
          <p:grpSpPr>
            <a:xfrm>
              <a:off x="5509302" y="5048724"/>
              <a:ext cx="6248254" cy="1441455"/>
              <a:chOff x="474727" y="3314672"/>
              <a:chExt cx="6110972" cy="1441455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8D5FC17D-13BD-81A0-B877-76D4F4BACDD8}"/>
                  </a:ext>
                </a:extLst>
              </p:cNvPr>
              <p:cNvGrpSpPr/>
              <p:nvPr/>
            </p:nvGrpSpPr>
            <p:grpSpPr>
              <a:xfrm>
                <a:off x="474727" y="3361452"/>
                <a:ext cx="1160554" cy="1364209"/>
                <a:chOff x="760048" y="3164666"/>
                <a:chExt cx="1110552" cy="1317264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16170019-2A1F-9767-D7C2-47594969B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0048" y="3164666"/>
                  <a:ext cx="1110552" cy="1081581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EEBBC2F-9C59-AB4C-BFBE-D3435876E419}"/>
                    </a:ext>
                  </a:extLst>
                </p:cNvPr>
                <p:cNvSpPr txBox="1"/>
                <p:nvPr/>
              </p:nvSpPr>
              <p:spPr>
                <a:xfrm>
                  <a:off x="814856" y="4158765"/>
                  <a:ext cx="1020026" cy="323165"/>
                </a:xfrm>
                <a:prstGeom prst="rect">
                  <a:avLst/>
                </a:prstGeom>
                <a:solidFill>
                  <a:srgbClr val="1E325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1. </a:t>
                  </a:r>
                  <a:r>
                    <a:rPr lang="ko-KR" altLang="en-US" sz="1500" b="1" dirty="0" err="1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계량실</a:t>
                  </a:r>
                  <a:endParaRPr lang="ko-KR" altLang="en-US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C4F2DB85-DCC3-8459-8DA5-0174AF800C3C}"/>
                  </a:ext>
                </a:extLst>
              </p:cNvPr>
              <p:cNvGrpSpPr/>
              <p:nvPr/>
            </p:nvGrpSpPr>
            <p:grpSpPr>
              <a:xfrm>
                <a:off x="3798894" y="3314672"/>
                <a:ext cx="1092848" cy="1410989"/>
                <a:chOff x="3640669" y="3004492"/>
                <a:chExt cx="1045763" cy="1362435"/>
              </a:xfrm>
            </p:grpSpPr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6DAF3953-DFFA-0A47-21E3-95F2192F9C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6834" t="1151" r="2887" b="723"/>
                <a:stretch/>
              </p:blipFill>
              <p:spPr>
                <a:xfrm>
                  <a:off x="3640669" y="3004492"/>
                  <a:ext cx="1020026" cy="1032888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C9F1D3-52B2-55BC-36C1-877C7725807C}"/>
                    </a:ext>
                  </a:extLst>
                </p:cNvPr>
                <p:cNvSpPr txBox="1"/>
                <p:nvPr/>
              </p:nvSpPr>
              <p:spPr>
                <a:xfrm>
                  <a:off x="3666406" y="4043762"/>
                  <a:ext cx="1020026" cy="323165"/>
                </a:xfrm>
                <a:prstGeom prst="rect">
                  <a:avLst/>
                </a:prstGeom>
                <a:solidFill>
                  <a:srgbClr val="1E325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3. </a:t>
                  </a:r>
                  <a:r>
                    <a:rPr lang="ko-KR" altLang="en-US" sz="1500" b="1" dirty="0" err="1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충전실</a:t>
                  </a:r>
                  <a:endParaRPr lang="ko-KR" altLang="en-US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9B564343-8851-E2EE-BB6B-88DEF7E17DCB}"/>
                  </a:ext>
                </a:extLst>
              </p:cNvPr>
              <p:cNvGrpSpPr/>
              <p:nvPr/>
            </p:nvGrpSpPr>
            <p:grpSpPr>
              <a:xfrm>
                <a:off x="2165766" y="3334283"/>
                <a:ext cx="1100036" cy="1421844"/>
                <a:chOff x="2360068" y="3139480"/>
                <a:chExt cx="1052641" cy="1372916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6FFF8AE9-AF86-158E-3E13-EB0C7700E4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4763" t="1891" r="2862" b="-926"/>
                <a:stretch/>
              </p:blipFill>
              <p:spPr>
                <a:xfrm>
                  <a:off x="2360068" y="3139480"/>
                  <a:ext cx="1052641" cy="1032890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CF8EFC7-3785-4CF7-3685-7A23AA6C5302}"/>
                    </a:ext>
                  </a:extLst>
                </p:cNvPr>
                <p:cNvSpPr txBox="1"/>
                <p:nvPr/>
              </p:nvSpPr>
              <p:spPr>
                <a:xfrm>
                  <a:off x="2360068" y="4189231"/>
                  <a:ext cx="1020026" cy="323165"/>
                </a:xfrm>
                <a:prstGeom prst="rect">
                  <a:avLst/>
                </a:prstGeom>
                <a:solidFill>
                  <a:srgbClr val="1E325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2. </a:t>
                  </a:r>
                  <a:r>
                    <a:rPr lang="ko-KR" altLang="en-US" sz="1500" b="1" dirty="0" err="1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쿠킹실</a:t>
                  </a:r>
                  <a:endParaRPr lang="ko-KR" altLang="en-US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130846EB-012D-4DD6-A95C-2F32A038A1E6}"/>
                  </a:ext>
                </a:extLst>
              </p:cNvPr>
              <p:cNvGrpSpPr/>
              <p:nvPr/>
            </p:nvGrpSpPr>
            <p:grpSpPr>
              <a:xfrm>
                <a:off x="5425145" y="3328454"/>
                <a:ext cx="1160554" cy="1397206"/>
                <a:chOff x="5710466" y="3132803"/>
                <a:chExt cx="1110552" cy="1349126"/>
              </a:xfrm>
            </p:grpSpPr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AF89000A-1E23-5231-F364-8873341045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10466" y="3132803"/>
                  <a:ext cx="1110552" cy="1110552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145FEF0-4001-4894-B411-ACF0AA6E831C}"/>
                    </a:ext>
                  </a:extLst>
                </p:cNvPr>
                <p:cNvSpPr txBox="1"/>
                <p:nvPr/>
              </p:nvSpPr>
              <p:spPr>
                <a:xfrm>
                  <a:off x="5710466" y="4158764"/>
                  <a:ext cx="1020026" cy="323165"/>
                </a:xfrm>
                <a:prstGeom prst="rect">
                  <a:avLst/>
                </a:prstGeom>
                <a:solidFill>
                  <a:srgbClr val="1E325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4. </a:t>
                  </a:r>
                  <a:r>
                    <a:rPr lang="ko-KR" altLang="en-US" sz="1500" b="1" dirty="0" err="1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포장실</a:t>
                  </a:r>
                  <a:endParaRPr lang="ko-KR" altLang="en-US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38" name="화살표: 오른쪽 1">
                <a:extLst>
                  <a:ext uri="{FF2B5EF4-FFF2-40B4-BE49-F238E27FC236}">
                    <a16:creationId xmlns:a16="http://schemas.microsoft.com/office/drawing/2014/main" id="{AA600254-B8E0-9BF2-F5E7-1E0DCB6A04B3}"/>
                  </a:ext>
                </a:extLst>
              </p:cNvPr>
              <p:cNvSpPr/>
              <p:nvPr/>
            </p:nvSpPr>
            <p:spPr>
              <a:xfrm>
                <a:off x="1705958" y="3996058"/>
                <a:ext cx="327502" cy="178183"/>
              </a:xfrm>
              <a:prstGeom prst="rightArrow">
                <a:avLst/>
              </a:prstGeom>
              <a:solidFill>
                <a:srgbClr val="1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화살표: 오른쪽 2">
                <a:extLst>
                  <a:ext uri="{FF2B5EF4-FFF2-40B4-BE49-F238E27FC236}">
                    <a16:creationId xmlns:a16="http://schemas.microsoft.com/office/drawing/2014/main" id="{39912E5A-6B2B-2EAE-2C42-D58386C3826B}"/>
                  </a:ext>
                </a:extLst>
              </p:cNvPr>
              <p:cNvSpPr/>
              <p:nvPr/>
            </p:nvSpPr>
            <p:spPr>
              <a:xfrm>
                <a:off x="3351954" y="3943055"/>
                <a:ext cx="327502" cy="178183"/>
              </a:xfrm>
              <a:prstGeom prst="rightArrow">
                <a:avLst/>
              </a:prstGeom>
              <a:solidFill>
                <a:srgbClr val="1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화살표: 오른쪽 15">
                <a:extLst>
                  <a:ext uri="{FF2B5EF4-FFF2-40B4-BE49-F238E27FC236}">
                    <a16:creationId xmlns:a16="http://schemas.microsoft.com/office/drawing/2014/main" id="{D4B8C755-8D1E-35C3-AF69-150884BF115C}"/>
                  </a:ext>
                </a:extLst>
              </p:cNvPr>
              <p:cNvSpPr/>
              <p:nvPr/>
            </p:nvSpPr>
            <p:spPr>
              <a:xfrm>
                <a:off x="5022830" y="3943055"/>
                <a:ext cx="327502" cy="178183"/>
              </a:xfrm>
              <a:prstGeom prst="rightArrow">
                <a:avLst/>
              </a:prstGeom>
              <a:solidFill>
                <a:srgbClr val="1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D308520-3731-A7EE-1993-5884B148EC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51788" y="2256053"/>
              <a:ext cx="6502409" cy="2923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720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</TotalTime>
  <Words>1959</Words>
  <Application>Microsoft Office PowerPoint</Application>
  <PresentationFormat>와이드스크린</PresentationFormat>
  <Paragraphs>497</Paragraphs>
  <Slides>29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Noto Sans CJK JP</vt:lpstr>
      <vt:lpstr>나눔고딕</vt:lpstr>
      <vt:lpstr>나눔스퀘어 ExtraBold</vt:lpstr>
      <vt:lpstr>나눔스퀘어 Light</vt:lpstr>
      <vt:lpstr>맑은 고딕</vt:lpstr>
      <vt:lpstr>맑은 고딕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LEE</cp:lastModifiedBy>
  <cp:revision>168</cp:revision>
  <dcterms:created xsi:type="dcterms:W3CDTF">2020-09-07T02:34:06Z</dcterms:created>
  <dcterms:modified xsi:type="dcterms:W3CDTF">2022-11-17T06:00:27Z</dcterms:modified>
</cp:coreProperties>
</file>