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Ex1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0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1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1.xml" ContentType="application/vnd.openxmlformats-officedocument.drawingml.chartshapes+xml"/>
  <Override PartName="/ppt/charts/chart22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261" r:id="rId3"/>
    <p:sldId id="258" r:id="rId4"/>
    <p:sldId id="295" r:id="rId5"/>
    <p:sldId id="299" r:id="rId6"/>
    <p:sldId id="355" r:id="rId7"/>
    <p:sldId id="316" r:id="rId8"/>
    <p:sldId id="367" r:id="rId9"/>
    <p:sldId id="325" r:id="rId10"/>
    <p:sldId id="319" r:id="rId11"/>
    <p:sldId id="362" r:id="rId12"/>
    <p:sldId id="356" r:id="rId13"/>
    <p:sldId id="358" r:id="rId14"/>
    <p:sldId id="360" r:id="rId15"/>
    <p:sldId id="363" r:id="rId16"/>
    <p:sldId id="348" r:id="rId17"/>
    <p:sldId id="338" r:id="rId18"/>
    <p:sldId id="347" r:id="rId19"/>
    <p:sldId id="351" r:id="rId20"/>
    <p:sldId id="353" r:id="rId21"/>
    <p:sldId id="333" r:id="rId22"/>
    <p:sldId id="329" r:id="rId23"/>
    <p:sldId id="328" r:id="rId24"/>
    <p:sldId id="327" r:id="rId25"/>
    <p:sldId id="350" r:id="rId26"/>
    <p:sldId id="352" r:id="rId27"/>
    <p:sldId id="364" r:id="rId28"/>
    <p:sldId id="365" r:id="rId29"/>
    <p:sldId id="366" r:id="rId30"/>
    <p:sldId id="2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2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6B6B6B"/>
    <a:srgbClr val="BA260E"/>
    <a:srgbClr val="005289"/>
    <a:srgbClr val="3274A1"/>
    <a:srgbClr val="C03D3E"/>
    <a:srgbClr val="1D3152"/>
    <a:srgbClr val="FFFFFF"/>
    <a:srgbClr val="018296"/>
    <a:srgbClr val="4D4D4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5" autoAdjust="0"/>
    <p:restoredTop sz="91931"/>
  </p:normalViewPr>
  <p:slideViewPr>
    <p:cSldViewPr snapToGrid="0" showGuides="1">
      <p:cViewPr>
        <p:scale>
          <a:sx n="135" d="100"/>
          <a:sy n="135" d="100"/>
        </p:scale>
        <p:origin x="248" y="176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____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8-B341-A61A-33D7FB8AA7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96482252728445"/>
          <c:y val="4.4940886730449443E-2"/>
          <c:w val="0.85372135956189898"/>
          <c:h val="0.75093337819411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">
                  <c:v>1</c:v>
                </c:pt>
                <c:pt idx="1">
                  <c:v>0.998</c:v>
                </c:pt>
                <c:pt idx="2">
                  <c:v>0.999</c:v>
                </c:pt>
                <c:pt idx="3">
                  <c:v>0.98699999999999999</c:v>
                </c:pt>
                <c:pt idx="4" formatCode="0.0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0.997</c:v>
                </c:pt>
                <c:pt idx="1">
                  <c:v>0.996</c:v>
                </c:pt>
                <c:pt idx="2">
                  <c:v>0.995</c:v>
                </c:pt>
                <c:pt idx="3">
                  <c:v>0.98699999999999999</c:v>
                </c:pt>
                <c:pt idx="4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0.96499999999999997</c:v>
                </c:pt>
                <c:pt idx="2">
                  <c:v>0.98399999999999999</c:v>
                </c:pt>
                <c:pt idx="3" formatCode="0.000">
                  <c:v>0.96</c:v>
                </c:pt>
                <c:pt idx="4" formatCode="0.00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0.98799999999999999</c:v>
                </c:pt>
                <c:pt idx="2">
                  <c:v>0.93200000000000005</c:v>
                </c:pt>
                <c:pt idx="3">
                  <c:v>0.83699999999999997</c:v>
                </c:pt>
                <c:pt idx="4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5-4940-B657-C044CE5D60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0.93200000000000005</c:v>
                </c:pt>
                <c:pt idx="2">
                  <c:v>0.97299999999999998</c:v>
                </c:pt>
                <c:pt idx="3">
                  <c:v>0.92900000000000005</c:v>
                </c:pt>
                <c:pt idx="4">
                  <c:v>0.97799999999999998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45-4940-B657-C044CE5D60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0.95899999999999996</c:v>
                </c:pt>
                <c:pt idx="2">
                  <c:v>0.95199999999999996</c:v>
                </c:pt>
                <c:pt idx="3">
                  <c:v>0.88100000000000001</c:v>
                </c:pt>
                <c:pt idx="4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45-4940-B657-C044CE5D6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48575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  <c:pt idx="7">
                  <c:v>23년(추정)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  <c:pt idx="7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9-504B-B864-0AF389A98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6-4C1F-A356-31342075F352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6-4C1F-A356-31342075F352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6-4C1F-A356-31342075F352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6-4C1F-A356-31342075F35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1-4D11-A146-54065554A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ore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3D-4FD1-8328-CA673A9EB2BF}"/>
              </c:ext>
            </c:extLst>
          </c:dPt>
          <c:cat>
            <c:strRef>
              <c:f>Sheet1!$A$2:$A$7</c:f>
              <c:strCache>
                <c:ptCount val="6"/>
                <c:pt idx="0">
                  <c:v>공정과부하</c:v>
                </c:pt>
                <c:pt idx="1">
                  <c:v>장비오염</c:v>
                </c:pt>
                <c:pt idx="2">
                  <c:v>충진 오류</c:v>
                </c:pt>
                <c:pt idx="3">
                  <c:v>센서 이상 감지</c:v>
                </c:pt>
                <c:pt idx="4">
                  <c:v>점도이상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378</c:v>
                </c:pt>
                <c:pt idx="1">
                  <c:v>71</c:v>
                </c:pt>
                <c:pt idx="2">
                  <c:v>54</c:v>
                </c:pt>
                <c:pt idx="3">
                  <c:v>39</c:v>
                </c:pt>
                <c:pt idx="4">
                  <c:v>38</c:v>
                </c:pt>
                <c:pt idx="5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D-4FD1-8328-CA673A9EB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2091074720"/>
        <c:axId val="2091076368"/>
      </c:barChart>
      <c:lineChart>
        <c:grouping val="standard"/>
        <c:varyColors val="0"/>
        <c:ser>
          <c:idx val="1"/>
          <c:order val="1"/>
          <c:tx>
            <c:v>누적 비율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Sheet1!$C$2:$C$7</c:f>
              <c:numCache>
                <c:formatCode>0%</c:formatCode>
                <c:ptCount val="6"/>
                <c:pt idx="0">
                  <c:v>0.51568894952251021</c:v>
                </c:pt>
                <c:pt idx="1">
                  <c:v>0.62</c:v>
                </c:pt>
                <c:pt idx="2">
                  <c:v>0.69</c:v>
                </c:pt>
                <c:pt idx="3">
                  <c:v>0.74</c:v>
                </c:pt>
                <c:pt idx="4">
                  <c:v>0.79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AD-4B1B-9404-7FE9064B4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877760"/>
        <c:axId val="92858624"/>
      </c:line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ore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091074720"/>
        <c:crosses val="autoZero"/>
        <c:crossBetween val="between"/>
        <c:majorUnit val="100"/>
      </c:valAx>
      <c:valAx>
        <c:axId val="9285862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92877760"/>
        <c:crosses val="max"/>
        <c:crossBetween val="between"/>
      </c:valAx>
      <c:catAx>
        <c:axId val="92877760"/>
        <c:scaling>
          <c:orientation val="minMax"/>
        </c:scaling>
        <c:delete val="1"/>
        <c:axPos val="b"/>
        <c:majorTickMark val="out"/>
        <c:minorTickMark val="none"/>
        <c:tickLblPos val="nextTo"/>
        <c:crossAx val="92858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3D-45AF-9C5F-4C98D6DE69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3D-45AF-9C5F-4C98D6DE69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3D-45AF-9C5F-4C98D6DE69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3D-45AF-9C5F-4C98D6DE6939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3-42C5-86F4-14BB2BD62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0B-4BD6-92D0-5D14EF7A95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0B-4BD6-92D0-5D14EF7A95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0B-4BD6-92D0-5D14EF7A95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0B-4BD6-92D0-5D14EF7A954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0B-4BD6-92D0-5D14EF7A9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E-4C0A-A3B2-A57541768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SRIMAX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5E-4C0A-A3B2-A57541768C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Prophet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AIC</c:v>
                </c:pt>
                <c:pt idx="1">
                  <c:v>BIC</c:v>
                </c:pt>
                <c:pt idx="2">
                  <c:v>MSE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5E-4C0A-A3B2-A57541768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9888"/>
        <c:axId val="338160216"/>
      </c:barChart>
      <c:catAx>
        <c:axId val="33815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60216"/>
        <c:crosses val="autoZero"/>
        <c:auto val="1"/>
        <c:lblAlgn val="ctr"/>
        <c:lblOffset val="100"/>
        <c:noMultiLvlLbl val="0"/>
      </c:catAx>
      <c:valAx>
        <c:axId val="33816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Sheet1!$B$2:$B$23</cx:f>
        <cx:lvl ptCount="22" formatCode="G/표준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</cx:lvl>
      </cx:numDim>
    </cx:data>
    <cx:data id="1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Sheet1!$C$2:$C$23</cx:f>
        <cx:lvl ptCount="22" formatCode="G/표준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</cx:lvl>
      </cx:numDim>
    </cx:data>
    <cx:data id="2">
      <cx:strDim type="cat">
        <cx:f>Sheet1!$A$2:$A$23</cx:f>
        <cx:lvl ptCount="22">
          <cx:pt idx="0">항목 1</cx:pt>
          <cx:pt idx="1">항목 1</cx:pt>
          <cx:pt idx="2">항목 1</cx:pt>
          <cx:pt idx="3">항목 1</cx:pt>
          <cx:pt idx="4">항목 1</cx:pt>
          <cx:pt idx="5">항목 1</cx:pt>
          <cx:pt idx="6">항목 1</cx:pt>
          <cx:pt idx="7">항목 1</cx:pt>
          <cx:pt idx="8">항목 1</cx:pt>
          <cx:pt idx="9">항목 2</cx:pt>
          <cx:pt idx="10">항목 2</cx:pt>
          <cx:pt idx="11">항목 2</cx:pt>
          <cx:pt idx="12">항목 2</cx:pt>
          <cx:pt idx="13">항목 2</cx:pt>
          <cx:pt idx="14">항목 2</cx:pt>
          <cx:pt idx="15">항목 2</cx:pt>
        </cx:lvl>
      </cx:strDim>
      <cx:numDim type="val">
        <cx:f>Sheet1!$D$2:$D$23</cx:f>
        <cx:lvl ptCount="22" formatCode="G/표준"/>
      </cx:numDim>
    </cx:data>
  </cx:chartData>
  <cx:chart>
    <cx:title pos="t" align="ctr" overlay="0"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endParaRPr lang="ko-KR" dirty="0"/>
        </a:p>
      </cx:txPr>
    </cx:title>
    <cx:plotArea>
      <cx:plotAreaRegion>
        <cx:series layoutId="boxWhisker" uniqueId="{56A940E2-0C17-4921-89C4-B81D33A18BE2}">
          <cx:tx>
            <cx:txData>
              <cx:f>Sheet1!$B$1</cx:f>
              <cx:v>계열1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B6B3768-C267-437B-BCB8-37C2D6A943C9}">
          <cx:tx>
            <cx:txData>
              <cx:f>Sheet1!$C$1</cx:f>
              <cx:v>계열2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0664B18-9966-4973-9791-53172834BABF}">
          <cx:tx>
            <cx:txData>
              <cx:f>Sheet1!$D$1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2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0.58936</cdr:x>
      <cdr:y>0.1034</cdr:y>
    </cdr:from>
    <cdr:to>
      <cdr:x>0.9687</cdr:x>
      <cdr:y>0.22649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523971" y="169015"/>
          <a:ext cx="980894" cy="2011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76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24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작업장 별 불량 빈도를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종류에 따라 특정 공정단계에서 불량이 많이 확인됨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분류 별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모니터링을 실시해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품질을 유지하기위한 조치가 필요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공정의 온도 및 압력의 최적 구간을 도출 한결과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모두 동일한 최적 구간임을 확인  </a:t>
            </a:r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-&gt;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이용해 최적구간에서 벗어나지 않도록 실시간 조치</a:t>
            </a:r>
            <a:endParaRPr kumimoji="1" lang="ko-Kore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소스류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 9.190021061963799e-238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0.0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9.190021061963799e-238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밥류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충전실</a:t>
            </a:r>
            <a:r>
              <a:rPr lang="ko-KR" altLang="en-US" dirty="0"/>
              <a:t> 온도 </a:t>
            </a:r>
            <a:r>
              <a:rPr lang="en-US" altLang="ko-KR" dirty="0"/>
              <a:t>p-value:6.996940685509359e-39</a:t>
            </a:r>
          </a:p>
          <a:p>
            <a:r>
              <a:rPr lang="ko-KR" altLang="en-US" dirty="0" err="1"/>
              <a:t>쿠킹스팀압력</a:t>
            </a:r>
            <a:r>
              <a:rPr lang="ko-KR" altLang="en-US" dirty="0"/>
              <a:t> </a:t>
            </a:r>
            <a:r>
              <a:rPr lang="en-US" altLang="ko-KR" dirty="0"/>
              <a:t>p-value: 8.957491916383726e-285</a:t>
            </a:r>
          </a:p>
          <a:p>
            <a:r>
              <a:rPr lang="ko-KR" altLang="en-US" dirty="0" err="1"/>
              <a:t>실링압력</a:t>
            </a:r>
            <a:r>
              <a:rPr lang="ko-KR" altLang="en-US" dirty="0"/>
              <a:t> </a:t>
            </a:r>
            <a:r>
              <a:rPr lang="en-US" altLang="ko-KR" dirty="0"/>
              <a:t>p-value: 1.3850642392909468e-164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71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694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697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53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14/relationships/chartEx" Target="../charts/chartEx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15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7.xml"/><Relationship Id="rId11" Type="http://schemas.openxmlformats.org/officeDocument/2006/relationships/chart" Target="../charts/chart22.xml"/><Relationship Id="rId5" Type="http://schemas.openxmlformats.org/officeDocument/2006/relationships/chart" Target="../charts/chart16.xml"/><Relationship Id="rId10" Type="http://schemas.openxmlformats.org/officeDocument/2006/relationships/chart" Target="../charts/chart21.xml"/><Relationship Id="rId4" Type="http://schemas.openxmlformats.org/officeDocument/2006/relationships/image" Target="../media/image16.emf"/><Relationship Id="rId9" Type="http://schemas.openxmlformats.org/officeDocument/2006/relationships/chart" Target="../charts/char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70520" y="2306683"/>
            <a:ext cx="965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향상 및 조업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32000"/>
            <a:ext cx="11907520" cy="44383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0" y="684701"/>
            <a:ext cx="1190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발생한 오류 메시지를 분석한 결과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급증으로 인한 공정 과부하 오류가 가장 많은 비중을 차지함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또한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제품을 소스와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밥류로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나누어 확인해 본 결과 각각의 항목에서 가장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생산품을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073489"/>
              </p:ext>
            </p:extLst>
          </p:nvPr>
        </p:nvGraphicFramePr>
        <p:xfrm>
          <a:off x="414082" y="1590788"/>
          <a:ext cx="3510176" cy="3643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품목 분류 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과부하로 발생한 불량을 줄이기 위한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예측 모델이 필요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58916"/>
              </p:ext>
            </p:extLst>
          </p:nvPr>
        </p:nvGraphicFramePr>
        <p:xfrm>
          <a:off x="3414515" y="1670185"/>
          <a:ext cx="2490927" cy="339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463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622732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520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오류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626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b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35%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52%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장비오염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62%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충진오류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69%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 이상 감지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013181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점도이상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79%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471458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351861"/>
                  </a:ext>
                </a:extLst>
              </a:tr>
            </a:tbl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4226882634"/>
              </p:ext>
            </p:extLst>
          </p:nvPr>
        </p:nvGraphicFramePr>
        <p:xfrm>
          <a:off x="6114226" y="1532727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18361" y="2462067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endParaRPr lang="en-US" altLang="ko-KR" sz="1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56%</a:t>
            </a:r>
            <a:endParaRPr lang="ko-KR" altLang="en-US" sz="1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7576" y="3497485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밥 종류의 </a:t>
            </a:r>
            <a:r>
              <a:rPr lang="ko-KR" altLang="en-US" sz="9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비율 </a:t>
            </a:r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2790162538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18071" y="2388981"/>
            <a:ext cx="88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endParaRPr lang="en-US" altLang="ko-KR" sz="1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56%</a:t>
            </a:r>
            <a:endParaRPr lang="ko-KR" altLang="en-US" sz="1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0337" y="3503423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소스 종류의 </a:t>
            </a:r>
            <a:r>
              <a:rPr lang="ko-KR" altLang="en-US" sz="9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비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05443"/>
              </p:ext>
            </p:extLst>
          </p:nvPr>
        </p:nvGraphicFramePr>
        <p:xfrm>
          <a:off x="6179742" y="3853072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밥류에서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71532"/>
              </p:ext>
            </p:extLst>
          </p:nvPr>
        </p:nvGraphicFramePr>
        <p:xfrm>
          <a:off x="6179742" y="4579028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소스류에서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주요 품목에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179742" y="5304984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 </a:t>
            </a:r>
          </a:p>
          <a:p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665" y="5316700"/>
            <a:ext cx="5687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 </a:t>
            </a:r>
          </a:p>
          <a:p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438" y="4994031"/>
            <a:ext cx="2100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오류 메시지에 대한 </a:t>
            </a:r>
            <a:r>
              <a:rPr lang="ko-KR" altLang="en-US" sz="9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</a:t>
            </a:r>
            <a:r>
              <a:rPr lang="ko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 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021180" y="158711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38B8E2-E613-B7A6-0E3B-0D6637012ABA}"/>
              </a:ext>
            </a:extLst>
          </p:cNvPr>
          <p:cNvSpPr txBox="1"/>
          <p:nvPr/>
        </p:nvSpPr>
        <p:spPr>
          <a:xfrm>
            <a:off x="870013" y="1935333"/>
            <a:ext cx="390617" cy="2867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688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81231"/>
              </p:ext>
            </p:extLst>
          </p:nvPr>
        </p:nvGraphicFramePr>
        <p:xfrm>
          <a:off x="6211418" y="1394464"/>
          <a:ext cx="5623821" cy="3169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200" b="1" dirty="0"/>
                        <a:t>마요네즈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1056593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품목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157445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64145" y="684701"/>
            <a:ext cx="1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각 품목 별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높은 주요 생산 제품들의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증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감을 확인 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1449598"/>
            <a:ext cx="4712283" cy="9618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D8274-7A8C-CDA6-4473-609CD9B7397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43" y="2484268"/>
            <a:ext cx="4802933" cy="9901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대해 예측 생산 시스템 도입이 필요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33406" y="1510807"/>
            <a:ext cx="21441" cy="4069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58712"/>
              </p:ext>
            </p:extLst>
          </p:nvPr>
        </p:nvGraphicFramePr>
        <p:xfrm>
          <a:off x="273939" y="4248905"/>
          <a:ext cx="5688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32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347520367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4130640874"/>
                    </a:ext>
                  </a:extLst>
                </a:gridCol>
                <a:gridCol w="1422232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BIC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4531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SRIMAX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1944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948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024460582"/>
              </p:ext>
            </p:extLst>
          </p:nvPr>
        </p:nvGraphicFramePr>
        <p:xfrm>
          <a:off x="380870" y="1303699"/>
          <a:ext cx="5545750" cy="288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12839" y="5531057"/>
            <a:ext cx="3836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▲ </a:t>
            </a:r>
            <a:r>
              <a:rPr lang="ko-KR" altLang="en-US" sz="1050" b="1" dirty="0" err="1"/>
              <a:t>수주량을</a:t>
            </a:r>
            <a:r>
              <a:rPr lang="ko-KR" altLang="en-US" sz="1050" b="1" dirty="0"/>
              <a:t> 예측하는 </a:t>
            </a:r>
            <a:r>
              <a:rPr lang="ko-KR" altLang="en-US" sz="1050" b="1" dirty="0" err="1"/>
              <a:t>시계열</a:t>
            </a:r>
            <a:r>
              <a:rPr lang="ko-KR" altLang="en-US" sz="1050" b="1" dirty="0"/>
              <a:t> 모델 성능 비교 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3" y="3560067"/>
            <a:ext cx="4712283" cy="9618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148064" y="4682606"/>
            <a:ext cx="568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소스류와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불량이 가장 높은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볶음밥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품목 중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급등하는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마요네즈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3’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결과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수주량이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증가됨을 확인</a:t>
            </a:r>
          </a:p>
        </p:txBody>
      </p:sp>
    </p:spTree>
    <p:extLst>
      <p:ext uri="{BB962C8B-B14F-4D97-AF65-F5344CB8AC3E}">
        <p14:creationId xmlns:p14="http://schemas.microsoft.com/office/powerpoint/2010/main" val="388755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(00%)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2495986425"/>
              </p:ext>
            </p:extLst>
          </p:nvPr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>
            <p:extLst>
              <p:ext uri="{D42A27DB-BD31-4B8C-83A1-F6EECF244321}">
                <p14:modId xmlns:p14="http://schemas.microsoft.com/office/powerpoint/2010/main" val="1689523992"/>
              </p:ext>
            </p:extLst>
          </p:nvPr>
        </p:nvGraphicFramePr>
        <p:xfrm>
          <a:off x="423065" y="4010347"/>
          <a:ext cx="3397497" cy="186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11815"/>
              </p:ext>
            </p:extLst>
          </p:nvPr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b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04920"/>
              </p:ext>
            </p:extLst>
          </p:nvPr>
        </p:nvGraphicFramePr>
        <p:xfrm>
          <a:off x="3810267" y="4185119"/>
          <a:ext cx="2024922" cy="116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 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공정과부하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89%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320723"/>
              </p:ext>
            </p:extLst>
          </p:nvPr>
        </p:nvGraphicFramePr>
        <p:xfrm>
          <a:off x="6255535" y="2343077"/>
          <a:ext cx="5658063" cy="9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56076"/>
              </p:ext>
            </p:extLst>
          </p:nvPr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581628"/>
              </p:ext>
            </p:extLst>
          </p:nvPr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3609519078"/>
              </p:ext>
            </p:extLst>
          </p:nvPr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비율 확인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24DC-CD81-C3BF-A4D8-95C6691404E0}"/>
              </a:ext>
            </a:extLst>
          </p:cNvPr>
          <p:cNvSpPr txBox="1"/>
          <p:nvPr/>
        </p:nvSpPr>
        <p:spPr>
          <a:xfrm>
            <a:off x="875395" y="3601929"/>
            <a:ext cx="286261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게살볶음밥        김치볶음밥       불고기 볶음밥     깍두기 볶음밥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6BA66-D0E6-5C42-F675-75C17E1952FF}"/>
              </a:ext>
            </a:extLst>
          </p:cNvPr>
          <p:cNvSpPr txBox="1"/>
          <p:nvPr/>
        </p:nvSpPr>
        <p:spPr>
          <a:xfrm>
            <a:off x="815523" y="5340661"/>
            <a:ext cx="40493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흑임자 드레싱  미스터피자 소스     골드 마요네즈   해표 골드 마요네즈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8305-1305-FB7F-D057-DBCBBF2D1CEA}"/>
              </a:ext>
            </a:extLst>
          </p:cNvPr>
          <p:cNvSpPr txBox="1"/>
          <p:nvPr/>
        </p:nvSpPr>
        <p:spPr>
          <a:xfrm>
            <a:off x="7901127" y="3103903"/>
            <a:ext cx="304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              합계</a:t>
            </a: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 불량 여부에 따라 각 공정의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조업조건을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>
            <p:extLst>
              <p:ext uri="{D42A27DB-BD31-4B8C-83A1-F6EECF244321}">
                <p14:modId xmlns:p14="http://schemas.microsoft.com/office/powerpoint/2010/main" val="507583049"/>
              </p:ext>
            </p:extLst>
          </p:nvPr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0760"/>
              </p:ext>
            </p:extLst>
          </p:nvPr>
        </p:nvGraphicFramePr>
        <p:xfrm>
          <a:off x="5803269" y="1481837"/>
          <a:ext cx="5931092" cy="94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773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48277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</a:tblGrid>
              <a:tr h="1857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 제품</a:t>
                      </a:r>
                      <a:r>
                        <a:rPr lang="ko-KR" altLang="en-US" sz="1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23.59 ~ 24.30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205.98,  218.04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71.20 ~ 73.87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210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차트 7"/>
              <p:cNvGraphicFramePr/>
              <p:nvPr>
                <p:extLst>
                  <p:ext uri="{D42A27DB-BD31-4B8C-83A1-F6EECF244321}">
                    <p14:modId xmlns:p14="http://schemas.microsoft.com/office/powerpoint/2010/main" val="3634691901"/>
                  </p:ext>
                </p:extLst>
              </p:nvPr>
            </p:nvGraphicFramePr>
            <p:xfrm>
              <a:off x="344033" y="1190559"/>
              <a:ext cx="5252310" cy="45120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차트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033" y="1190559"/>
                <a:ext cx="5252310" cy="451209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8812"/>
              </p:ext>
            </p:extLst>
          </p:nvPr>
        </p:nvGraphicFramePr>
        <p:xfrm>
          <a:off x="5803269" y="2599792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56814"/>
              </p:ext>
            </p:extLst>
          </p:nvPr>
        </p:nvGraphicFramePr>
        <p:xfrm>
          <a:off x="5787886" y="3396180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42776"/>
              </p:ext>
            </p:extLst>
          </p:nvPr>
        </p:nvGraphicFramePr>
        <p:xfrm>
          <a:off x="5773143" y="4168146"/>
          <a:ext cx="5931092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46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965546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실링온도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평균의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434444"/>
            <a:ext cx="11907520" cy="44257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7154975" y="1566241"/>
            <a:ext cx="4749713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566243"/>
            <a:ext cx="47497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287312" y="4659348"/>
            <a:ext cx="6803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평가 결과 불량률을 가장 잘 예측하는 신뢰성 있는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601324890"/>
              </p:ext>
            </p:extLst>
          </p:nvPr>
        </p:nvGraphicFramePr>
        <p:xfrm>
          <a:off x="7233801" y="2363873"/>
          <a:ext cx="4749713" cy="32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5636" y="1720158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636" y="2121847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35" y="2532209"/>
            <a:ext cx="1303699" cy="30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36808" y="1583633"/>
            <a:ext cx="1454954" cy="1394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5635" y="3630440"/>
            <a:ext cx="1403288" cy="38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유무</a:t>
            </a:r>
          </a:p>
        </p:txBody>
      </p:sp>
      <p:sp>
        <p:nvSpPr>
          <p:cNvPr id="22" name="오른쪽 중괄호 21"/>
          <p:cNvSpPr/>
          <p:nvPr/>
        </p:nvSpPr>
        <p:spPr>
          <a:xfrm>
            <a:off x="2118511" y="1720158"/>
            <a:ext cx="353085" cy="2381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39781" y="1597431"/>
            <a:ext cx="715223" cy="160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Train</a:t>
            </a:r>
            <a:endParaRPr lang="ko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39780" y="3263801"/>
            <a:ext cx="715223" cy="73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  <a:endParaRPr lang="ko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화살표 연결선 31"/>
          <p:cNvCxnSpPr>
            <a:stCxn id="29" idx="3"/>
            <a:endCxn id="37" idx="1"/>
          </p:cNvCxnSpPr>
          <p:nvPr/>
        </p:nvCxnSpPr>
        <p:spPr>
          <a:xfrm>
            <a:off x="3455004" y="2398663"/>
            <a:ext cx="386360" cy="42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41364" y="1580701"/>
            <a:ext cx="2752253" cy="2485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044632" y="1738991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09292" y="1738991"/>
            <a:ext cx="1059255" cy="145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44632" y="3365364"/>
            <a:ext cx="2332999" cy="60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생성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도출 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활용할 필요가 있음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3071" y="4155940"/>
            <a:ext cx="3705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</p:spTree>
    <p:extLst>
      <p:ext uri="{BB962C8B-B14F-4D97-AF65-F5344CB8AC3E}">
        <p14:creationId xmlns:p14="http://schemas.microsoft.com/office/powerpoint/2010/main" val="353518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331289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41916" y="1537102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30195"/>
            <a:ext cx="3608255" cy="2826154"/>
            <a:chOff x="332701" y="1120077"/>
            <a:chExt cx="3027463" cy="52878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79389"/>
              <a:ext cx="3004273" cy="5029564"/>
              <a:chOff x="332701" y="1279389"/>
              <a:chExt cx="3004273" cy="5029564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254823"/>
                  </p:ext>
                </p:extLst>
              </p:nvPr>
            </p:nvGraphicFramePr>
            <p:xfrm>
              <a:off x="332701" y="1279389"/>
              <a:ext cx="3004273" cy="2365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53323" y="1143913"/>
              <a:ext cx="2990008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32817"/>
            <a:ext cx="3625260" cy="3019858"/>
            <a:chOff x="4316290" y="1572284"/>
            <a:chExt cx="3602572" cy="49881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88126"/>
              <a:chOff x="4336246" y="1572284"/>
              <a:chExt cx="3582616" cy="4988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819759"/>
                <a:ext cx="3554232" cy="4740651"/>
                <a:chOff x="5157392" y="243693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8574031"/>
                    </p:ext>
                  </p:extLst>
                </p:nvPr>
              </p:nvGraphicFramePr>
              <p:xfrm>
                <a:off x="5157392" y="243693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9793128"/>
                    </p:ext>
                  </p:extLst>
                </p:nvPr>
              </p:nvGraphicFramePr>
              <p:xfrm>
                <a:off x="5192117" y="401708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79401" y="1588997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884519"/>
              <a:ext cx="3519507" cy="298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16605"/>
            <a:ext cx="5467240" cy="1959594"/>
            <a:chOff x="449709" y="1121052"/>
            <a:chExt cx="4535049" cy="373013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21052"/>
              <a:ext cx="4519487" cy="3730133"/>
              <a:chOff x="113666" y="1141949"/>
              <a:chExt cx="3706780" cy="4294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141949"/>
                <a:ext cx="3647079" cy="429451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5712246"/>
                  </p:ext>
                </p:extLst>
              </p:nvPr>
            </p:nvGraphicFramePr>
            <p:xfrm>
              <a:off x="209693" y="1955546"/>
              <a:ext cx="3610753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1973" y="1210118"/>
              <a:ext cx="4472785" cy="42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410013" y="1216605"/>
            <a:ext cx="5508630" cy="1932725"/>
            <a:chOff x="736340" y="1947148"/>
            <a:chExt cx="5179305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79305" cy="2305389"/>
              <a:chOff x="451355" y="1162952"/>
              <a:chExt cx="4567690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46260" y="1282074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5669395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932099" cy="31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76773" y="2645589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59287" y="3138760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643043" y="1484527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28669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18942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474770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7CA216B-EA02-B95C-BA9F-06142705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29" y="1653844"/>
            <a:ext cx="3134075" cy="38929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580232" y="1143523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482077"/>
            <a:ext cx="3401849" cy="475726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6603CA-4E81-D3C3-4FD2-38F8A528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2" y="1653844"/>
            <a:ext cx="3161648" cy="39537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444760" y="1171804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643043" y="5716126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[205.98,  218.04]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25408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[23.59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F1922E6-7361-4444-DD48-2792055EE9B9}"/>
              </a:ext>
            </a:extLst>
          </p:cNvPr>
          <p:cNvSpPr/>
          <p:nvPr/>
        </p:nvSpPr>
        <p:spPr>
          <a:xfrm>
            <a:off x="626479" y="1515287"/>
            <a:ext cx="3205457" cy="4724059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21EB2C-10DE-5B46-DDC7-0A46ED428297}"/>
              </a:ext>
            </a:extLst>
          </p:cNvPr>
          <p:cNvSpPr txBox="1"/>
          <p:nvPr/>
        </p:nvSpPr>
        <p:spPr>
          <a:xfrm>
            <a:off x="626479" y="1188303"/>
            <a:ext cx="32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08FDAD57-F13F-2141-7438-944200D1E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608394"/>
            <a:ext cx="2937031" cy="401995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654300" y="5717847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[71.20 , 73.87]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" y="5257598"/>
                <a:ext cx="1129778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260343"/>
                <a:ext cx="1646411" cy="276999"/>
              </a:xfrm>
              <a:prstGeom prst="rect">
                <a:avLst/>
              </a:prstGeom>
              <a:blipFill>
                <a:blip r:embed="rId7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174" y="5257597"/>
                <a:ext cx="164641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7A95B4FF-2A5D-6473-6748-160092B59713}"/>
              </a:ext>
            </a:extLst>
          </p:cNvPr>
          <p:cNvSpPr txBox="1"/>
          <p:nvPr/>
        </p:nvSpPr>
        <p:spPr>
          <a:xfrm>
            <a:off x="626479" y="631296"/>
            <a:ext cx="446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D8EB1-47E2-8E32-8E90-666CB5AE20D2}"/>
              </a:ext>
            </a:extLst>
          </p:cNvPr>
          <p:cNvSpPr txBox="1"/>
          <p:nvPr/>
        </p:nvSpPr>
        <p:spPr>
          <a:xfrm>
            <a:off x="3343589" y="654548"/>
            <a:ext cx="869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원인들 분석후 </a:t>
            </a:r>
            <a:r>
              <a:rPr kumimoji="1" lang="en-US" altLang="ko-Kore-KR" dirty="0">
                <a:solidFill>
                  <a:srgbClr val="FF0000"/>
                </a:solidFill>
              </a:rPr>
              <a:t>vital few </a:t>
            </a:r>
            <a:r>
              <a:rPr kumimoji="1" lang="ko-Kore-KR" altLang="en-US" dirty="0">
                <a:solidFill>
                  <a:srgbClr val="FF0000"/>
                </a:solidFill>
              </a:rPr>
              <a:t>도출이라는 소제목을 달고 상자 크기를 줄인 후 설명 달기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공정명도 같이 넣기</a:t>
            </a:r>
          </a:p>
        </p:txBody>
      </p:sp>
    </p:spTree>
    <p:extLst>
      <p:ext uri="{BB962C8B-B14F-4D97-AF65-F5344CB8AC3E}">
        <p14:creationId xmlns:p14="http://schemas.microsoft.com/office/powerpoint/2010/main" val="211144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5A5FDC-8C73-1046-591C-FBE156B45D4B}"/>
              </a:ext>
            </a:extLst>
          </p:cNvPr>
          <p:cNvSpPr/>
          <p:nvPr/>
        </p:nvSpPr>
        <p:spPr>
          <a:xfrm>
            <a:off x="8411931" y="149362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4982D1-AD1A-243E-3FBD-1A5D79D30D9E}"/>
              </a:ext>
            </a:extLst>
          </p:cNvPr>
          <p:cNvSpPr/>
          <p:nvPr/>
        </p:nvSpPr>
        <p:spPr>
          <a:xfrm>
            <a:off x="4557633" y="2080187"/>
            <a:ext cx="326881" cy="30651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45D97B-B190-CC26-B914-CEC37A18FDEE}"/>
              </a:ext>
            </a:extLst>
          </p:cNvPr>
          <p:cNvSpPr/>
          <p:nvPr/>
        </p:nvSpPr>
        <p:spPr>
          <a:xfrm>
            <a:off x="761139" y="2570460"/>
            <a:ext cx="326881" cy="2696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56C7EB-6934-D4A2-B145-FFB95594FD83}"/>
              </a:ext>
            </a:extLst>
          </p:cNvPr>
          <p:cNvGrpSpPr/>
          <p:nvPr/>
        </p:nvGrpSpPr>
        <p:grpSpPr>
          <a:xfrm>
            <a:off x="4598286" y="2526288"/>
            <a:ext cx="346250" cy="2754921"/>
            <a:chOff x="680314" y="2391141"/>
            <a:chExt cx="346250" cy="2388925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91D07B-5482-41B2-34C0-2236C2F0F09F}"/>
                </a:ext>
              </a:extLst>
            </p:cNvPr>
            <p:cNvSpPr txBox="1"/>
            <p:nvPr/>
          </p:nvSpPr>
          <p:spPr>
            <a:xfrm>
              <a:off x="680314" y="4259731"/>
              <a:ext cx="346249" cy="5203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F2EE5E5-8F4E-7246-DB4E-FAD98E367176}"/>
                </a:ext>
              </a:extLst>
            </p:cNvPr>
            <p:cNvSpPr txBox="1"/>
            <p:nvPr/>
          </p:nvSpPr>
          <p:spPr>
            <a:xfrm>
              <a:off x="680315" y="2391141"/>
              <a:ext cx="346249" cy="4285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kumimoji="1" lang="ko-Kore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51F2A75-7B55-1E61-C2AC-6C0091EAE0C8}"/>
              </a:ext>
            </a:extLst>
          </p:cNvPr>
          <p:cNvSpPr txBox="1"/>
          <p:nvPr/>
        </p:nvSpPr>
        <p:spPr>
          <a:xfrm>
            <a:off x="8140775" y="1123360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FAF72-584C-DB1E-9DC0-61C80C57BF7C}"/>
              </a:ext>
            </a:extLst>
          </p:cNvPr>
          <p:cNvSpPr/>
          <p:nvPr/>
        </p:nvSpPr>
        <p:spPr>
          <a:xfrm>
            <a:off x="4478937" y="1519202"/>
            <a:ext cx="3401849" cy="4771662"/>
          </a:xfrm>
          <a:prstGeom prst="rect">
            <a:avLst/>
          </a:prstGeom>
          <a:ln w="28575">
            <a:solidFill>
              <a:srgbClr val="1E32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57C65-EAA0-34A1-5EC3-574F08282479}"/>
              </a:ext>
            </a:extLst>
          </p:cNvPr>
          <p:cNvSpPr txBox="1"/>
          <p:nvPr/>
        </p:nvSpPr>
        <p:spPr>
          <a:xfrm>
            <a:off x="4304101" y="1197492"/>
            <a:ext cx="3460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8064C2-3A0A-E710-140F-7DF117563CC4}"/>
              </a:ext>
            </a:extLst>
          </p:cNvPr>
          <p:cNvSpPr/>
          <p:nvPr/>
        </p:nvSpPr>
        <p:spPr>
          <a:xfrm>
            <a:off x="5761209" y="3490481"/>
            <a:ext cx="1585732" cy="1387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3C8994-40E0-A998-D3A3-638986775355}"/>
              </a:ext>
            </a:extLst>
          </p:cNvPr>
          <p:cNvSpPr txBox="1"/>
          <p:nvPr/>
        </p:nvSpPr>
        <p:spPr>
          <a:xfrm>
            <a:off x="8364281" y="5711281"/>
            <a:ext cx="340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[205.98 , 218.14]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81F2E-C065-37D3-3EB1-7F8252B9D7B9}"/>
              </a:ext>
            </a:extLst>
          </p:cNvPr>
          <p:cNvSpPr txBox="1"/>
          <p:nvPr/>
        </p:nvSpPr>
        <p:spPr>
          <a:xfrm>
            <a:off x="4444760" y="5776926"/>
            <a:ext cx="346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 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[23.5 , 24.30]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01E9330-5F6E-963D-2256-8E79BF754E84}"/>
              </a:ext>
            </a:extLst>
          </p:cNvPr>
          <p:cNvGrpSpPr/>
          <p:nvPr/>
        </p:nvGrpSpPr>
        <p:grpSpPr>
          <a:xfrm>
            <a:off x="628308" y="1185549"/>
            <a:ext cx="3565706" cy="5051043"/>
            <a:chOff x="517635" y="879676"/>
            <a:chExt cx="3460831" cy="505104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1922E6-7361-4444-DD48-2792055EE9B9}"/>
                </a:ext>
              </a:extLst>
            </p:cNvPr>
            <p:cNvSpPr/>
            <p:nvPr/>
          </p:nvSpPr>
          <p:spPr>
            <a:xfrm>
              <a:off x="665459" y="1206660"/>
              <a:ext cx="3111179" cy="4724061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21EB2C-10DE-5B46-DDC7-0A46ED428297}"/>
                </a:ext>
              </a:extLst>
            </p:cNvPr>
            <p:cNvSpPr txBox="1"/>
            <p:nvPr/>
          </p:nvSpPr>
          <p:spPr>
            <a:xfrm>
              <a:off x="517635" y="879676"/>
              <a:ext cx="3460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 온도</a:t>
              </a:r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F7691B-7B62-7157-7C7B-8679F91666B9}"/>
              </a:ext>
            </a:extLst>
          </p:cNvPr>
          <p:cNvSpPr txBox="1"/>
          <p:nvPr/>
        </p:nvSpPr>
        <p:spPr>
          <a:xfrm>
            <a:off x="742334" y="5711281"/>
            <a:ext cx="320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P-value &lt; 0.05</a:t>
            </a:r>
          </a:p>
          <a:p>
            <a:pPr algn="ctr"/>
            <a:r>
              <a:rPr kumimoji="1" lang="ko-Kore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최적구간</a:t>
            </a:r>
            <a:r>
              <a: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[71.2 , 73.86]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/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6B9F31-C378-A693-77FD-6E05F415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60" y="5311861"/>
                <a:ext cx="164641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/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kg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/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c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20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m:t>²]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2E371CF-6B6E-D93F-8C20-7BEA89B4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7" y="5309115"/>
                <a:ext cx="1646411" cy="276999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C052712A-C59E-272E-696F-435C20C5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48" y="1701865"/>
            <a:ext cx="3063644" cy="3564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D274AC-7C4C-A97E-244E-465D0F143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0" y="1740745"/>
            <a:ext cx="3161648" cy="3568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99269A-7798-CDF4-D6CE-885933CBD96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9" y="1562302"/>
            <a:ext cx="3043182" cy="382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/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[</a:t>
                </a:r>
                <a:r>
                  <a:rPr kumimoji="1" lang="ko-Kore-KR" altLang="en-US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단위</a:t>
                </a:r>
                <a:r>
                  <a:rPr kumimoji="1" lang="en-US" altLang="ko-Kore-KR" sz="12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ko-KR" altLang="en-US" sz="1200" smtClean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ore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5618969-F133-A28B-A1A4-57759954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9" y="5317346"/>
                <a:ext cx="1129778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1C681-934B-4139-0324-4FCD748D7DDC}"/>
              </a:ext>
            </a:extLst>
          </p:cNvPr>
          <p:cNvSpPr txBox="1"/>
          <p:nvPr/>
        </p:nvSpPr>
        <p:spPr>
          <a:xfrm>
            <a:off x="626480" y="664946"/>
            <a:ext cx="616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근본 원인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도출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en-US" altLang="ko-Kore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0390-CC51-6ED2-42CF-AB3B781E0E80}"/>
              </a:ext>
            </a:extLst>
          </p:cNvPr>
          <p:cNvSpPr txBox="1"/>
          <p:nvPr/>
        </p:nvSpPr>
        <p:spPr>
          <a:xfrm>
            <a:off x="7083706" y="664946"/>
            <a:ext cx="32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산포의 관점으로 접근</a:t>
            </a:r>
            <a:endParaRPr kumimoji="1" lang="en-US" altLang="ko-Kore-KR" dirty="0">
              <a:solidFill>
                <a:srgbClr val="FF0000"/>
              </a:solidFill>
            </a:endParaRPr>
          </a:p>
          <a:p>
            <a:r>
              <a:rPr kumimoji="1" lang="ko-Kore-KR" altLang="en-US" dirty="0">
                <a:solidFill>
                  <a:srgbClr val="FF0000"/>
                </a:solidFill>
              </a:rPr>
              <a:t>셋팅은 현재도 동일하게 함</a:t>
            </a:r>
          </a:p>
        </p:txBody>
      </p:sp>
    </p:spTree>
    <p:extLst>
      <p:ext uri="{BB962C8B-B14F-4D97-AF65-F5344CB8AC3E}">
        <p14:creationId xmlns:p14="http://schemas.microsoft.com/office/powerpoint/2010/main" val="332659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109902" y="5781516"/>
            <a:ext cx="2729649" cy="707886"/>
            <a:chOff x="312396" y="3596640"/>
            <a:chExt cx="2729649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312396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09865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첨부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A0CAE7-8A3D-4AA7-5656-5B9CBADB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2457450"/>
            <a:ext cx="59309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8800C-F218-55A5-CD4F-D65097109F2A}"/>
              </a:ext>
            </a:extLst>
          </p:cNvPr>
          <p:cNvSpPr txBox="1"/>
          <p:nvPr/>
        </p:nvSpPr>
        <p:spPr>
          <a:xfrm>
            <a:off x="5832389" y="1371600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수주량 </a:t>
            </a:r>
            <a:r>
              <a:rPr kumimoji="1" lang="en-US" altLang="ko-Kore-KR" dirty="0"/>
              <a:t>– </a:t>
            </a:r>
            <a:r>
              <a:rPr kumimoji="1" lang="ko-Kore-KR" altLang="en-US" dirty="0"/>
              <a:t>출고량 시계열 그래프</a:t>
            </a:r>
          </a:p>
        </p:txBody>
      </p:sp>
    </p:spTree>
    <p:extLst>
      <p:ext uri="{BB962C8B-B14F-4D97-AF65-F5344CB8AC3E}">
        <p14:creationId xmlns:p14="http://schemas.microsoft.com/office/powerpoint/2010/main" val="297768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9BAD-A663-FD72-43FF-9A3486AB2752}"/>
              </a:ext>
            </a:extLst>
          </p:cNvPr>
          <p:cNvSpPr txBox="1"/>
          <p:nvPr/>
        </p:nvSpPr>
        <p:spPr>
          <a:xfrm>
            <a:off x="265287" y="1290847"/>
            <a:ext cx="106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명점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불량에 대한 공정 조건 모델을 개발하고 정확도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F1, AUC, RECALL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값이 우수한 모델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265287" y="1941642"/>
            <a:ext cx="7467602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265287" y="1941644"/>
            <a:ext cx="7467602" cy="39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2F6FB-4CF0-8971-ECB9-7F40DF16B555}"/>
              </a:ext>
            </a:extLst>
          </p:cNvPr>
          <p:cNvSpPr txBox="1"/>
          <p:nvPr/>
        </p:nvSpPr>
        <p:spPr>
          <a:xfrm>
            <a:off x="265287" y="6194109"/>
            <a:ext cx="762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: Gradient Boosting</a:t>
            </a:r>
            <a:r>
              <a:rPr kumimoji="1"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전체적인 방법은 비슷하나 과적합의 규제가 포함되어 있음</a:t>
            </a:r>
            <a:r>
              <a:rPr kumimoji="1"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ore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7779623" y="2056686"/>
            <a:ext cx="40606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ko-Kore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고객에게 불량품이 양품으로 분류되어 전달된다면 브랜드 이미지 하락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환불비용 등의 이해상황을 고려하여 재현율을 우선적으로 해석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종합적으로 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성능이 가장 우수</a:t>
            </a:r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XGB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선정</a:t>
            </a:r>
            <a:endParaRPr kumimoji="1" lang="en-US" altLang="ko-Kore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1AB6B7E-55EB-05F0-2D16-7E051EE82304}"/>
              </a:ext>
            </a:extLst>
          </p:cNvPr>
          <p:cNvSpPr/>
          <p:nvPr/>
        </p:nvSpPr>
        <p:spPr>
          <a:xfrm>
            <a:off x="7866096" y="2111578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966B6-C092-0C44-E8E4-44BC2E1DC6AC}"/>
              </a:ext>
            </a:extLst>
          </p:cNvPr>
          <p:cNvSpPr/>
          <p:nvPr/>
        </p:nvSpPr>
        <p:spPr>
          <a:xfrm>
            <a:off x="7885515" y="2851000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979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7362252" y="1063779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699911"/>
            <a:ext cx="11958320" cy="6028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910" y="1290847"/>
            <a:ext cx="98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및 히스토그램을 이용해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호기별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최적의 조건 도출 및 개선안 제시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66B382D-B235-92E5-7768-C66272B0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603"/>
              </p:ext>
            </p:extLst>
          </p:nvPr>
        </p:nvGraphicFramePr>
        <p:xfrm>
          <a:off x="277706" y="1629401"/>
          <a:ext cx="11731384" cy="499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846">
                  <a:extLst>
                    <a:ext uri="{9D8B030D-6E8A-4147-A177-3AD203B41FA5}">
                      <a16:colId xmlns:a16="http://schemas.microsoft.com/office/drawing/2014/main" val="985557556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840931254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4207643645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1373408134"/>
                    </a:ext>
                  </a:extLst>
                </a:gridCol>
              </a:tblGrid>
              <a:tr h="3843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개선 최적 조건</a:t>
                      </a:r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9446"/>
                  </a:ext>
                </a:extLst>
              </a:tr>
              <a:tr h="384398">
                <a:tc rowSpan="4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47977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37690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2436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91324"/>
                  </a:ext>
                </a:extLst>
              </a:tr>
              <a:tr h="384398">
                <a:tc rowSpan="5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917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64098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38154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47412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29831"/>
                  </a:ext>
                </a:extLst>
              </a:tr>
              <a:tr h="384398"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23696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1985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4376" y="1515029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509999"/>
            <a:ext cx="9719734" cy="1116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760339"/>
            <a:ext cx="9719734" cy="10393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043101-72DC-5FEB-2C3E-F7B9C063B25C}"/>
              </a:ext>
            </a:extLst>
          </p:cNvPr>
          <p:cNvSpPr/>
          <p:nvPr/>
        </p:nvSpPr>
        <p:spPr>
          <a:xfrm>
            <a:off x="4983898" y="875746"/>
            <a:ext cx="6827102" cy="410583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1FA13653-CB88-BB1C-353A-02E7F35A13BA}"/>
              </a:ext>
            </a:extLst>
          </p:cNvPr>
          <p:cNvGraphicFramePr/>
          <p:nvPr/>
        </p:nvGraphicFramePr>
        <p:xfrm>
          <a:off x="-23320" y="1090837"/>
          <a:ext cx="4844329" cy="340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181462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종합 성과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B7C3BF-BC4A-332D-B923-5DFE00A3D591}"/>
              </a:ext>
            </a:extLst>
          </p:cNvPr>
          <p:cNvSpPr/>
          <p:nvPr/>
        </p:nvSpPr>
        <p:spPr>
          <a:xfrm>
            <a:off x="1715658" y="2137498"/>
            <a:ext cx="1323976" cy="1323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KPI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F07FD74D-5820-99E5-E2C9-49CA08B43125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4572635"/>
          <a:ext cx="4283076" cy="194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0769">
                  <a:extLst>
                    <a:ext uri="{9D8B030D-6E8A-4147-A177-3AD203B41FA5}">
                      <a16:colId xmlns:a16="http://schemas.microsoft.com/office/drawing/2014/main" val="1081619927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57643226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756355444"/>
                    </a:ext>
                  </a:extLst>
                </a:gridCol>
                <a:gridCol w="1070769">
                  <a:extLst>
                    <a:ext uri="{9D8B030D-6E8A-4147-A177-3AD203B41FA5}">
                      <a16:colId xmlns:a16="http://schemas.microsoft.com/office/drawing/2014/main" val="21049619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KPI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2030.12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2022.11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8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불량률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55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생산성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331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고객만족도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시장점유율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8750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1A47C86-D6FE-6DC7-9DBC-5C7F5B007810}"/>
              </a:ext>
            </a:extLst>
          </p:cNvPr>
          <p:cNvSpPr txBox="1"/>
          <p:nvPr/>
        </p:nvSpPr>
        <p:spPr>
          <a:xfrm>
            <a:off x="4983898" y="1504950"/>
            <a:ext cx="7005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활동 기간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2022.12.01 ~ 2050.12.31 (@@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4M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개선 방안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실행→근본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원인에 초점을 맞춘 품질 개선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매월 첫 주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Pilot Test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진행→지속적인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품질 관리 활동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☞</a:t>
            </a:r>
            <a:r>
              <a:rPr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불량률 </a:t>
            </a:r>
            <a:r>
              <a:rPr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0% </a:t>
            </a:r>
            <a:r>
              <a:rPr lang="ko-KR" altLang="en-US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달생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→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asdasdasdad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asdasd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asdasad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Sdfghsfdfghfds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☞</a:t>
            </a:r>
            <a:r>
              <a:rPr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fghjk</a:t>
            </a:r>
            <a:endParaRPr lang="en-US" altLang="ko-KR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Safdhsgfdahjlk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  <a:endParaRPr lang="ko-KR" alt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9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Pilot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3233"/>
              </p:ext>
            </p:extLst>
          </p:nvPr>
        </p:nvGraphicFramePr>
        <p:xfrm>
          <a:off x="203199" y="1200274"/>
          <a:ext cx="5749925" cy="474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28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384097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83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3864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6085490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505575" y="1200274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303577" y="1200273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254056-1265-882A-4D17-5D654C22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856" y="2567480"/>
            <a:ext cx="2858484" cy="23052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923525-CF2A-4064-36FA-4754FB6FB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8196" y="2567481"/>
            <a:ext cx="2858484" cy="23052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6303577" y="5295900"/>
            <a:ext cx="5653694" cy="111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 공정 설비의 주요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@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~~~~~~~~~~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623887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198196" y="2057933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552011" y="2055833"/>
            <a:ext cx="297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관리용관리도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분석용관리도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이것을 사용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619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첨부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91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첨부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82B98C-6551-6A78-F66F-FC4D64EA6EA0}"/>
              </a:ext>
            </a:extLst>
          </p:cNvPr>
          <p:cNvSpPr/>
          <p:nvPr/>
        </p:nvSpPr>
        <p:spPr>
          <a:xfrm>
            <a:off x="132080" y="741681"/>
            <a:ext cx="11907520" cy="57722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3462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C4554E-E9B4-FAC5-C1D8-430CF17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C8A226-4019-59CE-3679-B343E4E122E8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FA089-2F51-9DA3-2735-7E52474D191D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첨부</a:t>
            </a:r>
          </a:p>
        </p:txBody>
      </p:sp>
    </p:spTree>
    <p:extLst>
      <p:ext uri="{BB962C8B-B14F-4D97-AF65-F5344CB8AC3E}">
        <p14:creationId xmlns:p14="http://schemas.microsoft.com/office/powerpoint/2010/main" val="102146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2805865986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480665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 원인 도출 및 개선을 위한 프로젝트 진행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480665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480665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28668" y="1821302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555421" y="182839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t="11214" b="9056"/>
          <a:stretch/>
        </p:blipFill>
        <p:spPr>
          <a:xfrm>
            <a:off x="4444647" y="2033782"/>
            <a:ext cx="3266247" cy="291160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3371" y="1819854"/>
            <a:ext cx="89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%]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E43C4F4-5C9F-EA56-9F2B-1D6C5773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6862"/>
              </p:ext>
            </p:extLst>
          </p:nvPr>
        </p:nvGraphicFramePr>
        <p:xfrm>
          <a:off x="809644" y="1969784"/>
          <a:ext cx="3320277" cy="324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CCE3B3-C25E-EAAD-4589-436C5D20B197}"/>
              </a:ext>
            </a:extLst>
          </p:cNvPr>
          <p:cNvSpPr txBox="1"/>
          <p:nvPr/>
        </p:nvSpPr>
        <p:spPr>
          <a:xfrm>
            <a:off x="1431576" y="4241177"/>
            <a:ext cx="52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6058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32F86-85B6-E1AC-AF52-F2D5DD034FC3}"/>
              </a:ext>
            </a:extLst>
          </p:cNvPr>
          <p:cNvSpPr txBox="1"/>
          <p:nvPr/>
        </p:nvSpPr>
        <p:spPr>
          <a:xfrm>
            <a:off x="1953337" y="4219685"/>
            <a:ext cx="70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6823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FBC34-CFBA-163D-2632-F947D0D791C8}"/>
              </a:ext>
            </a:extLst>
          </p:cNvPr>
          <p:cNvSpPr txBox="1"/>
          <p:nvPr/>
        </p:nvSpPr>
        <p:spPr>
          <a:xfrm>
            <a:off x="1663335" y="4262710"/>
            <a:ext cx="67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5438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76AFE-86FD-F5B2-3963-C2C2B12C352D}"/>
              </a:ext>
            </a:extLst>
          </p:cNvPr>
          <p:cNvSpPr txBox="1"/>
          <p:nvPr/>
        </p:nvSpPr>
        <p:spPr>
          <a:xfrm>
            <a:off x="2278346" y="4099069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 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2682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B63C03-680C-3E10-3FDC-DDC0B59E2144}"/>
              </a:ext>
            </a:extLst>
          </p:cNvPr>
          <p:cNvSpPr txBox="1"/>
          <p:nvPr/>
        </p:nvSpPr>
        <p:spPr>
          <a:xfrm>
            <a:off x="3381392" y="3548414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6FD3ED-1473-AB3B-28A5-7B34AAD15428}"/>
              </a:ext>
            </a:extLst>
          </p:cNvPr>
          <p:cNvSpPr txBox="1"/>
          <p:nvPr/>
        </p:nvSpPr>
        <p:spPr>
          <a:xfrm>
            <a:off x="2900804" y="3869654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ore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ore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164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AEEE7-5EFF-2F16-078F-1D973B5C31A9}"/>
              </a:ext>
            </a:extLst>
          </p:cNvPr>
          <p:cNvSpPr txBox="1"/>
          <p:nvPr/>
        </p:nvSpPr>
        <p:spPr>
          <a:xfrm>
            <a:off x="2587586" y="3973807"/>
            <a:ext cx="67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endParaRPr kumimoji="1" lang="en-US" altLang="ko-KR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7421</a:t>
            </a:r>
            <a:r>
              <a:rPr kumimoji="1"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억</a:t>
            </a:r>
            <a:endParaRPr kumimoji="1" lang="ko-Kore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0C671-3932-A9B5-36BF-67B65A43B723}"/>
              </a:ext>
            </a:extLst>
          </p:cNvPr>
          <p:cNvSpPr txBox="1"/>
          <p:nvPr/>
        </p:nvSpPr>
        <p:spPr>
          <a:xfrm>
            <a:off x="3662543" y="2418819"/>
            <a:ext cx="5787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ore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A6B347-3824-E558-705D-5067DFB1B703}"/>
              </a:ext>
            </a:extLst>
          </p:cNvPr>
          <p:cNvCxnSpPr>
            <a:cxnSpLocks/>
          </p:cNvCxnSpPr>
          <p:nvPr/>
        </p:nvCxnSpPr>
        <p:spPr>
          <a:xfrm flipV="1">
            <a:off x="1819639" y="2595290"/>
            <a:ext cx="1836090" cy="16658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6C15E-41D8-273D-A560-ABD2A609BFE1}"/>
              </a:ext>
            </a:extLst>
          </p:cNvPr>
          <p:cNvSpPr/>
          <p:nvPr/>
        </p:nvSpPr>
        <p:spPr>
          <a:xfrm>
            <a:off x="3309285" y="4955273"/>
            <a:ext cx="418251" cy="21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EB291-09E2-5424-660E-6E3032BB6D6E}"/>
              </a:ext>
            </a:extLst>
          </p:cNvPr>
          <p:cNvSpPr txBox="1"/>
          <p:nvPr/>
        </p:nvSpPr>
        <p:spPr>
          <a:xfrm>
            <a:off x="3391895" y="4889112"/>
            <a:ext cx="92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6B6B6B"/>
                </a:solidFill>
              </a:rPr>
              <a:t>23</a:t>
            </a:r>
            <a:r>
              <a:rPr kumimoji="1" lang="ko-Kore-KR" altLang="en-US" sz="1200" dirty="0">
                <a:solidFill>
                  <a:srgbClr val="6B6B6B"/>
                </a:solidFill>
              </a:rPr>
              <a:t>년</a:t>
            </a:r>
            <a:r>
              <a:rPr kumimoji="1" lang="en-US" altLang="ko-Kore-KR" sz="1200" dirty="0">
                <a:solidFill>
                  <a:srgbClr val="6B6B6B"/>
                </a:solidFill>
              </a:rPr>
              <a:t>(</a:t>
            </a:r>
            <a:r>
              <a:rPr kumimoji="1" lang="ko-Kore-KR" altLang="en-US" sz="1200" dirty="0">
                <a:solidFill>
                  <a:srgbClr val="6B6B6B"/>
                </a:solidFill>
              </a:rPr>
              <a:t>예측</a:t>
            </a:r>
            <a:r>
              <a:rPr kumimoji="1" lang="en-US" altLang="ko-Kore-KR" sz="1200" dirty="0">
                <a:solidFill>
                  <a:srgbClr val="6B6B6B"/>
                </a:solidFill>
              </a:rPr>
              <a:t>)</a:t>
            </a:r>
            <a:endParaRPr kumimoji="1" lang="ko-Kore-KR" altLang="en-US" sz="1200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9836" y="6265044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25365" y="1299128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24235" y="1302362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300825" y="1305596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0988" y="5022121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수요에 대응할 수 있는 수주 예측 모델 필요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023570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328310" y="502212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 지연 예측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235676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/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/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7F147C-8F2D-BA47-EF7B-F4F33323916C}"/>
              </a:ext>
            </a:extLst>
          </p:cNvPr>
          <p:cNvSpPr txBox="1"/>
          <p:nvPr/>
        </p:nvSpPr>
        <p:spPr>
          <a:xfrm>
            <a:off x="340988" y="4222340"/>
            <a:ext cx="360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급증하여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기존의 설비로 대응이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어려움 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Picture 8" descr="이데일리">
            <a:extLst>
              <a:ext uri="{FF2B5EF4-FFF2-40B4-BE49-F238E27FC236}">
                <a16:creationId xmlns:a16="http://schemas.microsoft.com/office/drawing/2014/main" id="{8A0808CB-2744-C564-6399-D5DE8ABC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28" y="1761428"/>
            <a:ext cx="1897537" cy="21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집밥 비중 83%, '삼식이' 늘면서 가파르게 성장한 HMR 시장 - 시사저널">
            <a:extLst>
              <a:ext uri="{FF2B5EF4-FFF2-40B4-BE49-F238E27FC236}">
                <a16:creationId xmlns:a16="http://schemas.microsoft.com/office/drawing/2014/main" id="{323D47A4-5AE4-D81F-3815-80470375B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28"/>
          <a:stretch/>
        </p:blipFill>
        <p:spPr bwMode="auto">
          <a:xfrm>
            <a:off x="340988" y="1840819"/>
            <a:ext cx="1686332" cy="205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9051328" cy="46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총 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,681,798</a:t>
              </a:r>
              <a:r>
                <a:rPr kumimoji="1" lang="ko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 </a:t>
              </a:r>
              <a:r>
                <a:rPr kumimoji="1" lang="en-US" altLang="ko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= </a:t>
              </a:r>
              <a:r>
                <a:rPr kumimoji="1" lang="ko-KR" altLang="en-US" sz="1400" b="1" dirty="0">
                  <a:solidFill>
                    <a:srgbClr val="FF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형렬로 표시</a:t>
              </a:r>
              <a:endParaRPr kumimoji="1" lang="ko-Kore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A9E9B9-448F-9E21-1D5E-E09F22921076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5294505" y="1789667"/>
            <a:chExt cx="6632189" cy="47877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AF2DB2-C13F-A5BF-3634-E87FCF7982BF}"/>
                </a:ext>
              </a:extLst>
            </p:cNvPr>
            <p:cNvGrpSpPr/>
            <p:nvPr/>
          </p:nvGrpSpPr>
          <p:grpSpPr>
            <a:xfrm>
              <a:off x="5294505" y="1789667"/>
              <a:ext cx="6632189" cy="4787754"/>
              <a:chOff x="642107" y="2229556"/>
              <a:chExt cx="10866624" cy="415372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5CD4AF0-2E22-0E7A-B8B0-AAB20D6800AF}"/>
                  </a:ext>
                </a:extLst>
              </p:cNvPr>
              <p:cNvGrpSpPr/>
              <p:nvPr/>
            </p:nvGrpSpPr>
            <p:grpSpPr>
              <a:xfrm>
                <a:off x="650862" y="2264832"/>
                <a:ext cx="10666201" cy="3542502"/>
                <a:chOff x="5486606" y="1223033"/>
                <a:chExt cx="5814208" cy="453315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486606" y="1223033"/>
                  <a:ext cx="5814208" cy="319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3) </a:t>
                  </a:r>
                  <a:r>
                    <a:rPr lang="ko-KR" altLang="en-US" sz="16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간편식</a:t>
                  </a:r>
                  <a:r>
                    <a:rPr lang="ko-KR" altLang="en-US" sz="16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생산 프로세스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04E11B1-80E7-8781-3AA1-C5A19A73096E}"/>
                    </a:ext>
                  </a:extLst>
                </p:cNvPr>
                <p:cNvSpPr/>
                <p:nvPr/>
              </p:nvSpPr>
              <p:spPr>
                <a:xfrm>
                  <a:off x="10474758" y="5171411"/>
                  <a:ext cx="780585" cy="584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6724C3-4853-329A-B7C5-D4AB7C0F628B}"/>
                  </a:ext>
                </a:extLst>
              </p:cNvPr>
              <p:cNvSpPr/>
              <p:nvPr/>
            </p:nvSpPr>
            <p:spPr>
              <a:xfrm>
                <a:off x="642107" y="2229556"/>
                <a:ext cx="10866624" cy="4153725"/>
              </a:xfrm>
              <a:prstGeom prst="rect">
                <a:avLst/>
              </a:prstGeom>
              <a:noFill/>
              <a:ln w="28575">
                <a:solidFill>
                  <a:srgbClr val="1D31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5C0319-8E04-5638-8D1D-071391CF78D9}"/>
                </a:ext>
              </a:extLst>
            </p:cNvPr>
            <p:cNvGrpSpPr/>
            <p:nvPr/>
          </p:nvGrpSpPr>
          <p:grpSpPr>
            <a:xfrm>
              <a:off x="5509302" y="5048724"/>
              <a:ext cx="6248254" cy="1441455"/>
              <a:chOff x="474727" y="3314672"/>
              <a:chExt cx="6110972" cy="144145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8D5FC17D-13BD-81A0-B877-76D4F4BACDD8}"/>
                  </a:ext>
                </a:extLst>
              </p:cNvPr>
              <p:cNvGrpSpPr/>
              <p:nvPr/>
            </p:nvGrpSpPr>
            <p:grpSpPr>
              <a:xfrm>
                <a:off x="474727" y="3361452"/>
                <a:ext cx="1160554" cy="1364209"/>
                <a:chOff x="760048" y="3164666"/>
                <a:chExt cx="1110552" cy="1317264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16170019-2A1F-9767-D7C2-47594969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048" y="3164666"/>
                  <a:ext cx="1110552" cy="1081581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EEBBC2F-9C59-AB4C-BFBE-D3435876E419}"/>
                    </a:ext>
                  </a:extLst>
                </p:cNvPr>
                <p:cNvSpPr txBox="1"/>
                <p:nvPr/>
              </p:nvSpPr>
              <p:spPr>
                <a:xfrm>
                  <a:off x="814856" y="4158765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계량실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4F2DB85-DCC3-8459-8DA5-0174AF800C3C}"/>
                  </a:ext>
                </a:extLst>
              </p:cNvPr>
              <p:cNvGrpSpPr/>
              <p:nvPr/>
            </p:nvGrpSpPr>
            <p:grpSpPr>
              <a:xfrm>
                <a:off x="3798894" y="3314672"/>
                <a:ext cx="1092848" cy="1410989"/>
                <a:chOff x="3640669" y="3004492"/>
                <a:chExt cx="1045763" cy="1362435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6DAF3953-DFFA-0A47-21E3-95F2192F9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834" t="1151" r="2887" b="723"/>
                <a:stretch/>
              </p:blipFill>
              <p:spPr>
                <a:xfrm>
                  <a:off x="3640669" y="3004492"/>
                  <a:ext cx="1020026" cy="103288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C9F1D3-52B2-55BC-36C1-877C7725807C}"/>
                    </a:ext>
                  </a:extLst>
                </p:cNvPr>
                <p:cNvSpPr txBox="1"/>
                <p:nvPr/>
              </p:nvSpPr>
              <p:spPr>
                <a:xfrm>
                  <a:off x="3666406" y="4043762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충전실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9B564343-8851-E2EE-BB6B-88DEF7E17DCB}"/>
                  </a:ext>
                </a:extLst>
              </p:cNvPr>
              <p:cNvGrpSpPr/>
              <p:nvPr/>
            </p:nvGrpSpPr>
            <p:grpSpPr>
              <a:xfrm>
                <a:off x="2165766" y="3334283"/>
                <a:ext cx="1100036" cy="1421844"/>
                <a:chOff x="2360068" y="3139480"/>
                <a:chExt cx="1052641" cy="1372916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6FFF8AE9-AF86-158E-3E13-EB0C7700E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763" t="1891" r="2862" b="-926"/>
                <a:stretch/>
              </p:blipFill>
              <p:spPr>
                <a:xfrm>
                  <a:off x="2360068" y="3139480"/>
                  <a:ext cx="1052641" cy="103289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F8EFC7-3785-4CF7-3685-7A23AA6C5302}"/>
                    </a:ext>
                  </a:extLst>
                </p:cNvPr>
                <p:cNvSpPr txBox="1"/>
                <p:nvPr/>
              </p:nvSpPr>
              <p:spPr>
                <a:xfrm>
                  <a:off x="2360068" y="4189231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쿠킹실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130846EB-012D-4DD6-A95C-2F32A038A1E6}"/>
                  </a:ext>
                </a:extLst>
              </p:cNvPr>
              <p:cNvGrpSpPr/>
              <p:nvPr/>
            </p:nvGrpSpPr>
            <p:grpSpPr>
              <a:xfrm>
                <a:off x="5425145" y="3328454"/>
                <a:ext cx="1160554" cy="1397206"/>
                <a:chOff x="5710466" y="3132803"/>
                <a:chExt cx="1110552" cy="1349126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AF89000A-1E23-5231-F364-8873341045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10466" y="3132803"/>
                  <a:ext cx="1110552" cy="111055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145FEF0-4001-4894-B411-ACF0AA6E831C}"/>
                    </a:ext>
                  </a:extLst>
                </p:cNvPr>
                <p:cNvSpPr txBox="1"/>
                <p:nvPr/>
              </p:nvSpPr>
              <p:spPr>
                <a:xfrm>
                  <a:off x="5710466" y="4158764"/>
                  <a:ext cx="1020026" cy="323165"/>
                </a:xfrm>
                <a:prstGeom prst="rect">
                  <a:avLst/>
                </a:prstGeom>
                <a:solidFill>
                  <a:srgbClr val="1E325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4.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포장실</a:t>
                  </a:r>
                  <a:endParaRPr lang="ko-KR" altLang="en-US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" name="화살표: 오른쪽 1">
                <a:extLst>
                  <a:ext uri="{FF2B5EF4-FFF2-40B4-BE49-F238E27FC236}">
                    <a16:creationId xmlns:a16="http://schemas.microsoft.com/office/drawing/2014/main" id="{AA600254-B8E0-9BF2-F5E7-1E0DCB6A04B3}"/>
                  </a:ext>
                </a:extLst>
              </p:cNvPr>
              <p:cNvSpPr/>
              <p:nvPr/>
            </p:nvSpPr>
            <p:spPr>
              <a:xfrm>
                <a:off x="1705958" y="3996058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화살표: 오른쪽 2">
                <a:extLst>
                  <a:ext uri="{FF2B5EF4-FFF2-40B4-BE49-F238E27FC236}">
                    <a16:creationId xmlns:a16="http://schemas.microsoft.com/office/drawing/2014/main" id="{39912E5A-6B2B-2EAE-2C42-D58386C3826B}"/>
                  </a:ext>
                </a:extLst>
              </p:cNvPr>
              <p:cNvSpPr/>
              <p:nvPr/>
            </p:nvSpPr>
            <p:spPr>
              <a:xfrm>
                <a:off x="3351954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화살표: 오른쪽 15">
                <a:extLst>
                  <a:ext uri="{FF2B5EF4-FFF2-40B4-BE49-F238E27FC236}">
                    <a16:creationId xmlns:a16="http://schemas.microsoft.com/office/drawing/2014/main" id="{D4B8C755-8D1E-35C3-AF69-150884BF115C}"/>
                  </a:ext>
                </a:extLst>
              </p:cNvPr>
              <p:cNvSpPr/>
              <p:nvPr/>
            </p:nvSpPr>
            <p:spPr>
              <a:xfrm>
                <a:off x="5022830" y="3943055"/>
                <a:ext cx="327502" cy="178183"/>
              </a:xfrm>
              <a:prstGeom prst="rightArrow">
                <a:avLst/>
              </a:prstGeom>
              <a:solidFill>
                <a:srgbClr val="1E32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DA367A-E3CA-546C-891A-6F7CC8B0B6C9}"/>
              </a:ext>
            </a:extLst>
          </p:cNvPr>
          <p:cNvSpPr/>
          <p:nvPr/>
        </p:nvSpPr>
        <p:spPr>
          <a:xfrm>
            <a:off x="299065" y="3281303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Booking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99B6-D01F-33BD-AB33-7F98D9E6E76B}"/>
              </a:ext>
            </a:extLst>
          </p:cNvPr>
          <p:cNvSpPr txBox="1"/>
          <p:nvPr/>
        </p:nvSpPr>
        <p:spPr>
          <a:xfrm>
            <a:off x="1453612" y="2952582"/>
            <a:ext cx="3523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수주</a:t>
            </a:r>
            <a:r>
              <a:rPr kumimoji="1"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납기 정보</a:t>
            </a:r>
            <a:endParaRPr kumimoji="1" lang="en-US" altLang="ko-KR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수주업체 및 수주일 비교 후 납기 이상치 대체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수주단가가 음수면 제거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수주업체 대체 후 </a:t>
            </a:r>
            <a:r>
              <a:rPr kumimoji="1"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제거</a:t>
            </a:r>
            <a:endParaRPr kumimoji="1"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파생변수 생성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납기지연여부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수주수량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출고수량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생성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3" y="1706298"/>
            <a:ext cx="16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2)</a:t>
            </a:r>
            <a:r>
              <a:rPr kumimoji="1" lang="ko-KR" altLang="en-US" sz="1600" b="1" dirty="0"/>
              <a:t> 정제 계획</a:t>
            </a:r>
            <a:endParaRPr kumimoji="1" lang="ko-Kore-KR" altLang="en-US" sz="1600" b="1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A553D5-DD94-40A8-2615-06AFC9CD75B0}"/>
              </a:ext>
            </a:extLst>
          </p:cNvPr>
          <p:cNvSpPr/>
          <p:nvPr/>
        </p:nvSpPr>
        <p:spPr>
          <a:xfrm>
            <a:off x="298767" y="4391218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Cooking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ECE886F-4331-55E6-F0B1-C106BCCD3DF2}"/>
              </a:ext>
            </a:extLst>
          </p:cNvPr>
          <p:cNvSpPr/>
          <p:nvPr/>
        </p:nvSpPr>
        <p:spPr>
          <a:xfrm>
            <a:off x="298767" y="5150436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Error</a:t>
            </a:r>
            <a:endParaRPr kumimoji="1" lang="ko-Kore-KR" altLang="en-US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D5C1FC5-BAE9-8CA4-3F4E-0D1F5901600B}"/>
              </a:ext>
            </a:extLst>
          </p:cNvPr>
          <p:cNvSpPr/>
          <p:nvPr/>
        </p:nvSpPr>
        <p:spPr>
          <a:xfrm>
            <a:off x="302004" y="5835431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Product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4A1C9-782D-8662-A92F-F8C1B388B9EB}"/>
              </a:ext>
            </a:extLst>
          </p:cNvPr>
          <p:cNvSpPr txBox="1"/>
          <p:nvPr/>
        </p:nvSpPr>
        <p:spPr>
          <a:xfrm>
            <a:off x="195044" y="2018667"/>
            <a:ext cx="499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분석에 필요한 </a:t>
            </a:r>
            <a:r>
              <a:rPr kumimoji="1" lang="ko-KR" altLang="en-US" sz="1200" dirty="0" err="1"/>
              <a:t>간편식</a:t>
            </a:r>
            <a:r>
              <a:rPr kumimoji="1" lang="ko-KR" altLang="en-US" sz="1200" dirty="0"/>
              <a:t> 제조 공정 관련 데이터 수집 및 사전 이해</a:t>
            </a:r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데이터 확인을 통하여 발견된 </a:t>
            </a:r>
            <a:r>
              <a:rPr kumimoji="1" lang="ko-KR" altLang="en-US" sz="1200" b="1" dirty="0" err="1"/>
              <a:t>결측치나</a:t>
            </a:r>
            <a:r>
              <a:rPr kumimoji="1" lang="ko-KR" altLang="en-US" sz="1200" b="1" dirty="0"/>
              <a:t> 이상치에 대한 적절한 처리</a:t>
            </a:r>
            <a:r>
              <a:rPr kumimoji="1" lang="ko-KR" altLang="en-US" sz="1200" dirty="0"/>
              <a:t>를 위한 방안 수립 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23CA59-4D31-9C98-7AB4-8A8D94FCEDEA}"/>
              </a:ext>
            </a:extLst>
          </p:cNvPr>
          <p:cNvSpPr txBox="1"/>
          <p:nvPr/>
        </p:nvSpPr>
        <p:spPr>
          <a:xfrm>
            <a:off x="1487788" y="4184328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공정별 작업 상태</a:t>
            </a:r>
            <a:r>
              <a:rPr kumimoji="1"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온도</a:t>
            </a:r>
            <a:r>
              <a:rPr kumimoji="1"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압력</a:t>
            </a:r>
            <a:r>
              <a:rPr kumimoji="1"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정보</a:t>
            </a:r>
            <a:endParaRPr kumimoji="1" lang="en-US" altLang="ko-KR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제품정보 데이터와 비교 후 이상치 대체</a:t>
            </a:r>
            <a:endParaRPr kumimoji="1"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온도 및 습도 결측 데이터 제거</a:t>
            </a:r>
            <a:endParaRPr kumimoji="1"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파생변수 생성 </a:t>
            </a:r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불량유무 판단 파생여부 생성 </a:t>
            </a:r>
            <a:endParaRPr kumimoji="1" lang="ko-Kore-KR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9C419-328F-D695-2685-DF11FFD0FDF9}"/>
              </a:ext>
            </a:extLst>
          </p:cNvPr>
          <p:cNvSpPr txBox="1"/>
          <p:nvPr/>
        </p:nvSpPr>
        <p:spPr>
          <a:xfrm>
            <a:off x="1470025" y="4894697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 </a:t>
            </a:r>
            <a:r>
              <a:rPr kumimoji="1" lang="ko-KR" altLang="en-US" sz="11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메세지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정보</a:t>
            </a:r>
            <a:endParaRPr kumimoji="1" lang="en-US" altLang="ko-KR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“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종료시간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발생시간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음수면 제거</a:t>
            </a:r>
            <a:endParaRPr kumimoji="1"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품목명 및 품목코드 결측 제거</a:t>
            </a:r>
            <a:endParaRPr kumimoji="1"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491138-5B05-040A-87F9-40213F40BF1F}"/>
              </a:ext>
            </a:extLst>
          </p:cNvPr>
          <p:cNvSpPr txBox="1"/>
          <p:nvPr/>
        </p:nvSpPr>
        <p:spPr>
          <a:xfrm>
            <a:off x="1487788" y="5597693"/>
            <a:ext cx="29518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제품 정보</a:t>
            </a:r>
            <a:endParaRPr kumimoji="1" lang="en-US" altLang="ko-KR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및 </a:t>
            </a:r>
            <a:r>
              <a:rPr kumimoji="1"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kumimoji="1"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제거</a:t>
            </a:r>
            <a:endParaRPr kumimoji="1"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634E0B-0F33-CC04-FB77-800FBB257508}"/>
              </a:ext>
            </a:extLst>
          </p:cNvPr>
          <p:cNvSpPr/>
          <p:nvPr/>
        </p:nvSpPr>
        <p:spPr>
          <a:xfrm>
            <a:off x="1494217" y="2830641"/>
            <a:ext cx="3523263" cy="137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BBD7F4-68A3-E1B9-48B4-01B53088E782}"/>
              </a:ext>
            </a:extLst>
          </p:cNvPr>
          <p:cNvSpPr/>
          <p:nvPr/>
        </p:nvSpPr>
        <p:spPr>
          <a:xfrm>
            <a:off x="1493001" y="4204671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8475FA-1139-B6E0-1A52-7FBA58847D3C}"/>
              </a:ext>
            </a:extLst>
          </p:cNvPr>
          <p:cNvSpPr/>
          <p:nvPr/>
        </p:nvSpPr>
        <p:spPr>
          <a:xfrm>
            <a:off x="1493056" y="4974113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3858C8-976D-BB41-5F45-DFA9700CCB5A}"/>
              </a:ext>
            </a:extLst>
          </p:cNvPr>
          <p:cNvSpPr/>
          <p:nvPr/>
        </p:nvSpPr>
        <p:spPr>
          <a:xfrm>
            <a:off x="1493001" y="5743555"/>
            <a:ext cx="3524479" cy="51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F80D7E-5AFD-2C84-AA13-ACFD9DBF68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5"/>
          <a:stretch/>
        </p:blipFill>
        <p:spPr>
          <a:xfrm>
            <a:off x="5739037" y="1084594"/>
            <a:ext cx="5740400" cy="3161804"/>
          </a:xfrm>
          <a:prstGeom prst="rect">
            <a:avLst/>
          </a:prstGeom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FF99445-E543-9000-2516-A47B51273540}"/>
              </a:ext>
            </a:extLst>
          </p:cNvPr>
          <p:cNvCxnSpPr>
            <a:cxnSpLocks/>
          </p:cNvCxnSpPr>
          <p:nvPr/>
        </p:nvCxnSpPr>
        <p:spPr>
          <a:xfrm>
            <a:off x="5798783" y="4381334"/>
            <a:ext cx="5888552" cy="115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6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4702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22407"/>
              </p:ext>
            </p:extLst>
          </p:nvPr>
        </p:nvGraphicFramePr>
        <p:xfrm>
          <a:off x="214408" y="1118924"/>
          <a:ext cx="11739698" cy="4855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5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989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시계열 그래프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(Y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: </a:t>
                      </a:r>
                      <a:r>
                        <a:rPr lang="ko-KR" altLang="en-US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수주수량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X : </a:t>
                      </a:r>
                      <a:r>
                        <a:rPr lang="ko-KR" altLang="en-US" sz="1200" b="1" u="none" strike="noStrike" baseline="0" dirty="0" err="1">
                          <a:solidFill>
                            <a:schemeClr val="tx1"/>
                          </a:solidFill>
                          <a:effectLst/>
                        </a:rPr>
                        <a:t>수주일자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정준영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82684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최적조건 도출을 통한 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</a:rPr>
                        <a:t>Bar</a:t>
                      </a:r>
                      <a:r>
                        <a:rPr lang="en" sz="1200" b="1" u="none" strike="noStrike" baseline="0" dirty="0">
                          <a:effectLst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불량 빈도</a:t>
                      </a:r>
                      <a:r>
                        <a:rPr lang="en" sz="1200" b="1" u="none" strike="noStrike" dirty="0">
                          <a:effectLst/>
                        </a:rPr>
                        <a:t>, X: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104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effectLst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Bar chart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통계적검정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Wilcoxon rank sum </a:t>
                      </a:r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검정을 통한 온도와 압력의 유의성 판단</a:t>
                      </a: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비모수통계검정</a:t>
                      </a:r>
                      <a:r>
                        <a:rPr lang="en-US" altLang="ko-K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30608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9464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분류 모델을 통한 </a:t>
                      </a:r>
                      <a:endParaRPr lang="en-US" altLang="ko-KR" sz="1200" b="1" u="none" strike="noStrike" dirty="0">
                        <a:effectLst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불량여부 판단</a:t>
                      </a:r>
                      <a:endParaRPr lang="en-US" altLang="ko-KR" sz="12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dk1"/>
                          </a:solidFill>
                          <a:effectLst/>
                        </a:rPr>
                        <a:t>SVM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불량 여부에 대한 분류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불량 여부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X: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조건 변수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</a:rPr>
                        <a:t>이정균</a:t>
                      </a:r>
                      <a:endParaRPr lang="ko-KR" altLang="en-US" sz="12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정한나</a:t>
                      </a:r>
                      <a:endParaRPr lang="ko-KR" altLang="en-US" sz="12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dk1"/>
                          </a:solidFill>
                          <a:effectLst/>
                        </a:rPr>
                        <a:t>Decision</a:t>
                      </a:r>
                      <a:r>
                        <a:rPr lang="en-US" altLang="ko-KR" sz="1200" b="1" u="none" strike="noStrike" baseline="0" dirty="0">
                          <a:solidFill>
                            <a:schemeClr val="dk1"/>
                          </a:solidFill>
                          <a:effectLst/>
                        </a:rPr>
                        <a:t> Tree</a:t>
                      </a:r>
                      <a:endParaRPr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dk1"/>
                          </a:solidFill>
                          <a:effectLst/>
                        </a:rPr>
                        <a:t>Random</a:t>
                      </a:r>
                      <a:r>
                        <a:rPr lang="en-US" sz="1200" b="1" u="none" strike="noStrike" baseline="0" dirty="0">
                          <a:solidFill>
                            <a:schemeClr val="dk1"/>
                          </a:solidFill>
                          <a:effectLst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Gradient</a:t>
                      </a:r>
                      <a:r>
                        <a:rPr lang="en" sz="1200" b="1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 err="1">
                          <a:solidFill>
                            <a:schemeClr val="dk1"/>
                          </a:solidFill>
                          <a:effectLst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10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rgbClr val="C03D3E"/>
                          </a:solidFill>
                          <a:effectLst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rgbClr val="C03D3E"/>
                          </a:solidFill>
                          <a:effectLst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rgbClr val="C03D3E"/>
                          </a:solidFill>
                          <a:effectLst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rgbClr val="C03D3E"/>
                          </a:solidFill>
                          <a:effectLst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rgbClr val="C03D3E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2320</Words>
  <Application>Microsoft Macintosh PowerPoint</Application>
  <PresentationFormat>와이드스크린</PresentationFormat>
  <Paragraphs>519</Paragraphs>
  <Slides>30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나눔스퀘어 ExtraBold</vt:lpstr>
      <vt:lpstr>나눔스퀘어 Light</vt:lpstr>
      <vt:lpstr>맑은 고딕</vt:lpstr>
      <vt:lpstr>맑은 고딕</vt:lpstr>
      <vt:lpstr>나눔고딕</vt:lpstr>
      <vt:lpstr>Noto Sans CJK JP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173</cp:revision>
  <dcterms:created xsi:type="dcterms:W3CDTF">2020-09-07T02:34:06Z</dcterms:created>
  <dcterms:modified xsi:type="dcterms:W3CDTF">2022-11-17T11:35:41Z</dcterms:modified>
</cp:coreProperties>
</file>