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7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8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Ex1.xml" ContentType="application/vnd.ms-office.chartex+xml"/>
  <Override PartName="/ppt/charts/style18.xml" ContentType="application/vnd.ms-office.chartstyle+xml"/>
  <Override PartName="/ppt/charts/colors18.xml" ContentType="application/vnd.ms-office.chartcolorstyle+xml"/>
  <Override PartName="/ppt/charts/chart18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9.xml" ContentType="application/vnd.openxmlformats-officedocument.presentationml.notesSlide+xml"/>
  <Override PartName="/ppt/charts/chart19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0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1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2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3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4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drawings/drawing1.xml" ContentType="application/vnd.openxmlformats-officedocument.drawingml.chartshapes+xml"/>
  <Override PartName="/ppt/charts/chart25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6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0" r:id="rId2"/>
    <p:sldId id="261" r:id="rId3"/>
    <p:sldId id="258" r:id="rId4"/>
    <p:sldId id="295" r:id="rId5"/>
    <p:sldId id="299" r:id="rId6"/>
    <p:sldId id="263" r:id="rId7"/>
    <p:sldId id="355" r:id="rId8"/>
    <p:sldId id="316" r:id="rId9"/>
    <p:sldId id="344" r:id="rId10"/>
    <p:sldId id="325" r:id="rId11"/>
    <p:sldId id="319" r:id="rId12"/>
    <p:sldId id="354" r:id="rId13"/>
    <p:sldId id="356" r:id="rId14"/>
    <p:sldId id="358" r:id="rId15"/>
    <p:sldId id="360" r:id="rId16"/>
    <p:sldId id="361" r:id="rId17"/>
    <p:sldId id="357" r:id="rId18"/>
    <p:sldId id="348" r:id="rId19"/>
    <p:sldId id="338" r:id="rId20"/>
    <p:sldId id="347" r:id="rId21"/>
    <p:sldId id="351" r:id="rId22"/>
    <p:sldId id="353" r:id="rId23"/>
    <p:sldId id="333" r:id="rId24"/>
    <p:sldId id="329" r:id="rId25"/>
    <p:sldId id="328" r:id="rId26"/>
    <p:sldId id="327" r:id="rId27"/>
    <p:sldId id="350" r:id="rId28"/>
    <p:sldId id="352" r:id="rId29"/>
    <p:sldId id="27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한나" initials="정" lastIdx="11" clrIdx="0">
    <p:extLst>
      <p:ext uri="{19B8F6BF-5375-455C-9EA6-DF929625EA0E}">
        <p15:presenceInfo xmlns:p15="http://schemas.microsoft.com/office/powerpoint/2012/main" userId="fa4c7e4eb401fb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252"/>
    <a:srgbClr val="E6E6E6"/>
    <a:srgbClr val="005289"/>
    <a:srgbClr val="BA260E"/>
    <a:srgbClr val="3274A1"/>
    <a:srgbClr val="C03D3E"/>
    <a:srgbClr val="1D3152"/>
    <a:srgbClr val="FFFFFF"/>
    <a:srgbClr val="018296"/>
    <a:srgbClr val="4D4D4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5" autoAdjust="0"/>
    <p:restoredTop sz="91931"/>
  </p:normalViewPr>
  <p:slideViewPr>
    <p:cSldViewPr snapToGrid="0" showGuides="1">
      <p:cViewPr>
        <p:scale>
          <a:sx n="100" d="100"/>
          <a:sy n="100" d="100"/>
        </p:scale>
        <p:origin x="269" y="-5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8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.xml.rels><?xml version="1.0" encoding="UTF-8" standalone="yes"?>
<Relationships xmlns="http://schemas.openxmlformats.org/package/2006/relationships"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9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0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1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3.xlsx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chartUserShapes" Target="../drawings/drawing1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4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5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package" Target="../embeddings/Microsoft_Excel_____1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851499438149286"/>
          <c:y val="4.2994391647823919E-2"/>
          <c:w val="0.79403043782190463"/>
          <c:h val="0.851102758442612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13년</c:v>
                </c:pt>
                <c:pt idx="1">
                  <c:v>14년</c:v>
                </c:pt>
                <c:pt idx="2">
                  <c:v>15년</c:v>
                </c:pt>
                <c:pt idx="3">
                  <c:v>16년</c:v>
                </c:pt>
                <c:pt idx="4">
                  <c:v>17년</c:v>
                </c:pt>
                <c:pt idx="5">
                  <c:v>18년</c:v>
                </c:pt>
                <c:pt idx="6">
                  <c:v>22년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16058</c:v>
                </c:pt>
                <c:pt idx="1">
                  <c:v>15438</c:v>
                </c:pt>
                <c:pt idx="2">
                  <c:v>16823</c:v>
                </c:pt>
                <c:pt idx="3">
                  <c:v>22682</c:v>
                </c:pt>
                <c:pt idx="4">
                  <c:v>27421</c:v>
                </c:pt>
                <c:pt idx="5">
                  <c:v>32164</c:v>
                </c:pt>
                <c:pt idx="6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9-504B-B864-0AF389A982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6"/>
        <c:overlap val="-27"/>
        <c:axId val="1588452447"/>
        <c:axId val="1588454095"/>
      </c:barChart>
      <c:catAx>
        <c:axId val="158845244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1588454095"/>
        <c:crosses val="autoZero"/>
        <c:auto val="1"/>
        <c:lblAlgn val="ctr"/>
        <c:lblOffset val="100"/>
        <c:tickMarkSkip val="1"/>
        <c:noMultiLvlLbl val="0"/>
      </c:catAx>
      <c:valAx>
        <c:axId val="158845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158845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0B-4BD6-92D0-5D14EF7A95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0B-4BD6-92D0-5D14EF7A954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0B-4BD6-92D0-5D14EF7A954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90B-4BD6-92D0-5D14EF7A9546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90B-4BD6-92D0-5D14EF7A9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ARIMA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AIC</c:v>
                </c:pt>
                <c:pt idx="1">
                  <c:v>BIC</c:v>
                </c:pt>
                <c:pt idx="2">
                  <c:v>MSE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5E-4C0A-A3B2-A57541768C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SRIMAX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AIC</c:v>
                </c:pt>
                <c:pt idx="1">
                  <c:v>BIC</c:v>
                </c:pt>
                <c:pt idx="2">
                  <c:v>MSE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5E-4C0A-A3B2-A57541768C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Prophet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AIC</c:v>
                </c:pt>
                <c:pt idx="1">
                  <c:v>BIC</c:v>
                </c:pt>
                <c:pt idx="2">
                  <c:v>MSE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5E-4C0A-A3B2-A57541768C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159888"/>
        <c:axId val="338160216"/>
      </c:barChart>
      <c:catAx>
        <c:axId val="33815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60216"/>
        <c:crosses val="autoZero"/>
        <c:auto val="1"/>
        <c:lblAlgn val="ctr"/>
        <c:lblOffset val="100"/>
        <c:noMultiLvlLbl val="0"/>
      </c:catAx>
      <c:valAx>
        <c:axId val="338160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9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1D-4419-9E59-FE20887B5A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51D-4419-9E59-FE20887B5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61-49D0-9335-5EFEF5B6BF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61-49D0-9335-5EFEF5B6B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17-422F-B410-C4A8E2E5E9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261.3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17-422F-B410-C4A8E2E5E9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6426128"/>
        <c:axId val="1176236128"/>
      </c:barChart>
      <c:catAx>
        <c:axId val="117642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6236128"/>
        <c:crosses val="autoZero"/>
        <c:auto val="1"/>
        <c:lblAlgn val="ctr"/>
        <c:lblOffset val="100"/>
        <c:noMultiLvlLbl val="0"/>
      </c:catAx>
      <c:valAx>
        <c:axId val="117623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6426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EA-4AD5-82E2-6E4E8B3B36D5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EA-4AD5-82E2-6E4E8B3B36D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7EA-4AD5-82E2-6E4E8B3B36D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7EA-4AD5-82E2-6E4E8B3B36D5}"/>
              </c:ext>
            </c:extLst>
          </c:dPt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256</c:v>
                </c:pt>
                <c:pt idx="1">
                  <c:v>250</c:v>
                </c:pt>
                <c:pt idx="2">
                  <c:v>98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EA-4AD5-82E2-6E4E8B3B3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10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29-4D9E-84B7-90C909F8AA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29-4D9E-84B7-90C909F8AA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29-4D9E-84B7-90C909F8AA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29-4D9E-84B7-90C909F8AA1E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29-4D9E-84B7-90C909F8AA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0C-459A-B9BC-0658C83033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0C-459A-B9BC-0658C83033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0C-459A-B9BC-0658C83033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575528"/>
        <c:axId val="448575856"/>
      </c:barChart>
      <c:catAx>
        <c:axId val="448575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8575856"/>
        <c:crosses val="autoZero"/>
        <c:auto val="1"/>
        <c:lblAlgn val="ctr"/>
        <c:lblOffset val="100"/>
        <c:noMultiLvlLbl val="0"/>
      </c:catAx>
      <c:valAx>
        <c:axId val="44857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8575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EC-D343-AFB7-AE0EC718CE8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EC-D343-AFB7-AE0EC718CE8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AEC-D343-AFB7-AE0EC718CE8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AEC-D343-AFB7-AE0EC718CE80}"/>
              </c:ext>
            </c:extLst>
          </c:dPt>
          <c:cat>
            <c:strRef>
              <c:f>Sheet1!$A$2:$A$5</c:f>
              <c:strCache>
                <c:ptCount val="4"/>
                <c:pt idx="0">
                  <c:v>충전실</c:v>
                </c:pt>
                <c:pt idx="1">
                  <c:v>쿠킹실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336</c:v>
                </c:pt>
                <c:pt idx="1">
                  <c:v>113</c:v>
                </c:pt>
                <c:pt idx="2">
                  <c:v>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EC-D343-AFB7-AE0EC718C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5991160"/>
        <c:axId val="555984928"/>
      </c:barChart>
      <c:catAx>
        <c:axId val="55599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55984928"/>
        <c:crosses val="autoZero"/>
        <c:auto val="1"/>
        <c:lblAlgn val="ctr"/>
        <c:lblOffset val="100"/>
        <c:noMultiLvlLbl val="0"/>
      </c:catAx>
      <c:valAx>
        <c:axId val="555984928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5991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2021년 매출액 추이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110D-43AB-9D1F-DAC669C0A8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ln w="12700">
                      <a:solidFill>
                        <a:schemeClr val="accent1"/>
                      </a:soli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100</c:v>
                </c:pt>
                <c:pt idx="1">
                  <c:v>81</c:v>
                </c:pt>
                <c:pt idx="2">
                  <c:v>68</c:v>
                </c:pt>
                <c:pt idx="3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0D-43AB-9D1F-DAC669C0A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350" cap="flat" cmpd="sng" algn="ctr">
              <a:noFill/>
              <a:prstDash val="solid"/>
              <a:round/>
            </a:ln>
            <a:effectLst/>
          </c:spPr>
        </c:hiLowLines>
        <c:marker val="1"/>
        <c:smooth val="0"/>
        <c:axId val="61452601"/>
        <c:axId val="93937546"/>
      </c:lineChart>
      <c:catAx>
        <c:axId val="6145260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360" cap="flat" cmpd="sng" algn="ctr">
            <a:solidFill>
              <a:srgbClr val="D9D9D9"/>
            </a:solidFill>
            <a:prstDash val="solid"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1" i="0" u="none" strike="noStrike" kern="1200" spc="-1" baseline="0">
                <a:ln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93937546"/>
        <c:crosses val="autoZero"/>
        <c:auto val="1"/>
        <c:lblAlgn val="ctr"/>
        <c:lblOffset val="100"/>
        <c:noMultiLvlLbl val="1"/>
      </c:catAx>
      <c:valAx>
        <c:axId val="93937546"/>
        <c:scaling>
          <c:orientation val="minMax"/>
        </c:scaling>
        <c:delete val="0"/>
        <c:axPos val="l"/>
        <c:majorGridlines>
          <c:spPr>
            <a:ln w="936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648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spc="-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145260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ko-KR"/>
    </a:p>
  </c:txPr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F2-084C-A662-4F3D14CC133F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F2-084C-A662-4F3D14CC133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F2-084C-A662-4F3D14CC133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1F2-084C-A662-4F3D14CC133F}"/>
              </c:ext>
            </c:extLst>
          </c:dPt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256</c:v>
                </c:pt>
                <c:pt idx="1">
                  <c:v>250</c:v>
                </c:pt>
                <c:pt idx="2">
                  <c:v>98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F2-084C-A662-4F3D14CC13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10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불량여부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게살볶음밥</c:v>
                </c:pt>
                <c:pt idx="1">
                  <c:v>김치볶음밥</c:v>
                </c:pt>
                <c:pt idx="2">
                  <c:v>비비고불고기비빔밥</c:v>
                </c:pt>
                <c:pt idx="3">
                  <c:v>비비고깍두기볶음밥200g(재)</c:v>
                </c:pt>
                <c:pt idx="4">
                  <c:v>비비고깍두기볶음밥200g</c:v>
                </c:pt>
                <c:pt idx="5">
                  <c:v>비비고새우볶음밥210g(알밥)</c:v>
                </c:pt>
                <c:pt idx="6">
                  <c:v>한가득낙지볶음밥</c:v>
                </c:pt>
                <c:pt idx="7">
                  <c:v>매드포갈릭갈릭버터라이스200g</c:v>
                </c:pt>
                <c:pt idx="8">
                  <c:v>쉐프솔루션베이스볶음밥(시즌)500g</c:v>
                </c:pt>
                <c:pt idx="9">
                  <c:v>AAF게살새우볶음밥(알밥)*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13</c:v>
                </c:pt>
                <c:pt idx="4">
                  <c:v>12</c:v>
                </c:pt>
                <c:pt idx="5">
                  <c:v>10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B-A74A-B690-DAB0D721879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25994104"/>
        <c:axId val="625988200"/>
      </c:barChart>
      <c:catAx>
        <c:axId val="625994104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5988200"/>
        <c:crosses val="autoZero"/>
        <c:auto val="1"/>
        <c:lblAlgn val="ctr"/>
        <c:lblOffset val="100"/>
        <c:noMultiLvlLbl val="0"/>
      </c:catAx>
      <c:valAx>
        <c:axId val="625988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25994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2815972221428605"/>
          <c:y val="8.0681451238131779E-2"/>
          <c:w val="0.50803867207558695"/>
          <c:h val="0.7598242495741254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불량여부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참깨흑임자드레싱</c:v>
                </c:pt>
                <c:pt idx="1">
                  <c:v>미스터피자피자소스엠피(재)</c:v>
                </c:pt>
                <c:pt idx="2">
                  <c:v>골드마요네즈3.2kg</c:v>
                </c:pt>
                <c:pt idx="3">
                  <c:v>해표골드마요네즈</c:v>
                </c:pt>
                <c:pt idx="4">
                  <c:v>소후레쉬마요네즈골드3.2kg</c:v>
                </c:pt>
                <c:pt idx="5">
                  <c:v>이츠웰골드마요네즈3.2kg</c:v>
                </c:pt>
                <c:pt idx="6">
                  <c:v>마요네즈-업소용10kg</c:v>
                </c:pt>
                <c:pt idx="7">
                  <c:v>참깨&amp;흑임자드레싱-N 220g</c:v>
                </c:pt>
                <c:pt idx="8">
                  <c:v>아몬드호두드레싱</c:v>
                </c:pt>
                <c:pt idx="9">
                  <c:v>오리엔탈드레싱-N 115g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15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9F-BD42-A68B-F94D62BD89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30888720"/>
        <c:axId val="630884784"/>
      </c:barChart>
      <c:catAx>
        <c:axId val="630888720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9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0884784"/>
        <c:crosses val="autoZero"/>
        <c:auto val="1"/>
        <c:lblAlgn val="ctr"/>
        <c:lblOffset val="100"/>
        <c:noMultiLvlLbl val="0"/>
      </c:catAx>
      <c:valAx>
        <c:axId val="630884784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30888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dirty="0"/>
                      <a:t>9,692(95.5%)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DBC-3347-BE3B-9EB5BB893EA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dirty="0"/>
                      <a:t>12,208(95.5%)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DBC-3347-BE3B-9EB5BB893E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밥류</c:v>
                </c:pt>
                <c:pt idx="1">
                  <c:v>소스류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9692</c:v>
                </c:pt>
                <c:pt idx="1">
                  <c:v>13208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BC-3347-BE3B-9EB5BB893E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불량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dirty="0"/>
                      <a:t>454(4.5%)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DBC-3347-BE3B-9EB5BB893EA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dirty="0"/>
                      <a:t>616(4.5%)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DBC-3347-BE3B-9EB5BB893E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밥류</c:v>
                </c:pt>
                <c:pt idx="1">
                  <c:v>소스류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454</c:v>
                </c:pt>
                <c:pt idx="1">
                  <c:v>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DBC-3347-BE3B-9EB5BB893E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5692560"/>
        <c:axId val="1155790544"/>
      </c:barChart>
      <c:catAx>
        <c:axId val="115569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55790544"/>
        <c:crosses val="autoZero"/>
        <c:auto val="1"/>
        <c:lblAlgn val="ctr"/>
        <c:lblOffset val="100"/>
        <c:noMultiLvlLbl val="0"/>
      </c:catAx>
      <c:valAx>
        <c:axId val="115579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5569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총 오류조치시간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총 오류조치시간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47069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23-8E42-8D7E-9A3DE415E078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총 오류조치시간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160958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23-8E42-8D7E-9A3DE415E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8"/>
        <c:overlap val="-51"/>
        <c:axId val="1022458176"/>
        <c:axId val="1022379632"/>
      </c:barChart>
      <c:catAx>
        <c:axId val="102245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22379632"/>
        <c:crosses val="autoZero"/>
        <c:auto val="1"/>
        <c:lblAlgn val="ctr"/>
        <c:lblOffset val="100"/>
        <c:noMultiLvlLbl val="0"/>
      </c:catAx>
      <c:valAx>
        <c:axId val="102237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  <a:tailEnd w="med" len="sm"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2245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F0-1A4F-9AF1-E99C2BF7BE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261.3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F0-1A4F-9AF1-E99C2BF7BE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6426128"/>
        <c:axId val="1176236128"/>
      </c:barChart>
      <c:catAx>
        <c:axId val="117642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6236128"/>
        <c:crosses val="autoZero"/>
        <c:auto val="1"/>
        <c:lblAlgn val="ctr"/>
        <c:lblOffset val="100"/>
        <c:noMultiLvlLbl val="0"/>
      </c:catAx>
      <c:valAx>
        <c:axId val="117623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6426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AA6-4C1F-A356-31342075F352}"/>
              </c:ext>
            </c:extLst>
          </c:dPt>
          <c:dPt>
            <c:idx val="1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AA6-4C1F-A356-31342075F352}"/>
              </c:ext>
            </c:extLst>
          </c:dPt>
          <c:dPt>
            <c:idx val="2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AA6-4C1F-A356-31342075F352}"/>
              </c:ext>
            </c:extLst>
          </c:dPt>
          <c:dPt>
            <c:idx val="3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AA6-4C1F-A356-31342075F352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81-4D11-A146-54065554A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92564559844909"/>
          <c:y val="4.7954857487225881E-2"/>
          <c:w val="0.77998921257693543"/>
          <c:h val="0.744288840791383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양품과 불량의 데이터 개수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E7-40DD-8347-A5FCB3B49DCD}"/>
              </c:ext>
            </c:extLst>
          </c:dPt>
          <c:dPt>
            <c:idx val="1"/>
            <c:invertIfNegative val="0"/>
            <c:bubble3D val="0"/>
            <c:spPr>
              <a:solidFill>
                <a:srgbClr val="C03D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BE7-40DD-8347-A5FCB3B49DCD}"/>
              </c:ext>
            </c:extLst>
          </c:dPt>
          <c:cat>
            <c:strRef>
              <c:f>Sheet1!$A$2:$A$3</c:f>
              <c:strCache>
                <c:ptCount val="2"/>
                <c:pt idx="0">
                  <c:v>양품</c:v>
                </c:pt>
                <c:pt idx="1">
                  <c:v>불량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22900</c:v>
                </c:pt>
                <c:pt idx="1">
                  <c:v>1070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7-40DD-8347-A5FCB3B49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100"/>
        <c:axId val="790771840"/>
        <c:axId val="790773152"/>
      </c:barChart>
      <c:catAx>
        <c:axId val="7907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790773152"/>
        <c:crosses val="autoZero"/>
        <c:auto val="0"/>
        <c:lblAlgn val="ctr"/>
        <c:lblOffset val="100"/>
        <c:noMultiLvlLbl val="0"/>
      </c:catAx>
      <c:valAx>
        <c:axId val="790773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alpha val="93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077184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D4A-A242-A27F-69EDDCAE6382}"/>
              </c:ext>
            </c:extLst>
          </c:dPt>
          <c:cat>
            <c:strRef>
              <c:f>Sheet1!$A$2:$A$7</c:f>
              <c:strCache>
                <c:ptCount val="6"/>
                <c:pt idx="0">
                  <c:v>공정과부하</c:v>
                </c:pt>
                <c:pt idx="1">
                  <c:v>기타</c:v>
                </c:pt>
                <c:pt idx="2">
                  <c:v>장비오염</c:v>
                </c:pt>
                <c:pt idx="3">
                  <c:v>충진 오류</c:v>
                </c:pt>
                <c:pt idx="4">
                  <c:v>센서 이상 감지</c:v>
                </c:pt>
                <c:pt idx="5">
                  <c:v>점도이상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378</c:v>
                </c:pt>
                <c:pt idx="1">
                  <c:v>153</c:v>
                </c:pt>
                <c:pt idx="2">
                  <c:v>71</c:v>
                </c:pt>
                <c:pt idx="3">
                  <c:v>54</c:v>
                </c:pt>
                <c:pt idx="4">
                  <c:v>39</c:v>
                </c:pt>
                <c:pt idx="5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A-A242-A27F-69EDDCAE6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-27"/>
        <c:axId val="2091074720"/>
        <c:axId val="2091076368"/>
      </c:barChart>
      <c:catAx>
        <c:axId val="209107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R"/>
          </a:p>
        </c:txPr>
        <c:crossAx val="2091076368"/>
        <c:crosses val="autoZero"/>
        <c:auto val="1"/>
        <c:lblAlgn val="ctr"/>
        <c:lblOffset val="100"/>
        <c:noMultiLvlLbl val="0"/>
      </c:catAx>
      <c:valAx>
        <c:axId val="209107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9107472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납기지연건수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3274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74-DD43-8E94-8C61AC519EC6}"/>
              </c:ext>
            </c:extLst>
          </c:dPt>
          <c:dPt>
            <c:idx val="5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C74-DD43-8E94-8C61AC519EC6}"/>
              </c:ext>
            </c:extLst>
          </c:dPt>
          <c:cat>
            <c:strRef>
              <c:f>Sheet1!$A$2:$A$7</c:f>
              <c:strCache>
                <c:ptCount val="6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583</c:v>
                </c:pt>
                <c:pt idx="1">
                  <c:v>765</c:v>
                </c:pt>
                <c:pt idx="2">
                  <c:v>538</c:v>
                </c:pt>
                <c:pt idx="3">
                  <c:v>425</c:v>
                </c:pt>
                <c:pt idx="4">
                  <c:v>2070</c:v>
                </c:pt>
                <c:pt idx="5">
                  <c:v>2265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74-DD43-8E94-8C61AC519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-27"/>
        <c:axId val="2091147296"/>
        <c:axId val="2091492576"/>
      </c:barChart>
      <c:catAx>
        <c:axId val="209114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91492576"/>
        <c:crosses val="autoZero"/>
        <c:auto val="1"/>
        <c:lblAlgn val="ctr"/>
        <c:lblOffset val="100"/>
        <c:noMultiLvlLbl val="0"/>
      </c:catAx>
      <c:valAx>
        <c:axId val="209149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9114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92564559844909"/>
          <c:y val="4.7954857487225881E-2"/>
          <c:w val="0.77998921257693543"/>
          <c:h val="0.744288840791383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양품과 불량의 데이터 개수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E7-40DD-8347-A5FCB3B49DCD}"/>
              </c:ext>
            </c:extLst>
          </c:dPt>
          <c:dPt>
            <c:idx val="1"/>
            <c:invertIfNegative val="0"/>
            <c:bubble3D val="0"/>
            <c:spPr>
              <a:solidFill>
                <a:srgbClr val="C03D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BE7-40DD-8347-A5FCB3B49DCD}"/>
              </c:ext>
            </c:extLst>
          </c:dPt>
          <c:cat>
            <c:strRef>
              <c:f>Sheet1!$A$2:$A$3</c:f>
              <c:strCache>
                <c:ptCount val="2"/>
                <c:pt idx="0">
                  <c:v>양품</c:v>
                </c:pt>
                <c:pt idx="1">
                  <c:v>불량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22900</c:v>
                </c:pt>
                <c:pt idx="1">
                  <c:v>1070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7-40DD-8347-A5FCB3B49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100"/>
        <c:axId val="790771840"/>
        <c:axId val="790773152"/>
      </c:barChart>
      <c:catAx>
        <c:axId val="7907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790773152"/>
        <c:crosses val="autoZero"/>
        <c:auto val="0"/>
        <c:lblAlgn val="ctr"/>
        <c:lblOffset val="100"/>
        <c:noMultiLvlLbl val="0"/>
      </c:catAx>
      <c:valAx>
        <c:axId val="790773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alpha val="93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077184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납기지연건수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74-DD43-8E94-8C61AC519EC6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C74-DD43-8E94-8C61AC519EC6}"/>
              </c:ext>
            </c:extLst>
          </c:dPt>
          <c:cat>
            <c:strRef>
              <c:f>Sheet1!$A$2:$A$7</c:f>
              <c:strCache>
                <c:ptCount val="6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583</c:v>
                </c:pt>
                <c:pt idx="1">
                  <c:v>765</c:v>
                </c:pt>
                <c:pt idx="2">
                  <c:v>538</c:v>
                </c:pt>
                <c:pt idx="3">
                  <c:v>425</c:v>
                </c:pt>
                <c:pt idx="4">
                  <c:v>2070</c:v>
                </c:pt>
                <c:pt idx="5">
                  <c:v>2265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74-DD43-8E94-8C61AC519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-27"/>
        <c:axId val="2091147296"/>
        <c:axId val="2091492576"/>
      </c:barChart>
      <c:catAx>
        <c:axId val="209114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91492576"/>
        <c:crosses val="autoZero"/>
        <c:auto val="1"/>
        <c:lblAlgn val="ctr"/>
        <c:lblOffset val="100"/>
        <c:noMultiLvlLbl val="0"/>
      </c:catAx>
      <c:valAx>
        <c:axId val="209149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9114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8352432645254"/>
          <c:y val="6.3532461116851888E-2"/>
          <c:w val="0.716346184143835"/>
          <c:h val="0.558661378548101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274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3D-4FD1-8328-CA673A9EB2BF}"/>
              </c:ext>
            </c:extLst>
          </c:dPt>
          <c:cat>
            <c:strRef>
              <c:f>Sheet1!$A$2:$A$7</c:f>
              <c:strCache>
                <c:ptCount val="6"/>
                <c:pt idx="0">
                  <c:v>공정과부하</c:v>
                </c:pt>
                <c:pt idx="1">
                  <c:v>기타</c:v>
                </c:pt>
                <c:pt idx="2">
                  <c:v>장비오염</c:v>
                </c:pt>
                <c:pt idx="3">
                  <c:v>충진 오류</c:v>
                </c:pt>
                <c:pt idx="4">
                  <c:v>센서 이상 감지</c:v>
                </c:pt>
                <c:pt idx="5">
                  <c:v>점도이상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378</c:v>
                </c:pt>
                <c:pt idx="1">
                  <c:v>153</c:v>
                </c:pt>
                <c:pt idx="2">
                  <c:v>71</c:v>
                </c:pt>
                <c:pt idx="3">
                  <c:v>54</c:v>
                </c:pt>
                <c:pt idx="4">
                  <c:v>39</c:v>
                </c:pt>
                <c:pt idx="5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3D-4FD1-8328-CA673A9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-27"/>
        <c:axId val="2091074720"/>
        <c:axId val="2091076368"/>
      </c:barChart>
      <c:catAx>
        <c:axId val="209107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R"/>
          </a:p>
        </c:txPr>
        <c:crossAx val="2091076368"/>
        <c:crosses val="autoZero"/>
        <c:auto val="1"/>
        <c:lblAlgn val="ctr"/>
        <c:lblOffset val="100"/>
        <c:noMultiLvlLbl val="0"/>
      </c:catAx>
      <c:valAx>
        <c:axId val="209107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9107472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30-4200-B1E5-F4D512FF2B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30-4200-B1E5-F4D512FF2B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30-4200-B1E5-F4D512FF2B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A30-4200-B1E5-F4D512FF2B73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B3-42C5-86F4-14BB2BD62C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Sheet1!$A$2:$A$23</cx:f>
        <cx:lvl ptCount="22">
          <cx:pt idx="0">항목 1</cx:pt>
          <cx:pt idx="1">항목 1</cx:pt>
          <cx:pt idx="2">항목 1</cx:pt>
          <cx:pt idx="3">항목 1</cx:pt>
          <cx:pt idx="4">항목 1</cx:pt>
          <cx:pt idx="5">항목 1</cx:pt>
          <cx:pt idx="6">항목 1</cx:pt>
          <cx:pt idx="7">항목 1</cx:pt>
          <cx:pt idx="8">항목 1</cx:pt>
          <cx:pt idx="9">항목 2</cx:pt>
          <cx:pt idx="10">항목 2</cx:pt>
          <cx:pt idx="11">항목 2</cx:pt>
          <cx:pt idx="12">항목 2</cx:pt>
          <cx:pt idx="13">항목 2</cx:pt>
          <cx:pt idx="14">항목 2</cx:pt>
          <cx:pt idx="15">항목 2</cx:pt>
        </cx:lvl>
      </cx:strDim>
      <cx:numDim type="val">
        <cx:f>Sheet1!$B$2:$B$23</cx:f>
        <cx:lvl ptCount="22" formatCode="G/표준">
          <cx:pt idx="0">-7</cx:pt>
          <cx:pt idx="1">-10</cx:pt>
          <cx:pt idx="2">-28</cx:pt>
          <cx:pt idx="3">47</cx:pt>
          <cx:pt idx="4">11</cx:pt>
          <cx:pt idx="5">-24</cx:pt>
          <cx:pt idx="6">-24</cx:pt>
          <cx:pt idx="7">36</cx:pt>
          <cx:pt idx="8">10</cx:pt>
          <cx:pt idx="9">-78</cx:pt>
          <cx:pt idx="10">47</cx:pt>
          <cx:pt idx="11">-24</cx:pt>
          <cx:pt idx="12">-17</cx:pt>
          <cx:pt idx="13">-12</cx:pt>
          <cx:pt idx="14">-11</cx:pt>
          <cx:pt idx="15">17</cx:pt>
        </cx:lvl>
      </cx:numDim>
    </cx:data>
    <cx:data id="1">
      <cx:strDim type="cat">
        <cx:f>Sheet1!$A$2:$A$23</cx:f>
        <cx:lvl ptCount="22">
          <cx:pt idx="0">항목 1</cx:pt>
          <cx:pt idx="1">항목 1</cx:pt>
          <cx:pt idx="2">항목 1</cx:pt>
          <cx:pt idx="3">항목 1</cx:pt>
          <cx:pt idx="4">항목 1</cx:pt>
          <cx:pt idx="5">항목 1</cx:pt>
          <cx:pt idx="6">항목 1</cx:pt>
          <cx:pt idx="7">항목 1</cx:pt>
          <cx:pt idx="8">항목 1</cx:pt>
          <cx:pt idx="9">항목 2</cx:pt>
          <cx:pt idx="10">항목 2</cx:pt>
          <cx:pt idx="11">항목 2</cx:pt>
          <cx:pt idx="12">항목 2</cx:pt>
          <cx:pt idx="13">항목 2</cx:pt>
          <cx:pt idx="14">항목 2</cx:pt>
          <cx:pt idx="15">항목 2</cx:pt>
        </cx:lvl>
      </cx:strDim>
      <cx:numDim type="val">
        <cx:f>Sheet1!$C$2:$C$23</cx:f>
        <cx:lvl ptCount="22" formatCode="G/표준">
          <cx:pt idx="0">-3</cx:pt>
          <cx:pt idx="1">1</cx:pt>
          <cx:pt idx="2">-6</cx:pt>
          <cx:pt idx="3">10</cx:pt>
          <cx:pt idx="4">34</cx:pt>
          <cx:pt idx="5">128</cx:pt>
          <cx:pt idx="6">22</cx:pt>
          <cx:pt idx="7">-12</cx:pt>
          <cx:pt idx="8">-28</cx:pt>
          <cx:pt idx="9">6</cx:pt>
          <cx:pt idx="10">31</cx:pt>
          <cx:pt idx="11">3</cx:pt>
          <cx:pt idx="12">12</cx:pt>
          <cx:pt idx="13">-12</cx:pt>
          <cx:pt idx="14">-13</cx:pt>
          <cx:pt idx="15">6</cx:pt>
        </cx:lvl>
      </cx:numDim>
    </cx:data>
    <cx:data id="2">
      <cx:strDim type="cat">
        <cx:f>Sheet1!$A$2:$A$23</cx:f>
        <cx:lvl ptCount="22">
          <cx:pt idx="0">항목 1</cx:pt>
          <cx:pt idx="1">항목 1</cx:pt>
          <cx:pt idx="2">항목 1</cx:pt>
          <cx:pt idx="3">항목 1</cx:pt>
          <cx:pt idx="4">항목 1</cx:pt>
          <cx:pt idx="5">항목 1</cx:pt>
          <cx:pt idx="6">항목 1</cx:pt>
          <cx:pt idx="7">항목 1</cx:pt>
          <cx:pt idx="8">항목 1</cx:pt>
          <cx:pt idx="9">항목 2</cx:pt>
          <cx:pt idx="10">항목 2</cx:pt>
          <cx:pt idx="11">항목 2</cx:pt>
          <cx:pt idx="12">항목 2</cx:pt>
          <cx:pt idx="13">항목 2</cx:pt>
          <cx:pt idx="14">항목 2</cx:pt>
          <cx:pt idx="15">항목 2</cx:pt>
        </cx:lvl>
      </cx:strDim>
      <cx:numDim type="val">
        <cx:f>Sheet1!$D$2:$D$23</cx:f>
        <cx:lvl ptCount="22" formatCode="G/표준"/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endParaRPr lang="ko-KR" dirty="0"/>
          </a:p>
        </cx:rich>
      </cx:tx>
    </cx:title>
    <cx:plotArea>
      <cx:plotAreaRegion>
        <cx:series layoutId="boxWhisker" uniqueId="{56A940E2-0C17-4921-89C4-B81D33A18BE2}">
          <cx:tx>
            <cx:txData>
              <cx:f>Sheet1!$B$1</cx:f>
              <cx:v>계열1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5B6B3768-C267-437B-BCB8-37C2D6A943C9}">
          <cx:tx>
            <cx:txData>
              <cx:f>Sheet1!$C$1</cx:f>
              <cx:v>계열2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50664B18-9966-4973-9791-53172834BABF}">
          <cx:tx>
            <cx:txData>
              <cx:f>Sheet1!$D$1</cx:f>
              <cx:v/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6T05:22:40.586" idx="11">
    <p:pos x="10" y="10"/>
    <p:text>일단 저희가 분석계획을 수립하기 전 정확한 공정 프로세스에 대한 이해가 필요하다고 판한해 공정프로세스의 간단한 그림을 가져와보았습니다.
먼저 대표적으로 작업장은 계량실, 쿠킹실, 충전실, 포장실이 있으며 쿠킹실에서 불량에 영향을 줄 수 있는 변수는 쿠킹온도와 쿠킹스팀압력이 있고 충전실에서는 충전실온도, 실링온도 그리고 실링압력이 있습니다. 이 프로세스를 잘 기억해주신 다음 저희의 분석 결과를 보시길 부탁드리겠습니다.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0.59284</cdr:x>
      <cdr:y>0.09732</cdr:y>
    </cdr:from>
    <cdr:to>
      <cdr:x>0.97218</cdr:x>
      <cdr:y>0.22041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4F463EF-5F8C-A6F1-FD1A-F60283BEF73B}"/>
            </a:ext>
          </a:extLst>
        </cdr:cNvPr>
        <cdr:cNvSpPr txBox="1"/>
      </cdr:nvSpPr>
      <cdr:spPr>
        <a:xfrm xmlns:a="http://schemas.openxmlformats.org/drawingml/2006/main">
          <a:off x="1441313" y="189740"/>
          <a:ext cx="922245" cy="23998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ore-KR" sz="1100" dirty="0">
              <a:latin typeface="Malgun Gothic" panose="020B0503020000020004" pitchFamily="34" charset="-127"/>
              <a:ea typeface="Malgun Gothic" panose="020B0503020000020004" pitchFamily="34" charset="-127"/>
            </a:rPr>
            <a:t>1</a:t>
          </a:r>
          <a:r>
            <a: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rPr>
            <a:t>60,958</a:t>
          </a:r>
          <a:endParaRPr lang="ko-Kore-KR" altLang="en-US" sz="1100" dirty="0">
            <a:latin typeface="Malgun Gothic" panose="020B0503020000020004" pitchFamily="34" charset="-127"/>
            <a:ea typeface="Malgun Gothic" panose="020B0503020000020004" pitchFamily="34" charset="-127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F9CCD-2D11-43A4-9197-B0789D341704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BA837-F448-455F-9D0C-638652BC3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87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16FC9-08EC-4848-9B38-57A94316D179}" type="datetimeFigureOut">
              <a:rPr kumimoji="1" lang="ko-Kore-KR" altLang="en-US" smtClean="0"/>
              <a:t>11/17/2022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58989-D849-E24F-84A2-94914BA018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1165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발표시 </a:t>
            </a:r>
            <a:r>
              <a:rPr kumimoji="1" lang="en-US" altLang="ko-Kore-KR" dirty="0" err="1"/>
              <a:t>qcd</a:t>
            </a:r>
            <a:r>
              <a:rPr kumimoji="1" lang="ko-Kore-KR" altLang="en-US" dirty="0"/>
              <a:t>라고 하지말고 퀄리티 코스트 딜리버리라고 말하기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054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2958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작업장 별 불량 빈도를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종류에 따라 특정 공정단계에서 불량이 많이 확인됨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분류 별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작업장 별 모니터링을 실시해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품질을 유지하기위한 조치가 필요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공정의 온도 및 압력의 최적 구간을 도출 한결과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모두 동일한 최적 구간임을 확인 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이용해 최적구간에서 벗어나지 않도록 실시간 조치</a:t>
            </a:r>
            <a:endParaRPr kumimoji="1" lang="ko-Kore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소스류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 9.190021061963799e-238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0.0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9.190021061963799e-238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밥류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p-value:6.996940685509359e-39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8.957491916383726e-285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1.3850642392909468e-164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7762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작업장 별 불량 빈도를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종류에 따라 특정 공정단계에서 불량이 많이 확인됨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분류 별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작업장 별 모니터링을 실시해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품질을 유지하기위한 조치가 필요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공정의 온도 및 압력의 최적 구간을 도출 한결과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모두 동일한 최적 구간임을 확인 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이용해 최적구간에서 벗어나지 않도록 실시간 조치</a:t>
            </a:r>
            <a:endParaRPr kumimoji="1" lang="ko-Kore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소스류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 9.190021061963799e-238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0.0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9.190021061963799e-238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밥류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p-value:6.996940685509359e-39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8.957491916383726e-285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1.3850642392909468e-164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0246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작업장 별 불량 빈도를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종류에 따라 특정 공정단계에서 불량이 많이 확인됨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분류 별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작업장 별 모니터링을 실시해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품질을 유지하기위한 조치가 필요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공정의 온도 및 압력의 최적 구간을 도출 한결과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모두 동일한 최적 구간임을 확인 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이용해 최적구간에서 벗어나지 않도록 실시간 조치</a:t>
            </a:r>
            <a:endParaRPr kumimoji="1" lang="ko-Kore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소스류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 9.190021061963799e-238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0.0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9.190021061963799e-238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밥류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p-value:6.996940685509359e-39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8.957491916383726e-285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1.3850642392909468e-164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3711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리드타임은 수주부터 출하까지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120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리드타임은 수주부터 출하까지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536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6949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4611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6974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8227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8535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467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425-ECA3-4540-BC21-A365B9E3564E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964D-50B5-411E-B572-37AC52981E89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7AD6-495A-4E4E-90D5-3B5AC9140BF5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FBAF-E60B-484E-86B1-F45A972D76DD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9A8-E1C5-442B-9F9C-F57CB42C753D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0B51-158E-4812-94E7-B8691A9F0BF7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5A28-C43E-4837-9CE6-54A7316B5E9E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1763-5291-44F2-B1EB-1DFE073AF229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6AE-1694-4C99-9728-BDA7B615F695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5102-4CCF-4097-856D-B9D5D4D96514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20D2-F0CA-4EF6-8143-B25C340CAB27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D904-E40F-4C5D-94AC-06984A1A598C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C345C-1FCA-478D-93D1-2B2FD0A359F7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7" Type="http://schemas.openxmlformats.org/officeDocument/2006/relationships/chart" Target="../charts/chart1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microsoft.com/office/2014/relationships/chartEx" Target="../charts/chartEx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image" Target="../media/image9.png"/><Relationship Id="rId7" Type="http://schemas.openxmlformats.org/officeDocument/2006/relationships/chart" Target="../charts/chart2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0.xml"/><Relationship Id="rId11" Type="http://schemas.openxmlformats.org/officeDocument/2006/relationships/chart" Target="../charts/chart25.xml"/><Relationship Id="rId5" Type="http://schemas.openxmlformats.org/officeDocument/2006/relationships/chart" Target="../charts/chart19.xml"/><Relationship Id="rId10" Type="http://schemas.openxmlformats.org/officeDocument/2006/relationships/chart" Target="../charts/chart24.xml"/><Relationship Id="rId4" Type="http://schemas.openxmlformats.org/officeDocument/2006/relationships/image" Target="../media/image10.emf"/><Relationship Id="rId9" Type="http://schemas.openxmlformats.org/officeDocument/2006/relationships/chart" Target="../charts/char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hart" Target="../charts/char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220293" y="2315715"/>
            <a:ext cx="104478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간편식</a:t>
            </a:r>
            <a:r>
              <a:rPr lang="en-US" altLang="ko-KR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수주 예측 및 </a:t>
            </a:r>
            <a:r>
              <a:rPr lang="ko-KR" altLang="en-US" sz="4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조업 조건 </a:t>
            </a:r>
            <a:r>
              <a:rPr lang="ko-KR" altLang="en-US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최적화를 통한 매출 증대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151925" y="4581439"/>
            <a:ext cx="5888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김용빈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박규리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서원교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이경민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이정균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정준영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정한나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9592"/>
            <a:ext cx="11907520" cy="59718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46A2D13-BAD1-5495-323C-DE57A06FF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207488"/>
              </p:ext>
            </p:extLst>
          </p:nvPr>
        </p:nvGraphicFramePr>
        <p:xfrm>
          <a:off x="214408" y="1235368"/>
          <a:ext cx="11739698" cy="51237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72509">
                  <a:extLst>
                    <a:ext uri="{9D8B030D-6E8A-4147-A177-3AD203B41FA5}">
                      <a16:colId xmlns:a16="http://schemas.microsoft.com/office/drawing/2014/main" val="512561563"/>
                    </a:ext>
                  </a:extLst>
                </a:gridCol>
                <a:gridCol w="1467598">
                  <a:extLst>
                    <a:ext uri="{9D8B030D-6E8A-4147-A177-3AD203B41FA5}">
                      <a16:colId xmlns:a16="http://schemas.microsoft.com/office/drawing/2014/main" val="2801814503"/>
                    </a:ext>
                  </a:extLst>
                </a:gridCol>
                <a:gridCol w="5377612">
                  <a:extLst>
                    <a:ext uri="{9D8B030D-6E8A-4147-A177-3AD203B41FA5}">
                      <a16:colId xmlns:a16="http://schemas.microsoft.com/office/drawing/2014/main" val="1605517600"/>
                    </a:ext>
                  </a:extLst>
                </a:gridCol>
                <a:gridCol w="1683834">
                  <a:extLst>
                    <a:ext uri="{9D8B030D-6E8A-4147-A177-3AD203B41FA5}">
                      <a16:colId xmlns:a16="http://schemas.microsoft.com/office/drawing/2014/main" val="3066969132"/>
                    </a:ext>
                  </a:extLst>
                </a:gridCol>
                <a:gridCol w="1338145">
                  <a:extLst>
                    <a:ext uri="{9D8B030D-6E8A-4147-A177-3AD203B41FA5}">
                      <a16:colId xmlns:a16="http://schemas.microsoft.com/office/drawing/2014/main" val="888258051"/>
                    </a:ext>
                  </a:extLst>
                </a:gridCol>
              </a:tblGrid>
              <a:tr h="3441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목적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분석방법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주요내용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담당자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80105"/>
                  </a:ext>
                </a:extLst>
              </a:tr>
              <a:tr h="370783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생산라인을 고려한 수주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Line plot</a:t>
                      </a:r>
                      <a:endParaRPr lang="en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월별 출고량 파악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출고수량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1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밥류와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소스류를 분류하여 분석진행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39818385"/>
                  </a:ext>
                </a:extLst>
              </a:tr>
              <a:tr h="38423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월별 불량</a:t>
                      </a:r>
                      <a:r>
                        <a:rPr lang="ko-KR" altLang="en-US" sz="1200" b="1" u="none" strike="noStrike" baseline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개수 파악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개수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정한나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726531386"/>
                  </a:ext>
                </a:extLst>
              </a:tr>
              <a:tr h="370783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월별 </a:t>
                      </a:r>
                      <a:r>
                        <a:rPr lang="ko-KR" altLang="en-US" sz="12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수주량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파악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생산량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박규리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2594462506"/>
                  </a:ext>
                </a:extLst>
              </a:tr>
              <a:tr h="3707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시계열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분석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수주량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예측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(Y</a:t>
                      </a:r>
                      <a:r>
                        <a:rPr lang="en-US" altLang="ko-KR" sz="12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: </a:t>
                      </a:r>
                      <a:r>
                        <a:rPr lang="ko-KR" altLang="en-US" sz="12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수주수량</a:t>
                      </a:r>
                      <a:r>
                        <a:rPr lang="en-US" altLang="ko-KR" sz="12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X : </a:t>
                      </a:r>
                      <a:r>
                        <a:rPr lang="ko-KR" altLang="en-US" sz="1200" b="1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수주일자</a:t>
                      </a:r>
                      <a:r>
                        <a:rPr lang="en-US" altLang="ko-KR" sz="12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) 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정준영</a:t>
                      </a: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90167"/>
                  </a:ext>
                </a:extLst>
              </a:tr>
              <a:tr h="370783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최적조건 도출을 통한 </a:t>
                      </a:r>
                      <a:endParaRPr lang="en-US" altLang="ko-KR" sz="1200" b="1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불량률 개선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Bar</a:t>
                      </a:r>
                      <a:r>
                        <a:rPr lang="en" sz="1200" b="1" u="none" strike="noStrike" baseline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chart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Box plot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불량률이 높은 제품 파악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빈도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X: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품목명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 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3423798020"/>
                  </a:ext>
                </a:extLst>
              </a:tr>
              <a:tr h="400574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Pareto chart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Bar chart</a:t>
                      </a: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발생빈도 파악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정한나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26803049"/>
                  </a:ext>
                </a:extLst>
              </a:tr>
              <a:tr h="398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통계적검정</a:t>
                      </a: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Wilcoxon rank sum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검정을 통한 온도와 압력의 유의성 판단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비모수통계검정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이경민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0978"/>
                  </a:ext>
                </a:extLst>
              </a:tr>
              <a:tr h="29874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상관분석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변수 간의 상관관계 파악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김용빈</a:t>
                      </a: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892802"/>
                  </a:ext>
                </a:extLst>
              </a:tr>
              <a:tr h="204441"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분류 모델을 통한 </a:t>
                      </a:r>
                      <a:endParaRPr lang="en-US" altLang="ko-KR" sz="1200" b="1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불량여부 판단</a:t>
                      </a:r>
                      <a:endParaRPr lang="en-US" altLang="ko-KR" sz="1200" b="1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SVM</a:t>
                      </a:r>
                      <a:endParaRPr lang="ko-KR" altLang="en-US" sz="1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여부에 대한 분류 예측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(Y: 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여부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X: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조건 변수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7747" marR="7747" marT="7747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이정균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정한나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박규리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4290338654"/>
                  </a:ext>
                </a:extLst>
              </a:tr>
              <a:tr h="204441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Decision</a:t>
                      </a:r>
                      <a:r>
                        <a:rPr lang="en-US" altLang="ko-KR" sz="12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Tree</a:t>
                      </a:r>
                      <a:endParaRPr lang="ko-KR" altLang="en-US" sz="1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3012403320"/>
                  </a:ext>
                </a:extLst>
              </a:tr>
              <a:tr h="398758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Random</a:t>
                      </a:r>
                      <a:r>
                        <a:rPr lang="en-US" sz="12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Forest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642738927"/>
                  </a:ext>
                </a:extLst>
              </a:tr>
              <a:tr h="398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Gradient</a:t>
                      </a:r>
                      <a:r>
                        <a:rPr lang="en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Boost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1985"/>
                  </a:ext>
                </a:extLst>
              </a:tr>
              <a:tr h="2044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XgBoost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17567"/>
                  </a:ext>
                </a:extLst>
              </a:tr>
              <a:tr h="40057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 개선을 통한</a:t>
                      </a:r>
                      <a:endParaRPr lang="en-US" altLang="ko-KR" sz="1200" b="1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lead time </a:t>
                      </a: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단축</a:t>
                      </a:r>
                      <a:endParaRPr lang="ko-KR" altLang="en-US" sz="1200" b="1" i="0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시계열 분석</a:t>
                      </a:r>
                      <a:endParaRPr lang="ko-KR" altLang="en-US" sz="1200" b="1" i="0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불량률 상위 제품의 </a:t>
                      </a:r>
                      <a:r>
                        <a:rPr lang="ko-Kore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생산기간 파악 후 향후 생산기간 예측</a:t>
                      </a:r>
                      <a:endParaRPr lang="en-US" altLang="ko-KR" sz="1200" b="1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서원교</a:t>
                      </a:r>
                      <a:endParaRPr lang="ko-KR" altLang="en-US" sz="1200" b="1" i="0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59786028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462A-6B39-1123-82F9-6670D3DE5B8D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계획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080" y="749592"/>
            <a:ext cx="310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계획 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0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7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52750" y="1432000"/>
            <a:ext cx="11907520" cy="443834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64145" y="684701"/>
            <a:ext cx="1197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공정에서 발생한 오류 메시지를 분석한 결과</a:t>
            </a:r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수주 급증으로 인한 공정 과부하 오류가 가장 많은 비중을 차지함</a:t>
            </a:r>
            <a:endParaRPr kumimoji="1" lang="en-US" altLang="ko-KR" b="1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또한 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제품을 소스와 </a:t>
            </a:r>
            <a:r>
              <a:rPr kumimoji="1" lang="ko-KR" altLang="en-US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밥류로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나누어 확인해 본 결과 각각의 항목에서 가장 </a:t>
            </a:r>
            <a:r>
              <a:rPr kumimoji="1" lang="ko-KR" altLang="en-US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수주량이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높은 생산품을 확인</a:t>
            </a:r>
            <a:endParaRPr kumimoji="1" lang="en-US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14082" y="1590788"/>
            <a:ext cx="3315946" cy="3643858"/>
            <a:chOff x="437293" y="1622318"/>
            <a:chExt cx="3305984" cy="3198365"/>
          </a:xfrm>
        </p:grpSpPr>
        <p:graphicFrame>
          <p:nvGraphicFramePr>
            <p:cNvPr id="24" name="차트 23">
              <a:extLst>
                <a:ext uri="{FF2B5EF4-FFF2-40B4-BE49-F238E27FC236}">
                  <a16:creationId xmlns:a16="http://schemas.microsoft.com/office/drawing/2014/main" id="{2E9F10B0-B4F5-DB42-CA3E-F9AFA6D73C6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5692336"/>
                </p:ext>
              </p:extLst>
            </p:nvPr>
          </p:nvGraphicFramePr>
          <p:xfrm>
            <a:off x="437293" y="1622318"/>
            <a:ext cx="3305984" cy="31983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D107C8-E1FC-D02D-68E5-6AB6B74FDF6B}"/>
                </a:ext>
              </a:extLst>
            </p:cNvPr>
            <p:cNvSpPr txBox="1"/>
            <p:nvPr/>
          </p:nvSpPr>
          <p:spPr>
            <a:xfrm>
              <a:off x="812732" y="1901986"/>
              <a:ext cx="552718" cy="2639028"/>
            </a:xfrm>
            <a:prstGeom prst="rect">
              <a:avLst/>
            </a:prstGeom>
            <a:noFill/>
            <a:ln w="28575">
              <a:solidFill>
                <a:srgbClr val="BA260E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ko-Kore-KR" altLang="en-US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32080" y="6015919"/>
            <a:ext cx="11907520" cy="515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품목 분류 별</a:t>
            </a:r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과부하로 발생한 불량을 줄이기 위한 </a:t>
            </a:r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예측 모델이 필요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099393"/>
              </p:ext>
            </p:extLst>
          </p:nvPr>
        </p:nvGraphicFramePr>
        <p:xfrm>
          <a:off x="3414515" y="1670185"/>
          <a:ext cx="2490927" cy="3390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463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622732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622732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520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오류 구분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비율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누적비율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626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공정</a:t>
                      </a:r>
                      <a:r>
                        <a:rPr lang="en-US" altLang="ko-KR" sz="1400" dirty="0" smtClean="0">
                          <a:latin typeface="+mj-lt"/>
                        </a:rPr>
                        <a:t/>
                      </a:r>
                      <a:br>
                        <a:rPr lang="en-US" altLang="ko-KR" sz="1400" dirty="0" smtClean="0">
                          <a:latin typeface="+mj-lt"/>
                        </a:rPr>
                      </a:br>
                      <a:r>
                        <a:rPr lang="ko-KR" altLang="en-US" sz="1400" dirty="0" smtClean="0">
                          <a:latin typeface="+mj-lt"/>
                        </a:rPr>
                        <a:t>과부하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00%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448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기타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00%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448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장비오염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00%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  <a:tr h="448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충진 오류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00%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013181"/>
                  </a:ext>
                </a:extLst>
              </a:tr>
              <a:tr h="448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센서</a:t>
                      </a:r>
                      <a:r>
                        <a:rPr lang="ko-KR" altLang="en-US" sz="1400" baseline="0" dirty="0" smtClean="0">
                          <a:latin typeface="+mj-lt"/>
                        </a:rPr>
                        <a:t> 이상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00%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471458"/>
                  </a:ext>
                </a:extLst>
              </a:tr>
              <a:tr h="448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점도 이상 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00%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351861"/>
                  </a:ext>
                </a:extLst>
              </a:tr>
            </a:tbl>
          </a:graphicData>
        </a:graphic>
      </p:graphicFrame>
      <p:graphicFrame>
        <p:nvGraphicFramePr>
          <p:cNvPr id="28" name="차트 27"/>
          <p:cNvGraphicFramePr/>
          <p:nvPr>
            <p:extLst>
              <p:ext uri="{D42A27DB-BD31-4B8C-83A1-F6EECF244321}">
                <p14:modId xmlns:p14="http://schemas.microsoft.com/office/powerpoint/2010/main" val="2805890337"/>
              </p:ext>
            </p:extLst>
          </p:nvPr>
        </p:nvGraphicFramePr>
        <p:xfrm>
          <a:off x="6114226" y="1532727"/>
          <a:ext cx="2866811" cy="1952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518361" y="2462067"/>
            <a:ext cx="886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볶음밥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56%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97576" y="3497485"/>
            <a:ext cx="21001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▲ 밥 종류의 </a:t>
            </a:r>
            <a:r>
              <a:rPr lang="ko-KR" altLang="en-US" sz="900" b="1" dirty="0" err="1" smtClean="0"/>
              <a:t>수주량</a:t>
            </a:r>
            <a:r>
              <a:rPr lang="ko-KR" altLang="en-US" sz="900" b="1" dirty="0" smtClean="0"/>
              <a:t> 비율 </a:t>
            </a:r>
            <a:endParaRPr lang="ko-KR" altLang="en-US" sz="900" b="1" dirty="0"/>
          </a:p>
        </p:txBody>
      </p:sp>
      <p:graphicFrame>
        <p:nvGraphicFramePr>
          <p:cNvPr id="38" name="차트 37"/>
          <p:cNvGraphicFramePr/>
          <p:nvPr>
            <p:extLst>
              <p:ext uri="{D42A27DB-BD31-4B8C-83A1-F6EECF244321}">
                <p14:modId xmlns:p14="http://schemas.microsoft.com/office/powerpoint/2010/main" val="4204662032"/>
              </p:ext>
            </p:extLst>
          </p:nvPr>
        </p:nvGraphicFramePr>
        <p:xfrm>
          <a:off x="8813936" y="1459641"/>
          <a:ext cx="2866811" cy="1952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0218071" y="2388981"/>
            <a:ext cx="886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마요네즈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56%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20337" y="3503423"/>
            <a:ext cx="21001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▲ 소스 종류의 </a:t>
            </a:r>
            <a:r>
              <a:rPr lang="ko-KR" altLang="en-US" sz="900" b="1" dirty="0" err="1"/>
              <a:t>수주량</a:t>
            </a:r>
            <a:r>
              <a:rPr lang="ko-KR" altLang="en-US" sz="900" b="1" dirty="0"/>
              <a:t> 비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420444"/>
              </p:ext>
            </p:extLst>
          </p:nvPr>
        </p:nvGraphicFramePr>
        <p:xfrm>
          <a:off x="6179742" y="3853072"/>
          <a:ext cx="5721340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670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860670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밥류에서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주요 품목에 따른 </a:t>
                      </a:r>
                      <a:r>
                        <a:rPr lang="ko-KR" altLang="en-US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수주량의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평균의 차이 검정 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921084"/>
              </p:ext>
            </p:extLst>
          </p:nvPr>
        </p:nvGraphicFramePr>
        <p:xfrm>
          <a:off x="6179742" y="4579028"/>
          <a:ext cx="5721340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670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860670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소스류에서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주요 품목에 따른 </a:t>
                      </a:r>
                      <a:r>
                        <a:rPr lang="ko-KR" altLang="en-US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수주량의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평균의 차이 검정 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6179742" y="5304984"/>
            <a:ext cx="5687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-&gt; </a:t>
            </a:r>
            <a:r>
              <a:rPr lang="ko-KR" altLang="en-US" sz="1200" b="1" dirty="0" err="1" smtClean="0"/>
              <a:t>밥류에서는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~~~ </a:t>
            </a:r>
          </a:p>
          <a:p>
            <a:r>
              <a:rPr lang="en-US" altLang="ko-KR" sz="1200" b="1" dirty="0" smtClean="0"/>
              <a:t>-&gt; </a:t>
            </a:r>
            <a:r>
              <a:rPr lang="ko-KR" altLang="en-US" sz="1200" b="1" dirty="0" err="1" smtClean="0"/>
              <a:t>소스류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에서는 </a:t>
            </a:r>
            <a:r>
              <a:rPr lang="en-US" altLang="ko-KR" sz="1200" b="1" dirty="0" smtClean="0"/>
              <a:t>~~~</a:t>
            </a:r>
            <a:endParaRPr lang="ko-KR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98665" y="5316700"/>
            <a:ext cx="5687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-&gt; </a:t>
            </a:r>
            <a:r>
              <a:rPr lang="ko-KR" altLang="en-US" sz="1200" b="1" dirty="0" err="1" smtClean="0"/>
              <a:t>밥류에서는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~~~ </a:t>
            </a:r>
          </a:p>
          <a:p>
            <a:r>
              <a:rPr lang="en-US" altLang="ko-KR" sz="1200" b="1" dirty="0" smtClean="0"/>
              <a:t>-&gt; </a:t>
            </a:r>
            <a:r>
              <a:rPr lang="ko-KR" altLang="en-US" sz="1200" b="1" dirty="0" err="1" smtClean="0"/>
              <a:t>소스류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에서는 </a:t>
            </a:r>
            <a:r>
              <a:rPr lang="en-US" altLang="ko-KR" sz="1200" b="1" dirty="0" smtClean="0"/>
              <a:t>~~~</a:t>
            </a:r>
            <a:endParaRPr lang="ko-KR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11438" y="4994031"/>
            <a:ext cx="21001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▲ 오류 메시지에 대한 </a:t>
            </a:r>
            <a:r>
              <a:rPr lang="ko-KR" altLang="en-US" sz="900" b="1" dirty="0" err="1" smtClean="0"/>
              <a:t>파레토</a:t>
            </a:r>
            <a:r>
              <a:rPr lang="ko-KR" altLang="en-US" sz="900" b="1" dirty="0" smtClean="0"/>
              <a:t> 차트 </a:t>
            </a:r>
            <a:endParaRPr lang="ko-KR" altLang="en-US" sz="900" b="1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6021180" y="1587117"/>
            <a:ext cx="21441" cy="40693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64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81231"/>
              </p:ext>
            </p:extLst>
          </p:nvPr>
        </p:nvGraphicFramePr>
        <p:xfrm>
          <a:off x="6211418" y="1394464"/>
          <a:ext cx="5623821" cy="31697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736">
                  <a:extLst>
                    <a:ext uri="{9D8B030D-6E8A-4147-A177-3AD203B41FA5}">
                      <a16:colId xmlns:a16="http://schemas.microsoft.com/office/drawing/2014/main" val="3924804885"/>
                    </a:ext>
                  </a:extLst>
                </a:gridCol>
                <a:gridCol w="5122085">
                  <a:extLst>
                    <a:ext uri="{9D8B030D-6E8A-4147-A177-3AD203B41FA5}">
                      <a16:colId xmlns:a16="http://schemas.microsoft.com/office/drawing/2014/main" val="2162421754"/>
                    </a:ext>
                  </a:extLst>
                </a:gridCol>
              </a:tblGrid>
              <a:tr h="1056593"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200" b="1" dirty="0" smtClean="0"/>
                        <a:t>마요네즈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996261"/>
                  </a:ext>
                </a:extLst>
              </a:tr>
              <a:tr h="1056593"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endParaRPr lang="en-US" altLang="ko-KR" sz="1600" b="1" dirty="0" smtClean="0"/>
                    </a:p>
                    <a:p>
                      <a:pPr latinLnBrk="1"/>
                      <a:r>
                        <a:rPr lang="ko-KR" altLang="en-US" sz="1600" b="1" dirty="0" smtClean="0"/>
                        <a:t>밥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746007"/>
                  </a:ext>
                </a:extLst>
              </a:tr>
              <a:tr h="1056593">
                <a:tc>
                  <a:txBody>
                    <a:bodyPr/>
                    <a:lstStyle/>
                    <a:p>
                      <a:pPr latinLnBrk="1"/>
                      <a:endParaRPr lang="en-US" altLang="ko-KR" sz="1600" b="1" dirty="0" smtClean="0"/>
                    </a:p>
                    <a:p>
                      <a:pPr latinLnBrk="1"/>
                      <a:r>
                        <a:rPr lang="ko-KR" altLang="en-US" sz="1600" b="1" dirty="0" smtClean="0"/>
                        <a:t>품목 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20151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52750" y="1157445"/>
            <a:ext cx="11907520" cy="47128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64145" y="684701"/>
            <a:ext cx="1197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별 </a:t>
            </a:r>
            <a:r>
              <a:rPr kumimoji="1" lang="ko-KR" altLang="en-US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수주량에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대한 </a:t>
            </a:r>
            <a:r>
              <a:rPr kumimoji="1" lang="ko-KR" altLang="en-US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시계열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분석 결과</a:t>
            </a:r>
            <a:r>
              <a:rPr kumimoji="1"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수주량이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높은 주요 생산 제품들의 </a:t>
            </a:r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증</a:t>
            </a:r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감을 확인 </a:t>
            </a:r>
            <a:endParaRPr kumimoji="1" lang="en-US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83BE2B5-1457-472D-90E3-25AE4FF5BC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743" y="1449598"/>
            <a:ext cx="4712283" cy="96188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93D8274-7A8C-CDA6-4473-609CD9B7397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743" y="2484268"/>
            <a:ext cx="4802933" cy="99016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32080" y="6015919"/>
            <a:ext cx="11907520" cy="515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수주량이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급등하는 주요 품목에 대해 예측 생산 시스템 도입이 필요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033406" y="1510807"/>
            <a:ext cx="21441" cy="40693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258712"/>
              </p:ext>
            </p:extLst>
          </p:nvPr>
        </p:nvGraphicFramePr>
        <p:xfrm>
          <a:off x="273939" y="4248905"/>
          <a:ext cx="568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232">
                  <a:extLst>
                    <a:ext uri="{9D8B030D-6E8A-4147-A177-3AD203B41FA5}">
                      <a16:colId xmlns:a16="http://schemas.microsoft.com/office/drawing/2014/main" val="948992964"/>
                    </a:ext>
                  </a:extLst>
                </a:gridCol>
                <a:gridCol w="1422232">
                  <a:extLst>
                    <a:ext uri="{9D8B030D-6E8A-4147-A177-3AD203B41FA5}">
                      <a16:colId xmlns:a16="http://schemas.microsoft.com/office/drawing/2014/main" val="347520367"/>
                    </a:ext>
                  </a:extLst>
                </a:gridCol>
                <a:gridCol w="1422232">
                  <a:extLst>
                    <a:ext uri="{9D8B030D-6E8A-4147-A177-3AD203B41FA5}">
                      <a16:colId xmlns:a16="http://schemas.microsoft.com/office/drawing/2014/main" val="4130640874"/>
                    </a:ext>
                  </a:extLst>
                </a:gridCol>
                <a:gridCol w="1422232">
                  <a:extLst>
                    <a:ext uri="{9D8B030D-6E8A-4147-A177-3AD203B41FA5}">
                      <a16:colId xmlns:a16="http://schemas.microsoft.com/office/drawing/2014/main" val="2347500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AIC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BIC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96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ARIMA (1,1,0)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4531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4204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98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SRIMAX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3323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2643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2314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Prophpet</a:t>
                      </a:r>
                      <a:r>
                        <a:rPr lang="en-US" altLang="ko-KR" sz="12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Model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2323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1944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948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49552"/>
                  </a:ext>
                </a:extLst>
              </a:tr>
            </a:tbl>
          </a:graphicData>
        </a:graphic>
      </p:graphicFrame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1024460582"/>
              </p:ext>
            </p:extLst>
          </p:nvPr>
        </p:nvGraphicFramePr>
        <p:xfrm>
          <a:off x="380870" y="1303699"/>
          <a:ext cx="5545750" cy="2883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12839" y="5531057"/>
            <a:ext cx="3836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▲ </a:t>
            </a:r>
            <a:r>
              <a:rPr lang="ko-KR" altLang="en-US" sz="1000" b="1" dirty="0" err="1" smtClean="0"/>
              <a:t>수주량을</a:t>
            </a:r>
            <a:r>
              <a:rPr lang="ko-KR" altLang="en-US" sz="1000" b="1" dirty="0" smtClean="0"/>
              <a:t> 예측하는 </a:t>
            </a:r>
            <a:r>
              <a:rPr lang="ko-KR" altLang="en-US" sz="1000" b="1" dirty="0" err="1" smtClean="0"/>
              <a:t>시계열</a:t>
            </a:r>
            <a:r>
              <a:rPr lang="ko-KR" altLang="en-US" sz="1000" b="1" dirty="0" smtClean="0"/>
              <a:t> 모델 성능 비교 </a:t>
            </a:r>
            <a:endParaRPr lang="ko-KR" altLang="en-US" sz="1000" b="1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83BE2B5-1457-472D-90E3-25AE4FF5BC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93" y="3560067"/>
            <a:ext cx="4712283" cy="96188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148064" y="4682606"/>
            <a:ext cx="5687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소스류와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밥류에서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불량이 가장 높은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마요네즈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볶음밥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수주량을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예측한 결과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--%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수주량이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증가됨을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품목 중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수주량이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급등하는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마요네즈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3’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수주량을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예측한 결과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--%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수주량이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증가됨을 확인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55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244444" y="684701"/>
            <a:ext cx="11795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생산 과정에서 발생한 제품의 불량률을 분석한 결과</a:t>
            </a:r>
            <a:r>
              <a:rPr kumimoji="1"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볶음밥</a:t>
            </a:r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“ (00%) </a:t>
            </a:r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에서는 </a:t>
            </a:r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마요네즈</a:t>
            </a:r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“(00%)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제품이 오류 비중이 가장 높음을 확인 </a:t>
            </a:r>
            <a:endParaRPr kumimoji="1" lang="en-US" altLang="ko-KR" b="1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불량이 발생할 때 나오는 오류메시지를 분석한 결과</a:t>
            </a:r>
            <a:r>
              <a:rPr kumimoji="1"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소스 제품이 오류 </a:t>
            </a:r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조치시간이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길고</a:t>
            </a:r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충전실에서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오류가 많이 발생함을 확인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080" y="6015919"/>
            <a:ext cx="11907520" cy="515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불량 비율이 높고 </a:t>
            </a:r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조치시간이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긴 특정 품목에 대한 제조 조건 최적화 필요 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52750" y="1970865"/>
            <a:ext cx="11907520" cy="38994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6011501" y="2100295"/>
            <a:ext cx="43346" cy="34798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차트 56"/>
          <p:cNvGraphicFramePr/>
          <p:nvPr>
            <p:extLst>
              <p:ext uri="{D42A27DB-BD31-4B8C-83A1-F6EECF244321}">
                <p14:modId xmlns:p14="http://schemas.microsoft.com/office/powerpoint/2010/main" val="3612206980"/>
              </p:ext>
            </p:extLst>
          </p:nvPr>
        </p:nvGraphicFramePr>
        <p:xfrm>
          <a:off x="423065" y="2350709"/>
          <a:ext cx="3397497" cy="1770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8" name="차트 57"/>
          <p:cNvGraphicFramePr/>
          <p:nvPr>
            <p:extLst>
              <p:ext uri="{D42A27DB-BD31-4B8C-83A1-F6EECF244321}">
                <p14:modId xmlns:p14="http://schemas.microsoft.com/office/powerpoint/2010/main" val="2434018461"/>
              </p:ext>
            </p:extLst>
          </p:nvPr>
        </p:nvGraphicFramePr>
        <p:xfrm>
          <a:off x="423065" y="3901956"/>
          <a:ext cx="3397497" cy="1976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92420"/>
              </p:ext>
            </p:extLst>
          </p:nvPr>
        </p:nvGraphicFramePr>
        <p:xfrm>
          <a:off x="3785890" y="2432119"/>
          <a:ext cx="202492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60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236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lt"/>
                        </a:rPr>
                        <a:t>제품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j-lt"/>
                        </a:rPr>
                        <a:t>불량수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j-lt"/>
                        </a:rPr>
                        <a:t>누적비율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lt"/>
                        </a:rPr>
                        <a:t>공정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ko-KR" altLang="en-US" sz="1000" dirty="0" smtClean="0">
                          <a:latin typeface="+mj-lt"/>
                        </a:rPr>
                        <a:t>과부하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00%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lt"/>
                        </a:rPr>
                        <a:t>기타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00%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j-lt"/>
                        </a:rPr>
                        <a:t>장비오염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00%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69665"/>
              </p:ext>
            </p:extLst>
          </p:nvPr>
        </p:nvGraphicFramePr>
        <p:xfrm>
          <a:off x="3820562" y="4010348"/>
          <a:ext cx="202492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60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236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lt"/>
                        </a:rPr>
                        <a:t>제품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불량수</a:t>
                      </a:r>
                      <a:endParaRPr lang="ko-KR" altLang="en-U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j-lt"/>
                        </a:rPr>
                        <a:t>누적비율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lt"/>
                        </a:rPr>
                        <a:t>공정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ko-KR" altLang="en-US" sz="1000" dirty="0" smtClean="0">
                          <a:latin typeface="+mj-lt"/>
                        </a:rPr>
                        <a:t>과부하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00%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lt"/>
                        </a:rPr>
                        <a:t>기타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00%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j-lt"/>
                        </a:rPr>
                        <a:t>장비오염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00%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2" name="차트 61">
            <a:extLst>
              <a:ext uri="{FF2B5EF4-FFF2-40B4-BE49-F238E27FC236}">
                <a16:creationId xmlns:a16="http://schemas.microsoft.com/office/drawing/2014/main" id="{DD9EF58C-0833-E389-4622-5C2092740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8298983"/>
              </p:ext>
            </p:extLst>
          </p:nvPr>
        </p:nvGraphicFramePr>
        <p:xfrm>
          <a:off x="6255535" y="2343076"/>
          <a:ext cx="5658063" cy="110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79692"/>
              </p:ext>
            </p:extLst>
          </p:nvPr>
        </p:nvGraphicFramePr>
        <p:xfrm>
          <a:off x="6255535" y="3448295"/>
          <a:ext cx="5721340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670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860670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 분류 별 평균 오류 </a:t>
                      </a:r>
                      <a:r>
                        <a:rPr lang="ko-KR" altLang="en-US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조치시간의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평균비교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65" name="차트 64">
            <a:extLst>
              <a:ext uri="{FF2B5EF4-FFF2-40B4-BE49-F238E27FC236}">
                <a16:creationId xmlns:a16="http://schemas.microsoft.com/office/drawing/2014/main" id="{ABEE3EE4-E73D-70AB-A4A7-2F27674EC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5651467"/>
              </p:ext>
            </p:extLst>
          </p:nvPr>
        </p:nvGraphicFramePr>
        <p:xfrm>
          <a:off x="6255535" y="4321039"/>
          <a:ext cx="3014795" cy="1557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6" name="차트 65"/>
          <p:cNvGraphicFramePr/>
          <p:nvPr>
            <p:extLst>
              <p:ext uri="{D42A27DB-BD31-4B8C-83A1-F6EECF244321}">
                <p14:modId xmlns:p14="http://schemas.microsoft.com/office/powerpoint/2010/main" val="3609519078"/>
              </p:ext>
            </p:extLst>
          </p:nvPr>
        </p:nvGraphicFramePr>
        <p:xfrm>
          <a:off x="9163694" y="4057868"/>
          <a:ext cx="2540541" cy="164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06498" y="2013968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▼ 생산 과정에서 발생한 품목별 불량 제품의 비율 </a:t>
            </a:r>
            <a:endParaRPr lang="ko-KR" altLang="en-US" sz="1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407819" y="2056436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▼ 품목 별 평균 오류조치시간 확인 </a:t>
            </a:r>
            <a:endParaRPr lang="ko-KR" altLang="en-US" sz="1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336259" y="4163567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▼ 공정 단계 별 불량 비율 확인 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14643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244444" y="684701"/>
            <a:ext cx="1179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제품 불량 여부에 따라 각 공정의 </a:t>
            </a:r>
            <a:r>
              <a:rPr kumimoji="1" lang="ko-KR" altLang="en-US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조업조건을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분석한 결과</a:t>
            </a:r>
            <a:r>
              <a:rPr kumimoji="1"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 ~ 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080" y="6015919"/>
            <a:ext cx="11907520" cy="515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15027" y="1166497"/>
            <a:ext cx="11907520" cy="47128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66" name="차트 65"/>
          <p:cNvGraphicFramePr/>
          <p:nvPr>
            <p:extLst>
              <p:ext uri="{D42A27DB-BD31-4B8C-83A1-F6EECF244321}">
                <p14:modId xmlns:p14="http://schemas.microsoft.com/office/powerpoint/2010/main" val="507583049"/>
              </p:ext>
            </p:extLst>
          </p:nvPr>
        </p:nvGraphicFramePr>
        <p:xfrm>
          <a:off x="9163694" y="4120854"/>
          <a:ext cx="2540541" cy="164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0760"/>
              </p:ext>
            </p:extLst>
          </p:nvPr>
        </p:nvGraphicFramePr>
        <p:xfrm>
          <a:off x="5803269" y="1481837"/>
          <a:ext cx="5931092" cy="945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773">
                  <a:extLst>
                    <a:ext uri="{9D8B030D-6E8A-4147-A177-3AD203B41FA5}">
                      <a16:colId xmlns:a16="http://schemas.microsoft.com/office/drawing/2014/main" val="4099014206"/>
                    </a:ext>
                  </a:extLst>
                </a:gridCol>
                <a:gridCol w="1482773">
                  <a:extLst>
                    <a:ext uri="{9D8B030D-6E8A-4147-A177-3AD203B41FA5}">
                      <a16:colId xmlns:a16="http://schemas.microsoft.com/office/drawing/2014/main" val="3973408492"/>
                    </a:ext>
                  </a:extLst>
                </a:gridCol>
                <a:gridCol w="1482773">
                  <a:extLst>
                    <a:ext uri="{9D8B030D-6E8A-4147-A177-3AD203B41FA5}">
                      <a16:colId xmlns:a16="http://schemas.microsoft.com/office/drawing/2014/main" val="3091435096"/>
                    </a:ext>
                  </a:extLst>
                </a:gridCol>
                <a:gridCol w="1482773">
                  <a:extLst>
                    <a:ext uri="{9D8B030D-6E8A-4147-A177-3AD203B41FA5}">
                      <a16:colId xmlns:a16="http://schemas.microsoft.com/office/drawing/2014/main" val="548780822"/>
                    </a:ext>
                  </a:extLst>
                </a:gridCol>
              </a:tblGrid>
              <a:tr h="1857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충전실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온도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쿠킹스팀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압력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압력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845290"/>
                  </a:ext>
                </a:extLst>
              </a:tr>
              <a:tr h="185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양품 제품</a:t>
                      </a:r>
                      <a:r>
                        <a:rPr lang="ko-KR" altLang="en-US" sz="1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71.20 ~ 73.87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23.59 ~ 24.30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205.98,  218.04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49563"/>
                  </a:ext>
                </a:extLst>
              </a:tr>
              <a:tr h="336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71.20 ~ 73.87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71.20 ~ 73.87</a:t>
                      </a:r>
                      <a:endParaRPr lang="ko-KR" altLang="en-US" sz="14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71.20 ~ 73.87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62104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차트 7"/>
              <p:cNvGraphicFramePr/>
              <p:nvPr>
                <p:extLst>
                  <p:ext uri="{D42A27DB-BD31-4B8C-83A1-F6EECF244321}">
                    <p14:modId xmlns:p14="http://schemas.microsoft.com/office/powerpoint/2010/main" val="3634691901"/>
                  </p:ext>
                </p:extLst>
              </p:nvPr>
            </p:nvGraphicFramePr>
            <p:xfrm>
              <a:off x="344033" y="1190559"/>
              <a:ext cx="5252310" cy="45120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8" name="차트 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4033" y="1190559"/>
                <a:ext cx="5252310" cy="451209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48812"/>
              </p:ext>
            </p:extLst>
          </p:nvPr>
        </p:nvGraphicFramePr>
        <p:xfrm>
          <a:off x="5803269" y="2599792"/>
          <a:ext cx="5931092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546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965546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따른 </a:t>
                      </a:r>
                      <a:r>
                        <a:rPr lang="ko-KR" altLang="en-US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실링온도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평균의 차이 검정 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56814"/>
              </p:ext>
            </p:extLst>
          </p:nvPr>
        </p:nvGraphicFramePr>
        <p:xfrm>
          <a:off x="5787886" y="3396180"/>
          <a:ext cx="5931092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546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965546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따른 </a:t>
                      </a:r>
                      <a:r>
                        <a:rPr lang="ko-KR" altLang="en-US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실링온도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평균의 차이 검정 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542776"/>
              </p:ext>
            </p:extLst>
          </p:nvPr>
        </p:nvGraphicFramePr>
        <p:xfrm>
          <a:off x="5773143" y="4168146"/>
          <a:ext cx="5931092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546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965546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따른 </a:t>
                      </a:r>
                      <a:r>
                        <a:rPr lang="ko-KR" altLang="en-US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실링온도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평균의 차이 검정 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69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603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ore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1434444"/>
            <a:ext cx="11907520" cy="44257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E84C83-8350-E6DB-E420-B491577E7F88}"/>
              </a:ext>
            </a:extLst>
          </p:cNvPr>
          <p:cNvSpPr/>
          <p:nvPr/>
        </p:nvSpPr>
        <p:spPr>
          <a:xfrm>
            <a:off x="7154975" y="1566241"/>
            <a:ext cx="4478729" cy="4174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721774-5C32-4F58-5BC7-667EEFD25A6A}"/>
              </a:ext>
            </a:extLst>
          </p:cNvPr>
          <p:cNvSpPr/>
          <p:nvPr/>
        </p:nvSpPr>
        <p:spPr>
          <a:xfrm>
            <a:off x="7154975" y="1566243"/>
            <a:ext cx="447872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분류모델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성능 비교 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F6CE6B-3B78-04F3-D461-AECD22C77076}"/>
              </a:ext>
            </a:extLst>
          </p:cNvPr>
          <p:cNvSpPr txBox="1"/>
          <p:nvPr/>
        </p:nvSpPr>
        <p:spPr>
          <a:xfrm>
            <a:off x="615635" y="4367483"/>
            <a:ext cx="596249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kumimoji="1" lang="ko-Kore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총</a:t>
            </a:r>
            <a:r>
              <a: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r>
              <a: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모델 비교</a:t>
            </a:r>
            <a:endParaRPr kumimoji="1"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ore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RF, GB, XGB, SVC, DT</a:t>
            </a:r>
          </a:p>
          <a:p>
            <a:endParaRPr kumimoji="1" lang="en-US" altLang="ko-Kore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고객에게 불량품이 양품으로 분류되어 전달된다면 브랜드 이미지 하락</a:t>
            </a:r>
            <a:r>
              <a:rPr kumimoji="1"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환불비용 등의 이해상황을 고려하여 재현율을 우선적으로 </a:t>
            </a:r>
            <a:r>
              <a:rPr kumimoji="1" lang="ko-KR" altLang="en-US" sz="10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해석</a:t>
            </a:r>
            <a:endParaRPr kumimoji="1"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종합적으로 </a:t>
            </a:r>
            <a:r>
              <a:rPr kumimoji="1"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</a:t>
            </a:r>
            <a:r>
              <a: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성능이 가장 우수</a:t>
            </a:r>
            <a:endParaRPr kumimoji="1"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최종모델로 </a:t>
            </a:r>
            <a:r>
              <a:rPr kumimoji="1" lang="en-US" altLang="ko-K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 </a:t>
            </a:r>
            <a:r>
              <a:rPr kumimoji="1" lang="ko-KR" altLang="en-US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 선정</a:t>
            </a:r>
            <a:endParaRPr kumimoji="1" lang="en-US" altLang="ko-Kore-KR" sz="105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오른쪽 화살표[R] 24">
            <a:extLst>
              <a:ext uri="{FF2B5EF4-FFF2-40B4-BE49-F238E27FC236}">
                <a16:creationId xmlns:a16="http://schemas.microsoft.com/office/drawing/2014/main" id="{3DBE6DCC-D7C4-DED8-D59F-F1720359D4BC}"/>
              </a:ext>
            </a:extLst>
          </p:cNvPr>
          <p:cNvSpPr/>
          <p:nvPr/>
        </p:nvSpPr>
        <p:spPr>
          <a:xfrm>
            <a:off x="7873857" y="5259755"/>
            <a:ext cx="161827" cy="222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88262" y="722650"/>
            <a:ext cx="1179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명점</a:t>
            </a:r>
            <a:r>
              <a:rPr kumimoji="1"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 불량에 대한 공정 조건 모델을 개발하고 정확도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F1, AUC, RECALL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값이 우수한 모델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 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선정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6" name="차트 15"/>
          <p:cNvGraphicFramePr/>
          <p:nvPr>
            <p:extLst>
              <p:ext uri="{D42A27DB-BD31-4B8C-83A1-F6EECF244321}">
                <p14:modId xmlns:p14="http://schemas.microsoft.com/office/powerpoint/2010/main" val="1758119471"/>
              </p:ext>
            </p:extLst>
          </p:nvPr>
        </p:nvGraphicFramePr>
        <p:xfrm>
          <a:off x="7427976" y="2170303"/>
          <a:ext cx="3381972" cy="3661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15636" y="1720158"/>
            <a:ext cx="1303699" cy="30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15636" y="2121847"/>
            <a:ext cx="1303699" cy="30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15635" y="2532209"/>
            <a:ext cx="1303699" cy="30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5635" y="2920781"/>
            <a:ext cx="1303699" cy="30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36808" y="1583633"/>
            <a:ext cx="1454954" cy="1899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5635" y="3630440"/>
            <a:ext cx="1403288" cy="38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2118511" y="1720158"/>
            <a:ext cx="353085" cy="23810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734147" y="1720158"/>
            <a:ext cx="715223" cy="160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734146" y="3386528"/>
            <a:ext cx="715223" cy="735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29" idx="3"/>
            <a:endCxn id="37" idx="1"/>
          </p:cNvCxnSpPr>
          <p:nvPr/>
        </p:nvCxnSpPr>
        <p:spPr>
          <a:xfrm>
            <a:off x="3449370" y="2521390"/>
            <a:ext cx="376508" cy="35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825878" y="1636693"/>
            <a:ext cx="2752253" cy="2485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031845" y="1772948"/>
            <a:ext cx="1059255" cy="145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297067" y="1754763"/>
            <a:ext cx="1059255" cy="145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031845" y="3399321"/>
            <a:ext cx="2332999" cy="600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32080" y="6015919"/>
            <a:ext cx="11907520" cy="515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도출 된 모델을 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조건에 대해 파악 및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불량률 개선에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활용할 필요가 있음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9279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46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D9A3484-2BA1-0245-B8FF-9A2693998F24}"/>
              </a:ext>
            </a:extLst>
          </p:cNvPr>
          <p:cNvGrpSpPr/>
          <p:nvPr/>
        </p:nvGrpSpPr>
        <p:grpSpPr>
          <a:xfrm>
            <a:off x="4216723" y="3530373"/>
            <a:ext cx="3541671" cy="2825977"/>
            <a:chOff x="8379734" y="1516270"/>
            <a:chExt cx="3559418" cy="46863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655F302-60AB-4337-B493-7C18BA3044C4}"/>
                </a:ext>
              </a:extLst>
            </p:cNvPr>
            <p:cNvSpPr/>
            <p:nvPr/>
          </p:nvSpPr>
          <p:spPr>
            <a:xfrm>
              <a:off x="8379734" y="1516270"/>
              <a:ext cx="3559418" cy="468631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42844" y="1631280"/>
              <a:ext cx="3420000" cy="2186875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8146218D-67B3-7BC2-62A4-170CAC35B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4415" y="4054310"/>
              <a:ext cx="3420000" cy="202960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38C4D0-A204-7ECD-4ED6-B26FC878A2CE}"/>
                </a:ext>
              </a:extLst>
            </p:cNvPr>
            <p:cNvSpPr txBox="1"/>
            <p:nvPr/>
          </p:nvSpPr>
          <p:spPr>
            <a:xfrm>
              <a:off x="8449094" y="3961873"/>
              <a:ext cx="3390641" cy="2616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Pareto Chart&gt;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9D0E07-F173-3B05-B746-54989292E615}"/>
                </a:ext>
              </a:extLst>
            </p:cNvPr>
            <p:cNvSpPr txBox="1"/>
            <p:nvPr/>
          </p:nvSpPr>
          <p:spPr>
            <a:xfrm>
              <a:off x="8415066" y="1562776"/>
              <a:ext cx="3390641" cy="2616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Pareto Chart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B5277C6-9D68-C451-6F05-48676FC6B755}"/>
              </a:ext>
            </a:extLst>
          </p:cNvPr>
          <p:cNvGrpSpPr/>
          <p:nvPr/>
        </p:nvGrpSpPr>
        <p:grpSpPr>
          <a:xfrm>
            <a:off x="8310124" y="3527675"/>
            <a:ext cx="3608255" cy="2828675"/>
            <a:chOff x="332701" y="1115361"/>
            <a:chExt cx="3027463" cy="529261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3850B34-A758-AAC7-0024-20FBEBD5FFB3}"/>
                </a:ext>
              </a:extLst>
            </p:cNvPr>
            <p:cNvSpPr/>
            <p:nvPr/>
          </p:nvSpPr>
          <p:spPr>
            <a:xfrm>
              <a:off x="356666" y="1120077"/>
              <a:ext cx="3003498" cy="5287897"/>
            </a:xfrm>
            <a:prstGeom prst="rect">
              <a:avLst/>
            </a:prstGeom>
            <a:ln w="28575">
              <a:solidFill>
                <a:srgbClr val="1E325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ADA7B7D-1E43-6E62-DBAA-2DA22FC8CBF5}"/>
                </a:ext>
              </a:extLst>
            </p:cNvPr>
            <p:cNvGrpSpPr/>
            <p:nvPr/>
          </p:nvGrpSpPr>
          <p:grpSpPr>
            <a:xfrm>
              <a:off x="332701" y="1246167"/>
              <a:ext cx="3004273" cy="5062786"/>
              <a:chOff x="332701" y="1246167"/>
              <a:chExt cx="3004273" cy="5062786"/>
            </a:xfrm>
          </p:grpSpPr>
          <p:graphicFrame>
            <p:nvGraphicFramePr>
              <p:cNvPr id="38" name="차트 37">
                <a:extLst>
                  <a:ext uri="{FF2B5EF4-FFF2-40B4-BE49-F238E27FC236}">
                    <a16:creationId xmlns:a16="http://schemas.microsoft.com/office/drawing/2014/main" id="{56CC2999-52B6-C75B-3875-49DEC263214A}"/>
                  </a:ext>
                </a:extLst>
              </p:cNvPr>
              <p:cNvGraphicFramePr/>
              <p:nvPr/>
            </p:nvGraphicFramePr>
            <p:xfrm>
              <a:off x="332701" y="1246167"/>
              <a:ext cx="3004273" cy="23651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aphicFrame>
            <p:nvGraphicFramePr>
              <p:cNvPr id="39" name="차트 38">
                <a:extLst>
                  <a:ext uri="{FF2B5EF4-FFF2-40B4-BE49-F238E27FC236}">
                    <a16:creationId xmlns:a16="http://schemas.microsoft.com/office/drawing/2014/main" id="{ABEE3EE4-E73D-70AB-A4A7-2F27674EC5EF}"/>
                  </a:ext>
                </a:extLst>
              </p:cNvPr>
              <p:cNvGraphicFramePr/>
              <p:nvPr/>
            </p:nvGraphicFramePr>
            <p:xfrm>
              <a:off x="332701" y="3943819"/>
              <a:ext cx="3003498" cy="23651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27A6E4-28D8-3BF4-FDA4-4241FCDA75B1}"/>
                </a:ext>
              </a:extLst>
            </p:cNvPr>
            <p:cNvSpPr txBox="1"/>
            <p:nvPr/>
          </p:nvSpPr>
          <p:spPr>
            <a:xfrm>
              <a:off x="346191" y="1115361"/>
              <a:ext cx="29900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불량 발생 공정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F27EE7-D2A4-49D3-C92D-22A6D690EAB1}"/>
                </a:ext>
              </a:extLst>
            </p:cNvPr>
            <p:cNvSpPr txBox="1"/>
            <p:nvPr/>
          </p:nvSpPr>
          <p:spPr>
            <a:xfrm>
              <a:off x="346191" y="3765762"/>
              <a:ext cx="300427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불량 발생 공정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C982613-6A1E-9664-FB68-2841428AB6C1}"/>
              </a:ext>
            </a:extLst>
          </p:cNvPr>
          <p:cNvGrpSpPr/>
          <p:nvPr/>
        </p:nvGrpSpPr>
        <p:grpSpPr>
          <a:xfrm>
            <a:off x="252787" y="3527675"/>
            <a:ext cx="3625260" cy="2998366"/>
            <a:chOff x="4316290" y="1563791"/>
            <a:chExt cx="3602572" cy="495262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BF351B5-0435-4548-2495-B5E27543794A}"/>
                </a:ext>
              </a:extLst>
            </p:cNvPr>
            <p:cNvGrpSpPr/>
            <p:nvPr/>
          </p:nvGrpSpPr>
          <p:grpSpPr>
            <a:xfrm>
              <a:off x="4336246" y="1572284"/>
              <a:ext cx="3582616" cy="4944131"/>
              <a:chOff x="4336246" y="1572284"/>
              <a:chExt cx="3582616" cy="4944131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BAFB2DA-0EAB-DD07-6A8A-44BC1585198D}"/>
                  </a:ext>
                </a:extLst>
              </p:cNvPr>
              <p:cNvSpPr/>
              <p:nvPr/>
            </p:nvSpPr>
            <p:spPr>
              <a:xfrm>
                <a:off x="4359445" y="1572284"/>
                <a:ext cx="3559417" cy="4672333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BB8F2EF-7DDC-7E8E-1618-B359DFC06E9E}"/>
                  </a:ext>
                </a:extLst>
              </p:cNvPr>
              <p:cNvGrpSpPr/>
              <p:nvPr/>
            </p:nvGrpSpPr>
            <p:grpSpPr>
              <a:xfrm>
                <a:off x="4336246" y="1775764"/>
                <a:ext cx="3554232" cy="4740651"/>
                <a:chOff x="5157392" y="2406428"/>
                <a:chExt cx="3554232" cy="3287583"/>
              </a:xfrm>
            </p:grpSpPr>
            <p:graphicFrame>
              <p:nvGraphicFramePr>
                <p:cNvPr id="45" name="차트 44">
                  <a:extLst>
                    <a:ext uri="{FF2B5EF4-FFF2-40B4-BE49-F238E27FC236}">
                      <a16:creationId xmlns:a16="http://schemas.microsoft.com/office/drawing/2014/main" id="{87C112AC-8868-D7EE-9467-9A394F00A92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653867159"/>
                    </p:ext>
                  </p:extLst>
                </p:nvPr>
              </p:nvGraphicFramePr>
              <p:xfrm>
                <a:off x="5157392" y="2406428"/>
                <a:ext cx="3519507" cy="140293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  <p:graphicFrame>
              <p:nvGraphicFramePr>
                <p:cNvPr id="46" name="차트 45">
                  <a:extLst>
                    <a:ext uri="{FF2B5EF4-FFF2-40B4-BE49-F238E27FC236}">
                      <a16:creationId xmlns:a16="http://schemas.microsoft.com/office/drawing/2014/main" id="{25D37469-61C2-B740-CAA9-7949837D4909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976466682"/>
                    </p:ext>
                  </p:extLst>
                </p:nvPr>
              </p:nvGraphicFramePr>
              <p:xfrm>
                <a:off x="5192117" y="3986572"/>
                <a:ext cx="3519507" cy="170743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8"/>
                </a:graphicData>
              </a:graphic>
            </p:graphicFrame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0270EC-5563-5216-EC50-BA21EFDB9370}"/>
                </a:ext>
              </a:extLst>
            </p:cNvPr>
            <p:cNvSpPr txBox="1"/>
            <p:nvPr/>
          </p:nvSpPr>
          <p:spPr>
            <a:xfrm>
              <a:off x="4316290" y="1563791"/>
              <a:ext cx="3519507" cy="29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불량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TOP 10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845F52-A77A-69BD-3693-527D781D0C32}"/>
                </a:ext>
              </a:extLst>
            </p:cNvPr>
            <p:cNvSpPr txBox="1"/>
            <p:nvPr/>
          </p:nvSpPr>
          <p:spPr>
            <a:xfrm>
              <a:off x="4316290" y="3928512"/>
              <a:ext cx="3519507" cy="2987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불량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TOP 10&gt;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9CBA52-A65C-BECF-EB9D-BD7B333B7A5F}"/>
              </a:ext>
            </a:extLst>
          </p:cNvPr>
          <p:cNvSpPr txBox="1"/>
          <p:nvPr/>
        </p:nvSpPr>
        <p:spPr>
          <a:xfrm>
            <a:off x="347639" y="659932"/>
            <a:ext cx="287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현황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212CD99-B62C-1354-E225-1D6F0580A2AC}"/>
              </a:ext>
            </a:extLst>
          </p:cNvPr>
          <p:cNvGrpSpPr/>
          <p:nvPr/>
        </p:nvGrpSpPr>
        <p:grpSpPr>
          <a:xfrm>
            <a:off x="282103" y="1243473"/>
            <a:ext cx="5499886" cy="1932726"/>
            <a:chOff x="449709" y="1172196"/>
            <a:chExt cx="4562129" cy="367898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2AF2333-ECBE-10D6-7059-89BD619886A4}"/>
                </a:ext>
              </a:extLst>
            </p:cNvPr>
            <p:cNvGrpSpPr/>
            <p:nvPr/>
          </p:nvGrpSpPr>
          <p:grpSpPr>
            <a:xfrm>
              <a:off x="449709" y="1172196"/>
              <a:ext cx="4562129" cy="3678989"/>
              <a:chOff x="113666" y="1200831"/>
              <a:chExt cx="3741754" cy="423563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0CC6AD1-4859-2430-6110-B29E3427641D}"/>
                  </a:ext>
                </a:extLst>
              </p:cNvPr>
              <p:cNvSpPr/>
              <p:nvPr/>
            </p:nvSpPr>
            <p:spPr>
              <a:xfrm>
                <a:off x="113666" y="1200831"/>
                <a:ext cx="3647079" cy="4235630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  <a:effectLst>
                <a:softEdge rad="0"/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aphicFrame>
            <p:nvGraphicFramePr>
              <p:cNvPr id="24" name="차트 23">
                <a:extLst>
                  <a:ext uri="{FF2B5EF4-FFF2-40B4-BE49-F238E27FC236}">
                    <a16:creationId xmlns:a16="http://schemas.microsoft.com/office/drawing/2014/main" id="{3D1A0885-60C5-B56A-26DB-B03207BAD09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50484268"/>
                  </p:ext>
                </p:extLst>
              </p:nvPr>
            </p:nvGraphicFramePr>
            <p:xfrm>
              <a:off x="209693" y="1955547"/>
              <a:ext cx="3645727" cy="348091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4D3BA-B8D0-C7A8-EBA9-DEDD9C6660ED}"/>
                </a:ext>
              </a:extLst>
            </p:cNvPr>
            <p:cNvSpPr txBox="1"/>
            <p:nvPr/>
          </p:nvSpPr>
          <p:spPr>
            <a:xfrm>
              <a:off x="514169" y="1173093"/>
              <a:ext cx="4472785" cy="42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3)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양품과 불량품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E3DBD30-1294-69F5-F0CF-00C198C05855}"/>
              </a:ext>
            </a:extLst>
          </p:cNvPr>
          <p:cNvGrpSpPr/>
          <p:nvPr/>
        </p:nvGrpSpPr>
        <p:grpSpPr>
          <a:xfrm>
            <a:off x="6595657" y="1338111"/>
            <a:ext cx="5469928" cy="1932725"/>
            <a:chOff x="736340" y="1947148"/>
            <a:chExt cx="5142917" cy="230538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09742C28-AA51-E6AB-689C-A6EBCF90A53D}"/>
                </a:ext>
              </a:extLst>
            </p:cNvPr>
            <p:cNvGrpSpPr/>
            <p:nvPr/>
          </p:nvGrpSpPr>
          <p:grpSpPr>
            <a:xfrm>
              <a:off x="736340" y="1947148"/>
              <a:ext cx="5142917" cy="2305389"/>
              <a:chOff x="451355" y="1162952"/>
              <a:chExt cx="4535599" cy="456805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82232FC8-8C23-1714-A115-6AE8750642BA}"/>
                  </a:ext>
                </a:extLst>
              </p:cNvPr>
              <p:cNvSpPr/>
              <p:nvPr/>
            </p:nvSpPr>
            <p:spPr>
              <a:xfrm>
                <a:off x="451355" y="1162952"/>
                <a:ext cx="4445050" cy="4568050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81379B4-8EC8-0043-F30F-7972C81CC0EF}"/>
                  </a:ext>
                </a:extLst>
              </p:cNvPr>
              <p:cNvSpPr txBox="1"/>
              <p:nvPr/>
            </p:nvSpPr>
            <p:spPr>
              <a:xfrm>
                <a:off x="514169" y="1173093"/>
                <a:ext cx="4472785" cy="67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4) </a:t>
                </a:r>
                <a:r>
                  <a:rPr kumimoji="1" lang="ko-KR" altLang="en-US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가동중지시간</a:t>
                </a:r>
                <a:endPara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aphicFrame>
          <p:nvGraphicFramePr>
            <p:cNvPr id="30" name="차트 29">
              <a:extLst>
                <a:ext uri="{FF2B5EF4-FFF2-40B4-BE49-F238E27FC236}">
                  <a16:creationId xmlns:a16="http://schemas.microsoft.com/office/drawing/2014/main" id="{40654864-ED1B-014A-28D0-FBF0DAD84E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74556781"/>
                </p:ext>
              </p:extLst>
            </p:nvPr>
          </p:nvGraphicFramePr>
          <p:xfrm>
            <a:off x="993391" y="2282534"/>
            <a:ext cx="2431205" cy="19496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31" name="차트 30">
              <a:extLst>
                <a:ext uri="{FF2B5EF4-FFF2-40B4-BE49-F238E27FC236}">
                  <a16:creationId xmlns:a16="http://schemas.microsoft.com/office/drawing/2014/main" id="{DD9EF58C-0833-E389-4622-5C20927404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89262976"/>
                </p:ext>
              </p:extLst>
            </p:nvPr>
          </p:nvGraphicFramePr>
          <p:xfrm>
            <a:off x="3511649" y="2147160"/>
            <a:ext cx="2041347" cy="20779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C23D4C-D82B-B39F-9934-3D370CE5939D}"/>
                </a:ext>
              </a:extLst>
            </p:cNvPr>
            <p:cNvSpPr txBox="1"/>
            <p:nvPr/>
          </p:nvSpPr>
          <p:spPr>
            <a:xfrm>
              <a:off x="1873270" y="3223025"/>
              <a:ext cx="7309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7,069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133002-C72C-A5DC-EE2C-4BBBA3B4BA8A}"/>
                </a:ext>
              </a:extLst>
            </p:cNvPr>
            <p:cNvSpPr txBox="1"/>
            <p:nvPr/>
          </p:nvSpPr>
          <p:spPr>
            <a:xfrm>
              <a:off x="4630345" y="2582152"/>
              <a:ext cx="5691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61.3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EA43137-42B6-B2F0-3AC0-6B420A7299AD}"/>
                </a:ext>
              </a:extLst>
            </p:cNvPr>
            <p:cNvSpPr txBox="1"/>
            <p:nvPr/>
          </p:nvSpPr>
          <p:spPr>
            <a:xfrm>
              <a:off x="4220110" y="3191418"/>
              <a:ext cx="5691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03.7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92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32081" y="818861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1)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월별 출고량 및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5C53732-8FEF-0EB2-6F1E-CC17F1DE8A2B}"/>
              </a:ext>
            </a:extLst>
          </p:cNvPr>
          <p:cNvGrpSpPr/>
          <p:nvPr/>
        </p:nvGrpSpPr>
        <p:grpSpPr>
          <a:xfrm>
            <a:off x="406571" y="1386000"/>
            <a:ext cx="5203397" cy="1930400"/>
            <a:chOff x="3053255" y="1003527"/>
            <a:chExt cx="6032500" cy="19304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5127237-DC91-FD22-6F91-54A2FC35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255" y="1003527"/>
              <a:ext cx="6032500" cy="1930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02BBD4-8E5F-67E5-3B61-5FD93F3C14CF}"/>
                </a:ext>
              </a:extLst>
            </p:cNvPr>
            <p:cNvSpPr txBox="1"/>
            <p:nvPr/>
          </p:nvSpPr>
          <p:spPr>
            <a:xfrm>
              <a:off x="5955957" y="2290520"/>
              <a:ext cx="1680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dirty="0"/>
                <a:t>밥 수주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52BF59-A641-1291-DA1D-6E88FF0A5EF3}"/>
              </a:ext>
            </a:extLst>
          </p:cNvPr>
          <p:cNvGrpSpPr/>
          <p:nvPr/>
        </p:nvGrpSpPr>
        <p:grpSpPr>
          <a:xfrm>
            <a:off x="6582034" y="1348459"/>
            <a:ext cx="5203397" cy="1917700"/>
            <a:chOff x="2438916" y="4416425"/>
            <a:chExt cx="5969000" cy="191770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F523D98-7343-B2C3-EF41-9D60FC730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916" y="4416425"/>
              <a:ext cx="5969000" cy="19177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7CB193-140B-1EC6-8166-9B469E9A0E31}"/>
                </a:ext>
              </a:extLst>
            </p:cNvPr>
            <p:cNvSpPr txBox="1"/>
            <p:nvPr/>
          </p:nvSpPr>
          <p:spPr>
            <a:xfrm>
              <a:off x="6796216" y="5005943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소스 수주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0F6A41A-FAEE-1EC3-58A0-6321709116FD}"/>
              </a:ext>
            </a:extLst>
          </p:cNvPr>
          <p:cNvGrpSpPr/>
          <p:nvPr/>
        </p:nvGrpSpPr>
        <p:grpSpPr>
          <a:xfrm>
            <a:off x="6149428" y="3872937"/>
            <a:ext cx="5613623" cy="1879600"/>
            <a:chOff x="3117850" y="2489200"/>
            <a:chExt cx="5956300" cy="1879600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83BE2B5-1457-472D-90E3-25AE4FF5B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7850" y="2489200"/>
              <a:ext cx="5956300" cy="18796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F1BEF5-9AB3-39FB-F887-012278AE3E2C}"/>
                </a:ext>
              </a:extLst>
            </p:cNvPr>
            <p:cNvSpPr txBox="1"/>
            <p:nvPr/>
          </p:nvSpPr>
          <p:spPr>
            <a:xfrm>
              <a:off x="3578253" y="3040618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마요네즈 수주량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B62924D-B5BA-2705-DDFB-D7EC9BC56DBD}"/>
              </a:ext>
            </a:extLst>
          </p:cNvPr>
          <p:cNvGrpSpPr/>
          <p:nvPr/>
        </p:nvGrpSpPr>
        <p:grpSpPr>
          <a:xfrm>
            <a:off x="431971" y="3919073"/>
            <a:ext cx="5370273" cy="1943100"/>
            <a:chOff x="1515827" y="4564261"/>
            <a:chExt cx="6007100" cy="194310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093D8274-7A8C-CDA6-4473-609CD9B73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827" y="4564261"/>
              <a:ext cx="6007100" cy="19431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0C1E37-256D-108B-E69B-53E64EE494E6}"/>
                </a:ext>
              </a:extLst>
            </p:cNvPr>
            <p:cNvSpPr txBox="1"/>
            <p:nvPr/>
          </p:nvSpPr>
          <p:spPr>
            <a:xfrm>
              <a:off x="1661233" y="5303375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볶음밥 수주량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4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300168" cy="707886"/>
            <a:chOff x="294640" y="3596640"/>
            <a:chExt cx="2300168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배경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3534480" cy="707886"/>
            <a:chOff x="294640" y="3596640"/>
            <a:chExt cx="3534480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8857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현상 및 개선기회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53125" y="5694313"/>
            <a:ext cx="2300168" cy="707886"/>
            <a:chOff x="294640" y="3596640"/>
            <a:chExt cx="2300168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계획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096000" y="3799840"/>
            <a:ext cx="2300168" cy="707886"/>
            <a:chOff x="294640" y="3596640"/>
            <a:chExt cx="2300168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결과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096000" y="4790678"/>
            <a:ext cx="3766915" cy="707886"/>
            <a:chOff x="294640" y="3596640"/>
            <a:chExt cx="3766915" cy="79334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9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31181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개선안 및 적용방안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106647" y="6567998"/>
            <a:ext cx="1978019" cy="215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D9FA3E5-BB96-9551-B10C-8CC024BD9A77}"/>
              </a:ext>
            </a:extLst>
          </p:cNvPr>
          <p:cNvGrpSpPr/>
          <p:nvPr/>
        </p:nvGrpSpPr>
        <p:grpSpPr>
          <a:xfrm>
            <a:off x="8126309" y="3892173"/>
            <a:ext cx="833485" cy="707886"/>
            <a:chOff x="294640" y="3596640"/>
            <a:chExt cx="833485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AF7E23-063A-BC40-2B86-2AEFCDA88D1B}"/>
                </a:ext>
              </a:extLst>
            </p:cNvPr>
            <p:cNvSpPr txBox="1"/>
            <p:nvPr/>
          </p:nvSpPr>
          <p:spPr>
            <a:xfrm>
              <a:off x="294640" y="3596640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4BC25A-1ECE-A7CF-324E-0D32F5F7841F}"/>
                </a:ext>
              </a:extLst>
            </p:cNvPr>
            <p:cNvSpPr txBox="1"/>
            <p:nvPr/>
          </p:nvSpPr>
          <p:spPr>
            <a:xfrm>
              <a:off x="943394" y="3688973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C9EFBC8-1B81-9EF5-E531-131CC1F05CE7}"/>
              </a:ext>
            </a:extLst>
          </p:cNvPr>
          <p:cNvGrpSpPr/>
          <p:nvPr/>
        </p:nvGrpSpPr>
        <p:grpSpPr>
          <a:xfrm>
            <a:off x="6096000" y="5690181"/>
            <a:ext cx="3201953" cy="707886"/>
            <a:chOff x="294640" y="3596640"/>
            <a:chExt cx="3201953" cy="7933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7CCE10-8B6B-BF62-30FA-3AD653AF500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9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40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E39D90-D614-9CA4-B178-7CF86B07148E}"/>
                </a:ext>
              </a:extLst>
            </p:cNvPr>
            <p:cNvSpPr txBox="1"/>
            <p:nvPr/>
          </p:nvSpPr>
          <p:spPr>
            <a:xfrm>
              <a:off x="943394" y="3688973"/>
              <a:ext cx="2553199" cy="58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-150" dirty="0" smtClean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Learned Lesson</a:t>
              </a:r>
              <a:endParaRPr lang="ko-KR" altLang="en-US" sz="28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95A5FDC-8C73-1046-591C-FBE156B45D4B}"/>
              </a:ext>
            </a:extLst>
          </p:cNvPr>
          <p:cNvSpPr/>
          <p:nvPr/>
        </p:nvSpPr>
        <p:spPr>
          <a:xfrm>
            <a:off x="8643043" y="1484527"/>
            <a:ext cx="3401849" cy="4771662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44982D1-AD1A-243E-3FBD-1A5D79D30D9E}"/>
              </a:ext>
            </a:extLst>
          </p:cNvPr>
          <p:cNvSpPr/>
          <p:nvPr/>
        </p:nvSpPr>
        <p:spPr>
          <a:xfrm>
            <a:off x="4557633" y="2028669"/>
            <a:ext cx="326881" cy="30651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F45D97B-B190-CC26-B914-CEC37A18FDEE}"/>
              </a:ext>
            </a:extLst>
          </p:cNvPr>
          <p:cNvSpPr/>
          <p:nvPr/>
        </p:nvSpPr>
        <p:spPr>
          <a:xfrm>
            <a:off x="761139" y="2518942"/>
            <a:ext cx="326881" cy="26969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356C7EB-6934-D4A2-B145-FFB95594FD83}"/>
              </a:ext>
            </a:extLst>
          </p:cNvPr>
          <p:cNvGrpSpPr/>
          <p:nvPr/>
        </p:nvGrpSpPr>
        <p:grpSpPr>
          <a:xfrm>
            <a:off x="4598286" y="2474770"/>
            <a:ext cx="346250" cy="2754921"/>
            <a:chOff x="680314" y="2391141"/>
            <a:chExt cx="346250" cy="2388925"/>
          </a:xfrm>
          <a:noFill/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891D07B-5482-41B2-34C0-2236C2F0F09F}"/>
                </a:ext>
              </a:extLst>
            </p:cNvPr>
            <p:cNvSpPr txBox="1"/>
            <p:nvPr/>
          </p:nvSpPr>
          <p:spPr>
            <a:xfrm>
              <a:off x="680314" y="4259731"/>
              <a:ext cx="346249" cy="5203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non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F2EE5E5-8F4E-7246-DB4E-FAD98E367176}"/>
                </a:ext>
              </a:extLst>
            </p:cNvPr>
            <p:cNvSpPr txBox="1"/>
            <p:nvPr/>
          </p:nvSpPr>
          <p:spPr>
            <a:xfrm>
              <a:off x="680315" y="2391141"/>
              <a:ext cx="346249" cy="4285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E7CA216B-EA02-B95C-BA9F-061427052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929" y="1653844"/>
            <a:ext cx="3134075" cy="389296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51F2A75-7B55-1E61-C2AC-6C0091EAE0C8}"/>
              </a:ext>
            </a:extLst>
          </p:cNvPr>
          <p:cNvSpPr txBox="1"/>
          <p:nvPr/>
        </p:nvSpPr>
        <p:spPr>
          <a:xfrm>
            <a:off x="8580232" y="1143523"/>
            <a:ext cx="346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실링 압력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0FAF72-584C-DB1E-9DC0-61C80C57BF7C}"/>
              </a:ext>
            </a:extLst>
          </p:cNvPr>
          <p:cNvSpPr/>
          <p:nvPr/>
        </p:nvSpPr>
        <p:spPr>
          <a:xfrm>
            <a:off x="4478937" y="1482077"/>
            <a:ext cx="3401849" cy="4757269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B6603CA-4E81-D3C3-4FD2-38F8A5284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352" y="1653844"/>
            <a:ext cx="3161648" cy="395378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7757C65-EAA0-34A1-5EC3-574F08282479}"/>
              </a:ext>
            </a:extLst>
          </p:cNvPr>
          <p:cNvSpPr txBox="1"/>
          <p:nvPr/>
        </p:nvSpPr>
        <p:spPr>
          <a:xfrm>
            <a:off x="4444760" y="1171804"/>
            <a:ext cx="346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쿠킹 스팀 압력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E3C8994-40E0-A998-D3A3-638986775355}"/>
              </a:ext>
            </a:extLst>
          </p:cNvPr>
          <p:cNvSpPr txBox="1"/>
          <p:nvPr/>
        </p:nvSpPr>
        <p:spPr>
          <a:xfrm>
            <a:off x="8643043" y="5716126"/>
            <a:ext cx="340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[205.98,  218.04]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4781F2E-C065-37D3-3EB1-7F8252B9D7B9}"/>
              </a:ext>
            </a:extLst>
          </p:cNvPr>
          <p:cNvSpPr txBox="1"/>
          <p:nvPr/>
        </p:nvSpPr>
        <p:spPr>
          <a:xfrm>
            <a:off x="4444760" y="5725408"/>
            <a:ext cx="346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 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[23.59 , 24.30]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F1922E6-7361-4444-DD48-2792055EE9B9}"/>
              </a:ext>
            </a:extLst>
          </p:cNvPr>
          <p:cNvSpPr/>
          <p:nvPr/>
        </p:nvSpPr>
        <p:spPr>
          <a:xfrm>
            <a:off x="626479" y="1515287"/>
            <a:ext cx="3205457" cy="4724059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121EB2C-10DE-5B46-DDC7-0A46ED428297}"/>
              </a:ext>
            </a:extLst>
          </p:cNvPr>
          <p:cNvSpPr txBox="1"/>
          <p:nvPr/>
        </p:nvSpPr>
        <p:spPr>
          <a:xfrm>
            <a:off x="626479" y="1188303"/>
            <a:ext cx="3249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충전실 온도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08FDAD57-F13F-2141-7438-944200D1E7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72" y="1608394"/>
            <a:ext cx="2937031" cy="401995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61F7691B-7B62-7157-7C7B-8679F91666B9}"/>
              </a:ext>
            </a:extLst>
          </p:cNvPr>
          <p:cNvSpPr txBox="1"/>
          <p:nvPr/>
        </p:nvSpPr>
        <p:spPr>
          <a:xfrm>
            <a:off x="654300" y="5717847"/>
            <a:ext cx="3205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[71.20 , 73.87]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5618969-F133-A28B-A1A4-57759954A132}"/>
                  </a:ext>
                </a:extLst>
              </p:cNvPr>
              <p:cNvSpPr txBox="1"/>
              <p:nvPr/>
            </p:nvSpPr>
            <p:spPr>
              <a:xfrm>
                <a:off x="632786" y="5257598"/>
                <a:ext cx="112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a:rPr lang="ko-KR" altLang="en-US" sz="1200" smtClean="0">
                        <a:latin typeface="Cambria Math" panose="02040503050406030204" pitchFamily="18" charset="0"/>
                      </a:rPr>
                      <m:t>℃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5618969-F133-A28B-A1A4-57759954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86" y="5257598"/>
                <a:ext cx="1129778" cy="276999"/>
              </a:xfrm>
              <a:prstGeom prst="rect">
                <a:avLst/>
              </a:prstGeom>
              <a:blipFill>
                <a:blip r:embed="rId6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F6B9F31-C378-A693-77FD-6E05F415234C}"/>
                  </a:ext>
                </a:extLst>
              </p:cNvPr>
              <p:cNvSpPr txBox="1"/>
              <p:nvPr/>
            </p:nvSpPr>
            <p:spPr>
              <a:xfrm>
                <a:off x="4444760" y="5260343"/>
                <a:ext cx="164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/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c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²]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F6B9F31-C378-A693-77FD-6E05F4152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760" y="5260343"/>
                <a:ext cx="1646411" cy="276999"/>
              </a:xfrm>
              <a:prstGeom prst="rect">
                <a:avLst/>
              </a:prstGeom>
              <a:blipFill>
                <a:blip r:embed="rId7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2E371CF-6B6E-D93F-8C20-7BEA89B42279}"/>
                  </a:ext>
                </a:extLst>
              </p:cNvPr>
              <p:cNvSpPr txBox="1"/>
              <p:nvPr/>
            </p:nvSpPr>
            <p:spPr>
              <a:xfrm>
                <a:off x="8600174" y="5257597"/>
                <a:ext cx="164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/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c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²]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2E371CF-6B6E-D93F-8C20-7BEA89B4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174" y="5257597"/>
                <a:ext cx="1646411" cy="276999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TextBox 153">
            <a:extLst>
              <a:ext uri="{FF2B5EF4-FFF2-40B4-BE49-F238E27FC236}">
                <a16:creationId xmlns:a16="http://schemas.microsoft.com/office/drawing/2014/main" id="{7A95B4FF-2A5D-6473-6748-160092B59713}"/>
              </a:ext>
            </a:extLst>
          </p:cNvPr>
          <p:cNvSpPr txBox="1"/>
          <p:nvPr/>
        </p:nvSpPr>
        <p:spPr>
          <a:xfrm>
            <a:off x="626479" y="631296"/>
            <a:ext cx="4466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Vital Few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핵심 근본 원인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도출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D8EB1-47E2-8E32-8E90-666CB5AE20D2}"/>
              </a:ext>
            </a:extLst>
          </p:cNvPr>
          <p:cNvSpPr txBox="1"/>
          <p:nvPr/>
        </p:nvSpPr>
        <p:spPr>
          <a:xfrm>
            <a:off x="3343589" y="654548"/>
            <a:ext cx="8697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원인들 분석후 </a:t>
            </a:r>
            <a:r>
              <a:rPr kumimoji="1" lang="en-US" altLang="ko-Kore-KR" dirty="0">
                <a:solidFill>
                  <a:srgbClr val="FF0000"/>
                </a:solidFill>
              </a:rPr>
              <a:t>vital few </a:t>
            </a:r>
            <a:r>
              <a:rPr kumimoji="1" lang="ko-Kore-KR" altLang="en-US" dirty="0">
                <a:solidFill>
                  <a:srgbClr val="FF0000"/>
                </a:solidFill>
              </a:rPr>
              <a:t>도출이라는 소제목을 달고 상자 크기를 줄인 후 설명 달기</a:t>
            </a:r>
            <a:endParaRPr kumimoji="1" lang="en-US" altLang="ko-Kore-KR" dirty="0">
              <a:solidFill>
                <a:srgbClr val="FF0000"/>
              </a:solidFill>
            </a:endParaRPr>
          </a:p>
          <a:p>
            <a:endParaRPr kumimoji="1" lang="en-US" altLang="ko-Kore-KR" dirty="0">
              <a:solidFill>
                <a:srgbClr val="FF0000"/>
              </a:solidFill>
            </a:endParaRPr>
          </a:p>
          <a:p>
            <a:r>
              <a:rPr kumimoji="1" lang="ko-Kore-KR" altLang="en-US" dirty="0">
                <a:solidFill>
                  <a:srgbClr val="FF0000"/>
                </a:solidFill>
              </a:rPr>
              <a:t>공정명도 같이 넣기</a:t>
            </a:r>
          </a:p>
        </p:txBody>
      </p:sp>
    </p:spTree>
    <p:extLst>
      <p:ext uri="{BB962C8B-B14F-4D97-AF65-F5344CB8AC3E}">
        <p14:creationId xmlns:p14="http://schemas.microsoft.com/office/powerpoint/2010/main" val="2111446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95A5FDC-8C73-1046-591C-FBE156B45D4B}"/>
              </a:ext>
            </a:extLst>
          </p:cNvPr>
          <p:cNvSpPr/>
          <p:nvPr/>
        </p:nvSpPr>
        <p:spPr>
          <a:xfrm>
            <a:off x="8411931" y="1493622"/>
            <a:ext cx="3401849" cy="4771662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44982D1-AD1A-243E-3FBD-1A5D79D30D9E}"/>
              </a:ext>
            </a:extLst>
          </p:cNvPr>
          <p:cNvSpPr/>
          <p:nvPr/>
        </p:nvSpPr>
        <p:spPr>
          <a:xfrm>
            <a:off x="4557633" y="2080187"/>
            <a:ext cx="326881" cy="30651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F45D97B-B190-CC26-B914-CEC37A18FDEE}"/>
              </a:ext>
            </a:extLst>
          </p:cNvPr>
          <p:cNvSpPr/>
          <p:nvPr/>
        </p:nvSpPr>
        <p:spPr>
          <a:xfrm>
            <a:off x="761139" y="2570460"/>
            <a:ext cx="326881" cy="26969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356C7EB-6934-D4A2-B145-FFB95594FD83}"/>
              </a:ext>
            </a:extLst>
          </p:cNvPr>
          <p:cNvGrpSpPr/>
          <p:nvPr/>
        </p:nvGrpSpPr>
        <p:grpSpPr>
          <a:xfrm>
            <a:off x="4598286" y="2526288"/>
            <a:ext cx="346250" cy="2754921"/>
            <a:chOff x="680314" y="2391141"/>
            <a:chExt cx="346250" cy="2388925"/>
          </a:xfrm>
          <a:noFill/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891D07B-5482-41B2-34C0-2236C2F0F09F}"/>
                </a:ext>
              </a:extLst>
            </p:cNvPr>
            <p:cNvSpPr txBox="1"/>
            <p:nvPr/>
          </p:nvSpPr>
          <p:spPr>
            <a:xfrm>
              <a:off x="680314" y="4259731"/>
              <a:ext cx="346249" cy="5203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non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F2EE5E5-8F4E-7246-DB4E-FAD98E367176}"/>
                </a:ext>
              </a:extLst>
            </p:cNvPr>
            <p:cNvSpPr txBox="1"/>
            <p:nvPr/>
          </p:nvSpPr>
          <p:spPr>
            <a:xfrm>
              <a:off x="680315" y="2391141"/>
              <a:ext cx="346249" cy="4285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51F2A75-7B55-1E61-C2AC-6C0091EAE0C8}"/>
              </a:ext>
            </a:extLst>
          </p:cNvPr>
          <p:cNvSpPr txBox="1"/>
          <p:nvPr/>
        </p:nvSpPr>
        <p:spPr>
          <a:xfrm>
            <a:off x="8140775" y="1123360"/>
            <a:ext cx="346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실링 압력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0FAF72-584C-DB1E-9DC0-61C80C57BF7C}"/>
              </a:ext>
            </a:extLst>
          </p:cNvPr>
          <p:cNvSpPr/>
          <p:nvPr/>
        </p:nvSpPr>
        <p:spPr>
          <a:xfrm>
            <a:off x="4478937" y="1519202"/>
            <a:ext cx="3401849" cy="4771662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757C65-EAA0-34A1-5EC3-574F08282479}"/>
              </a:ext>
            </a:extLst>
          </p:cNvPr>
          <p:cNvSpPr txBox="1"/>
          <p:nvPr/>
        </p:nvSpPr>
        <p:spPr>
          <a:xfrm>
            <a:off x="4304101" y="1197492"/>
            <a:ext cx="346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쿠킹 스팀 압력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78064C2-3A0A-E710-140F-7DF117563CC4}"/>
              </a:ext>
            </a:extLst>
          </p:cNvPr>
          <p:cNvSpPr/>
          <p:nvPr/>
        </p:nvSpPr>
        <p:spPr>
          <a:xfrm>
            <a:off x="5761209" y="3490481"/>
            <a:ext cx="1585732" cy="1387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E3C8994-40E0-A998-D3A3-638986775355}"/>
              </a:ext>
            </a:extLst>
          </p:cNvPr>
          <p:cNvSpPr txBox="1"/>
          <p:nvPr/>
        </p:nvSpPr>
        <p:spPr>
          <a:xfrm>
            <a:off x="8364281" y="5711281"/>
            <a:ext cx="340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[205.98 , 218.14]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4781F2E-C065-37D3-3EB1-7F8252B9D7B9}"/>
              </a:ext>
            </a:extLst>
          </p:cNvPr>
          <p:cNvSpPr txBox="1"/>
          <p:nvPr/>
        </p:nvSpPr>
        <p:spPr>
          <a:xfrm>
            <a:off x="4444760" y="5776926"/>
            <a:ext cx="346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 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[23.5 , 24.30]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B01E9330-5F6E-963D-2256-8E79BF754E84}"/>
              </a:ext>
            </a:extLst>
          </p:cNvPr>
          <p:cNvGrpSpPr/>
          <p:nvPr/>
        </p:nvGrpSpPr>
        <p:grpSpPr>
          <a:xfrm>
            <a:off x="628308" y="1185549"/>
            <a:ext cx="3565706" cy="5051043"/>
            <a:chOff x="517635" y="879676"/>
            <a:chExt cx="3460831" cy="505104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1F1922E6-7361-4444-DD48-2792055EE9B9}"/>
                </a:ext>
              </a:extLst>
            </p:cNvPr>
            <p:cNvSpPr/>
            <p:nvPr/>
          </p:nvSpPr>
          <p:spPr>
            <a:xfrm>
              <a:off x="665459" y="1206660"/>
              <a:ext cx="3111179" cy="4724061"/>
            </a:xfrm>
            <a:prstGeom prst="rect">
              <a:avLst/>
            </a:prstGeom>
            <a:ln w="28575">
              <a:solidFill>
                <a:srgbClr val="1E325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121EB2C-10DE-5B46-DDC7-0A46ED428297}"/>
                </a:ext>
              </a:extLst>
            </p:cNvPr>
            <p:cNvSpPr txBox="1"/>
            <p:nvPr/>
          </p:nvSpPr>
          <p:spPr>
            <a:xfrm>
              <a:off x="517635" y="879676"/>
              <a:ext cx="34608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충전실 온도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1F7691B-7B62-7157-7C7B-8679F91666B9}"/>
              </a:ext>
            </a:extLst>
          </p:cNvPr>
          <p:cNvSpPr txBox="1"/>
          <p:nvPr/>
        </p:nvSpPr>
        <p:spPr>
          <a:xfrm>
            <a:off x="742334" y="5711281"/>
            <a:ext cx="3205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[71.2 , 73.86]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F6B9F31-C378-A693-77FD-6E05F415234C}"/>
                  </a:ext>
                </a:extLst>
              </p:cNvPr>
              <p:cNvSpPr txBox="1"/>
              <p:nvPr/>
            </p:nvSpPr>
            <p:spPr>
              <a:xfrm>
                <a:off x="4444760" y="5311861"/>
                <a:ext cx="164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/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c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²]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F6B9F31-C378-A693-77FD-6E05F4152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760" y="5311861"/>
                <a:ext cx="1646411" cy="2769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2E371CF-6B6E-D93F-8C20-7BEA89B42279}"/>
                  </a:ext>
                </a:extLst>
              </p:cNvPr>
              <p:cNvSpPr txBox="1"/>
              <p:nvPr/>
            </p:nvSpPr>
            <p:spPr>
              <a:xfrm>
                <a:off x="8414977" y="5309115"/>
                <a:ext cx="164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/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c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²]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2E371CF-6B6E-D93F-8C20-7BEA89B4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977" y="5309115"/>
                <a:ext cx="1646411" cy="276999"/>
              </a:xfrm>
              <a:prstGeom prst="rect">
                <a:avLst/>
              </a:prstGeom>
              <a:blipFill>
                <a:blip r:embed="rId4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C052712A-C59E-272E-696F-435C20C5F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348" y="1701865"/>
            <a:ext cx="3063644" cy="35648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DD274AC-7C4C-A97E-244E-465D0F1439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660" y="1740745"/>
            <a:ext cx="3161648" cy="35683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99269A-7798-CDF4-D6CE-885933CBD964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99" y="1562302"/>
            <a:ext cx="3043182" cy="3824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5618969-F133-A28B-A1A4-57759954A132}"/>
                  </a:ext>
                </a:extLst>
              </p:cNvPr>
              <p:cNvSpPr txBox="1"/>
              <p:nvPr/>
            </p:nvSpPr>
            <p:spPr>
              <a:xfrm>
                <a:off x="733859" y="5317346"/>
                <a:ext cx="112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a:rPr lang="ko-KR" altLang="en-US" sz="1200" smtClean="0">
                        <a:latin typeface="Cambria Math" panose="02040503050406030204" pitchFamily="18" charset="0"/>
                      </a:rPr>
                      <m:t>℃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5618969-F133-A28B-A1A4-57759954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59" y="5317346"/>
                <a:ext cx="1129778" cy="276999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CD1C681-934B-4139-0324-4FCD748D7DDC}"/>
              </a:ext>
            </a:extLst>
          </p:cNvPr>
          <p:cNvSpPr txBox="1"/>
          <p:nvPr/>
        </p:nvSpPr>
        <p:spPr>
          <a:xfrm>
            <a:off x="626480" y="664946"/>
            <a:ext cx="6162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Vital Few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핵심 근본 원인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도출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F0390-CC51-6ED2-42CF-AB3B781E0E80}"/>
              </a:ext>
            </a:extLst>
          </p:cNvPr>
          <p:cNvSpPr txBox="1"/>
          <p:nvPr/>
        </p:nvSpPr>
        <p:spPr>
          <a:xfrm>
            <a:off x="7083706" y="664946"/>
            <a:ext cx="322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산포의 관점으로 접근</a:t>
            </a:r>
            <a:endParaRPr kumimoji="1" lang="en-US" altLang="ko-Kore-KR" dirty="0">
              <a:solidFill>
                <a:srgbClr val="FF0000"/>
              </a:solidFill>
            </a:endParaRPr>
          </a:p>
          <a:p>
            <a:r>
              <a:rPr kumimoji="1" lang="ko-Kore-KR" altLang="en-US" dirty="0">
                <a:solidFill>
                  <a:srgbClr val="FF0000"/>
                </a:solidFill>
              </a:rPr>
              <a:t>셋팅은 현재도 동일하게 함</a:t>
            </a:r>
          </a:p>
        </p:txBody>
      </p:sp>
    </p:spTree>
    <p:extLst>
      <p:ext uri="{BB962C8B-B14F-4D97-AF65-F5344CB8AC3E}">
        <p14:creationId xmlns:p14="http://schemas.microsoft.com/office/powerpoint/2010/main" val="3326595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A0CAE7-8A3D-4AA7-5656-5B9CBADB7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550" y="2457450"/>
            <a:ext cx="5930900" cy="1943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8800C-F218-55A5-CD4F-D65097109F2A}"/>
              </a:ext>
            </a:extLst>
          </p:cNvPr>
          <p:cNvSpPr txBox="1"/>
          <p:nvPr/>
        </p:nvSpPr>
        <p:spPr>
          <a:xfrm>
            <a:off x="5832389" y="1371600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수주량 </a:t>
            </a:r>
            <a:r>
              <a:rPr kumimoji="1" lang="en-US" altLang="ko-Kore-KR" dirty="0"/>
              <a:t>– </a:t>
            </a:r>
            <a:r>
              <a:rPr kumimoji="1" lang="ko-Kore-KR" altLang="en-US" dirty="0"/>
              <a:t>출고량 시계열 그래프</a:t>
            </a:r>
          </a:p>
        </p:txBody>
      </p:sp>
    </p:spTree>
    <p:extLst>
      <p:ext uri="{BB962C8B-B14F-4D97-AF65-F5344CB8AC3E}">
        <p14:creationId xmlns:p14="http://schemas.microsoft.com/office/powerpoint/2010/main" val="2977680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632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603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ore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10" y="829182"/>
            <a:ext cx="540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1) </a:t>
            </a:r>
            <a:r>
              <a:rPr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모델링</a:t>
            </a:r>
            <a:endParaRPr lang="en-US" altLang="ko-KR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3E9BAD-A663-FD72-43FF-9A3486AB2752}"/>
              </a:ext>
            </a:extLst>
          </p:cNvPr>
          <p:cNvSpPr txBox="1"/>
          <p:nvPr/>
        </p:nvSpPr>
        <p:spPr>
          <a:xfrm>
            <a:off x="265287" y="1290847"/>
            <a:ext cx="10628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명점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불량에 대한 공정 조건 모델을 개발하고 정확도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F1, AUC, RECALL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값이 우수한 모델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선정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조건에 대해 파악 및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불량률 개선에 활용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E84C83-8350-E6DB-E420-B491577E7F88}"/>
              </a:ext>
            </a:extLst>
          </p:cNvPr>
          <p:cNvSpPr/>
          <p:nvPr/>
        </p:nvSpPr>
        <p:spPr>
          <a:xfrm>
            <a:off x="265287" y="1941642"/>
            <a:ext cx="7467602" cy="4174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721774-5C32-4F58-5BC7-667EEFD25A6A}"/>
              </a:ext>
            </a:extLst>
          </p:cNvPr>
          <p:cNvSpPr/>
          <p:nvPr/>
        </p:nvSpPr>
        <p:spPr>
          <a:xfrm>
            <a:off x="265287" y="1941644"/>
            <a:ext cx="746760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분류모델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성능 비교 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32F6FB-4CF0-8971-ECB9-7F40DF16B555}"/>
              </a:ext>
            </a:extLst>
          </p:cNvPr>
          <p:cNvSpPr txBox="1"/>
          <p:nvPr/>
        </p:nvSpPr>
        <p:spPr>
          <a:xfrm>
            <a:off x="265287" y="6194109"/>
            <a:ext cx="76202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 : Gradient Boosting</a:t>
            </a:r>
            <a:r>
              <a:rPr kumimoji="1" lang="ko-KR" altLang="en-US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와 전체적인 방법은 비슷하나 과적합의 규제가 포함되어 있음</a:t>
            </a:r>
            <a:r>
              <a:rPr kumimoji="1" lang="en-US" altLang="ko-KR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ore-KR" altLang="en-US" sz="1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F6CE6B-3B78-04F3-D461-AECD22C77076}"/>
              </a:ext>
            </a:extLst>
          </p:cNvPr>
          <p:cNvSpPr txBox="1"/>
          <p:nvPr/>
        </p:nvSpPr>
        <p:spPr>
          <a:xfrm>
            <a:off x="7779623" y="2056686"/>
            <a:ext cx="406061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kumimoji="1" lang="ko-Kore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총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모델 비교</a:t>
            </a:r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ore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RF, GB, XGB, SVC, DT</a:t>
            </a:r>
          </a:p>
          <a:p>
            <a:endParaRPr kumimoji="1" lang="en-US" altLang="ko-Kore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고객에게 불량품이 양품으로 분류되어 전달된다면 브랜드 이미지 하락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환불비용 등의 이해상황을 고려하여 재현율을 우선적으로 해석</a:t>
            </a:r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종합적으로 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성능이 가장 우수</a:t>
            </a:r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최종모델로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 선정</a:t>
            </a:r>
            <a:endParaRPr kumimoji="1" lang="en-US" altLang="ko-Kore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11AB6B7E-55EB-05F0-2D16-7E051EE82304}"/>
              </a:ext>
            </a:extLst>
          </p:cNvPr>
          <p:cNvSpPr/>
          <p:nvPr/>
        </p:nvSpPr>
        <p:spPr>
          <a:xfrm>
            <a:off x="7866096" y="2111578"/>
            <a:ext cx="161827" cy="222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B9A966B6-C092-0C44-E8E4-44BC2E1DC6AC}"/>
              </a:ext>
            </a:extLst>
          </p:cNvPr>
          <p:cNvSpPr/>
          <p:nvPr/>
        </p:nvSpPr>
        <p:spPr>
          <a:xfrm>
            <a:off x="7885515" y="2851000"/>
            <a:ext cx="161827" cy="222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오른쪽 화살표[R] 24">
            <a:extLst>
              <a:ext uri="{FF2B5EF4-FFF2-40B4-BE49-F238E27FC236}">
                <a16:creationId xmlns:a16="http://schemas.microsoft.com/office/drawing/2014/main" id="{3DBE6DCC-D7C4-DED8-D59F-F1720359D4BC}"/>
              </a:ext>
            </a:extLst>
          </p:cNvPr>
          <p:cNvSpPr/>
          <p:nvPr/>
        </p:nvSpPr>
        <p:spPr>
          <a:xfrm>
            <a:off x="7873857" y="5259755"/>
            <a:ext cx="161827" cy="222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A0D29F-06D9-D48F-BDCE-29CE02D0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2542186"/>
            <a:ext cx="4521200" cy="32469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A7FD19C-1480-BEF7-B519-D502072A4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088" y="4079537"/>
            <a:ext cx="2748953" cy="145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92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7362252" y="1063779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ore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699911"/>
            <a:ext cx="11958320" cy="602826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10" y="829182"/>
            <a:ext cx="540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개선안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910" y="1290847"/>
            <a:ext cx="9864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의사결정나무 및 히스토그램을 이용해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호기별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최적의 조건 도출 및 개선안 제시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366B382D-B235-92E5-7768-C66272B03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06603"/>
              </p:ext>
            </p:extLst>
          </p:nvPr>
        </p:nvGraphicFramePr>
        <p:xfrm>
          <a:off x="277706" y="1629401"/>
          <a:ext cx="11731384" cy="4997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846">
                  <a:extLst>
                    <a:ext uri="{9D8B030D-6E8A-4147-A177-3AD203B41FA5}">
                      <a16:colId xmlns:a16="http://schemas.microsoft.com/office/drawing/2014/main" val="985557556"/>
                    </a:ext>
                  </a:extLst>
                </a:gridCol>
                <a:gridCol w="2932846">
                  <a:extLst>
                    <a:ext uri="{9D8B030D-6E8A-4147-A177-3AD203B41FA5}">
                      <a16:colId xmlns:a16="http://schemas.microsoft.com/office/drawing/2014/main" val="840931254"/>
                    </a:ext>
                  </a:extLst>
                </a:gridCol>
                <a:gridCol w="2932846">
                  <a:extLst>
                    <a:ext uri="{9D8B030D-6E8A-4147-A177-3AD203B41FA5}">
                      <a16:colId xmlns:a16="http://schemas.microsoft.com/office/drawing/2014/main" val="4207643645"/>
                    </a:ext>
                  </a:extLst>
                </a:gridCol>
                <a:gridCol w="2932846">
                  <a:extLst>
                    <a:ext uri="{9D8B030D-6E8A-4147-A177-3AD203B41FA5}">
                      <a16:colId xmlns:a16="http://schemas.microsoft.com/office/drawing/2014/main" val="1373408134"/>
                    </a:ext>
                  </a:extLst>
                </a:gridCol>
              </a:tblGrid>
              <a:tr h="38439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개선 최적 조건</a:t>
                      </a:r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69446"/>
                  </a:ext>
                </a:extLst>
              </a:tr>
              <a:tr h="384398">
                <a:tc rowSpan="4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747977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237690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724363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491324"/>
                  </a:ext>
                </a:extLst>
              </a:tr>
              <a:tr h="384398">
                <a:tc rowSpan="5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299173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64098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338154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547412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629831"/>
                  </a:ext>
                </a:extLst>
              </a:tr>
              <a:tr h="384398">
                <a:tc rowSpan="3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423696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11985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495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1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ore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10" y="829182"/>
            <a:ext cx="540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개선방안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CE6EDEB-6319-CC51-396C-3E4912BF3AF0}"/>
              </a:ext>
            </a:extLst>
          </p:cNvPr>
          <p:cNvSpPr/>
          <p:nvPr/>
        </p:nvSpPr>
        <p:spPr>
          <a:xfrm>
            <a:off x="454376" y="1515029"/>
            <a:ext cx="1126068" cy="1116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MAN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EAB2366-C290-1519-E751-1BB286B25F6B}"/>
              </a:ext>
            </a:extLst>
          </p:cNvPr>
          <p:cNvSpPr/>
          <p:nvPr/>
        </p:nvSpPr>
        <p:spPr>
          <a:xfrm>
            <a:off x="434621" y="2720904"/>
            <a:ext cx="1145822" cy="1039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D213C8-55FC-C942-3000-BD777149E4C6}"/>
              </a:ext>
            </a:extLst>
          </p:cNvPr>
          <p:cNvSpPr/>
          <p:nvPr/>
        </p:nvSpPr>
        <p:spPr>
          <a:xfrm>
            <a:off x="454376" y="3947899"/>
            <a:ext cx="1126068" cy="1120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53C4CDE-23FA-1ED7-CE05-8B03B97534AF}"/>
              </a:ext>
            </a:extLst>
          </p:cNvPr>
          <p:cNvSpPr/>
          <p:nvPr/>
        </p:nvSpPr>
        <p:spPr>
          <a:xfrm>
            <a:off x="454375" y="5243980"/>
            <a:ext cx="1126068" cy="1120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E7DC3-90D2-D263-7792-3BCCE0A5F848}"/>
              </a:ext>
            </a:extLst>
          </p:cNvPr>
          <p:cNvSpPr txBox="1"/>
          <p:nvPr/>
        </p:nvSpPr>
        <p:spPr>
          <a:xfrm>
            <a:off x="378176" y="3052723"/>
            <a:ext cx="125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MATERIAL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1B25FE-D9C2-7CF7-4A3C-7AB85A5360A6}"/>
              </a:ext>
            </a:extLst>
          </p:cNvPr>
          <p:cNvSpPr txBox="1"/>
          <p:nvPr/>
        </p:nvSpPr>
        <p:spPr>
          <a:xfrm>
            <a:off x="434621" y="4323286"/>
            <a:ext cx="136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MACHINE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5BF7F2-85FD-8035-5DEA-7CDFA8E7FBAA}"/>
              </a:ext>
            </a:extLst>
          </p:cNvPr>
          <p:cNvSpPr txBox="1"/>
          <p:nvPr/>
        </p:nvSpPr>
        <p:spPr>
          <a:xfrm>
            <a:off x="445913" y="5619367"/>
            <a:ext cx="124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METHOD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6" name="왼쪽 화살표 설명선[L] 15">
            <a:extLst>
              <a:ext uri="{FF2B5EF4-FFF2-40B4-BE49-F238E27FC236}">
                <a16:creationId xmlns:a16="http://schemas.microsoft.com/office/drawing/2014/main" id="{A4876E3A-8601-2C6D-0FB6-77684A30C543}"/>
              </a:ext>
            </a:extLst>
          </p:cNvPr>
          <p:cNvSpPr/>
          <p:nvPr/>
        </p:nvSpPr>
        <p:spPr>
          <a:xfrm>
            <a:off x="1794933" y="1509999"/>
            <a:ext cx="9719734" cy="111698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왼쪽 화살표 설명선[L] 16">
            <a:extLst>
              <a:ext uri="{FF2B5EF4-FFF2-40B4-BE49-F238E27FC236}">
                <a16:creationId xmlns:a16="http://schemas.microsoft.com/office/drawing/2014/main" id="{2E1E94CB-42AE-F8D1-216B-16C3B437C779}"/>
              </a:ext>
            </a:extLst>
          </p:cNvPr>
          <p:cNvSpPr/>
          <p:nvPr/>
        </p:nvSpPr>
        <p:spPr>
          <a:xfrm>
            <a:off x="1794933" y="2760339"/>
            <a:ext cx="9719734" cy="103930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왼쪽 화살표 설명선[L] 19">
            <a:extLst>
              <a:ext uri="{FF2B5EF4-FFF2-40B4-BE49-F238E27FC236}">
                <a16:creationId xmlns:a16="http://schemas.microsoft.com/office/drawing/2014/main" id="{FA76AEB7-85ED-A70E-DBF2-1ACC3A70D68D}"/>
              </a:ext>
            </a:extLst>
          </p:cNvPr>
          <p:cNvSpPr/>
          <p:nvPr/>
        </p:nvSpPr>
        <p:spPr>
          <a:xfrm>
            <a:off x="1794933" y="3947899"/>
            <a:ext cx="9719734" cy="112010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왼쪽 화살표 설명선[L] 20">
            <a:extLst>
              <a:ext uri="{FF2B5EF4-FFF2-40B4-BE49-F238E27FC236}">
                <a16:creationId xmlns:a16="http://schemas.microsoft.com/office/drawing/2014/main" id="{895D4AF6-4CFB-CAC0-79BE-0010EBB54A0E}"/>
              </a:ext>
            </a:extLst>
          </p:cNvPr>
          <p:cNvSpPr/>
          <p:nvPr/>
        </p:nvSpPr>
        <p:spPr>
          <a:xfrm>
            <a:off x="1794933" y="5243980"/>
            <a:ext cx="9719734" cy="112010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6223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043101-72DC-5FEB-2C3E-F7B9C063B25C}"/>
              </a:ext>
            </a:extLst>
          </p:cNvPr>
          <p:cNvSpPr/>
          <p:nvPr/>
        </p:nvSpPr>
        <p:spPr>
          <a:xfrm>
            <a:off x="4983898" y="875746"/>
            <a:ext cx="6827102" cy="410583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차트 43">
            <a:extLst>
              <a:ext uri="{FF2B5EF4-FFF2-40B4-BE49-F238E27FC236}">
                <a16:creationId xmlns:a16="http://schemas.microsoft.com/office/drawing/2014/main" id="{1FA13653-CB88-BB1C-353A-02E7F35A13BA}"/>
              </a:ext>
            </a:extLst>
          </p:cNvPr>
          <p:cNvGraphicFramePr/>
          <p:nvPr/>
        </p:nvGraphicFramePr>
        <p:xfrm>
          <a:off x="-23320" y="1090837"/>
          <a:ext cx="4844329" cy="3402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181462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74420-4435-B17C-86B0-95000B5F2121}"/>
              </a:ext>
            </a:extLst>
          </p:cNvPr>
          <p:cNvSpPr txBox="1"/>
          <p:nvPr/>
        </p:nvSpPr>
        <p:spPr>
          <a:xfrm>
            <a:off x="203200" y="690727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종합 성과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EB7C3BF-BC4A-332D-B923-5DFE00A3D591}"/>
              </a:ext>
            </a:extLst>
          </p:cNvPr>
          <p:cNvSpPr/>
          <p:nvPr/>
        </p:nvSpPr>
        <p:spPr>
          <a:xfrm>
            <a:off x="1715658" y="2137498"/>
            <a:ext cx="1323976" cy="13239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KPI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2BAADF-3575-01E7-489F-9DF99799C3F4}"/>
              </a:ext>
            </a:extLst>
          </p:cNvPr>
          <p:cNvSpPr txBox="1"/>
          <p:nvPr/>
        </p:nvSpPr>
        <p:spPr>
          <a:xfrm>
            <a:off x="2555743" y="1888486"/>
            <a:ext cx="103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불량률</a:t>
            </a:r>
            <a:endParaRPr lang="ko-KR" alt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668B46-E3DA-0DF7-7E9B-413C46A9B9AC}"/>
              </a:ext>
            </a:extLst>
          </p:cNvPr>
          <p:cNvSpPr txBox="1"/>
          <p:nvPr/>
        </p:nvSpPr>
        <p:spPr>
          <a:xfrm>
            <a:off x="2626457" y="3305950"/>
            <a:ext cx="1038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</a:t>
            </a:r>
            <a:endParaRPr lang="en-US" altLang="ko-KR" sz="16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만족도</a:t>
            </a:r>
            <a:endParaRPr lang="ko-KR" alt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B04231-86CB-4FF0-0F2E-54EEF33E7BB4}"/>
              </a:ext>
            </a:extLst>
          </p:cNvPr>
          <p:cNvSpPr txBox="1"/>
          <p:nvPr/>
        </p:nvSpPr>
        <p:spPr>
          <a:xfrm>
            <a:off x="1130430" y="3309058"/>
            <a:ext cx="1038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시장</a:t>
            </a:r>
            <a:endParaRPr lang="en-US" altLang="ko-KR" sz="16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점유율</a:t>
            </a:r>
            <a:endParaRPr lang="ko-KR" alt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8BB2A5-7359-A5AC-F477-52301541BFE4}"/>
              </a:ext>
            </a:extLst>
          </p:cNvPr>
          <p:cNvSpPr txBox="1"/>
          <p:nvPr/>
        </p:nvSpPr>
        <p:spPr>
          <a:xfrm>
            <a:off x="1113941" y="1897857"/>
            <a:ext cx="103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생산성</a:t>
            </a:r>
            <a:endParaRPr lang="ko-KR" altLang="en-US" sz="20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F07FD74D-5820-99E5-E2C9-49CA08B43125}"/>
              </a:ext>
            </a:extLst>
          </p:cNvPr>
          <p:cNvGraphicFramePr>
            <a:graphicFrameLocks noGrp="1"/>
          </p:cNvGraphicFramePr>
          <p:nvPr/>
        </p:nvGraphicFramePr>
        <p:xfrm>
          <a:off x="203200" y="4572635"/>
          <a:ext cx="4283076" cy="1940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70769">
                  <a:extLst>
                    <a:ext uri="{9D8B030D-6E8A-4147-A177-3AD203B41FA5}">
                      <a16:colId xmlns:a16="http://schemas.microsoft.com/office/drawing/2014/main" val="1081619927"/>
                    </a:ext>
                  </a:extLst>
                </a:gridCol>
                <a:gridCol w="1070769">
                  <a:extLst>
                    <a:ext uri="{9D8B030D-6E8A-4147-A177-3AD203B41FA5}">
                      <a16:colId xmlns:a16="http://schemas.microsoft.com/office/drawing/2014/main" val="576432264"/>
                    </a:ext>
                  </a:extLst>
                </a:gridCol>
                <a:gridCol w="1070769">
                  <a:extLst>
                    <a:ext uri="{9D8B030D-6E8A-4147-A177-3AD203B41FA5}">
                      <a16:colId xmlns:a16="http://schemas.microsoft.com/office/drawing/2014/main" val="756355444"/>
                    </a:ext>
                  </a:extLst>
                </a:gridCol>
                <a:gridCol w="1070769">
                  <a:extLst>
                    <a:ext uri="{9D8B030D-6E8A-4147-A177-3AD203B41FA5}">
                      <a16:colId xmlns:a16="http://schemas.microsoft.com/office/drawing/2014/main" val="2104961902"/>
                    </a:ext>
                  </a:extLst>
                </a:gridCol>
              </a:tblGrid>
              <a:tr h="3867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KPI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가중치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목표수준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2030.12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현재 수준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2022.11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9886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불량률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55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생산성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331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고객만족도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4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시장점유율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387509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C1A47C86-D6FE-6DC7-9DBC-5C7F5B007810}"/>
              </a:ext>
            </a:extLst>
          </p:cNvPr>
          <p:cNvSpPr txBox="1"/>
          <p:nvPr/>
        </p:nvSpPr>
        <p:spPr>
          <a:xfrm>
            <a:off x="4983898" y="1504950"/>
            <a:ext cx="70053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개선 활동 기간 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 2022.12.01 ~ 2050.12.31 (@@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개월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4M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개선 방안 </a:t>
            </a:r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실행→근본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원인에 초점을 맞춘 품질 개선 활동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매월 첫 주 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Pilot Test </a:t>
            </a:r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진행→지속적인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품질 관리 활동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☞</a:t>
            </a:r>
            <a:r>
              <a:rPr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불량률 </a:t>
            </a:r>
            <a:r>
              <a:rPr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0% </a:t>
            </a:r>
            <a:r>
              <a:rPr lang="ko-KR" altLang="en-US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달생</a:t>
            </a:r>
            <a:endParaRPr lang="en-US" altLang="ko-KR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Aasdasd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→</a:t>
            </a: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asdasdd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Asdasdasd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→</a:t>
            </a: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asdasdasdad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☞</a:t>
            </a: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asdasd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☞</a:t>
            </a:r>
            <a:r>
              <a:rPr lang="en-US" altLang="ko-KR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asdasad</a:t>
            </a:r>
            <a:endParaRPr lang="en-US" altLang="ko-KR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Sdfghsfdfghfds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☞</a:t>
            </a:r>
            <a:r>
              <a:rPr lang="en-US" altLang="ko-KR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fghjk</a:t>
            </a:r>
            <a:endParaRPr lang="en-US" altLang="ko-KR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Safdhsgfdahjlk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;</a:t>
            </a:r>
            <a:endParaRPr lang="ko-KR" alt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903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74420-4435-B17C-86B0-95000B5F2121}"/>
              </a:ext>
            </a:extLst>
          </p:cNvPr>
          <p:cNvSpPr txBox="1"/>
          <p:nvPr/>
        </p:nvSpPr>
        <p:spPr>
          <a:xfrm>
            <a:off x="203200" y="690727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Pilot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test 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계획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28</a:t>
            </a:fld>
            <a:endParaRPr lang="ko-KR" altLang="en-US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EF86A4D1-3DFB-896D-2D35-937E41674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3233"/>
              </p:ext>
            </p:extLst>
          </p:nvPr>
        </p:nvGraphicFramePr>
        <p:xfrm>
          <a:off x="203199" y="1200274"/>
          <a:ext cx="5749925" cy="4743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28">
                  <a:extLst>
                    <a:ext uri="{9D8B030D-6E8A-4147-A177-3AD203B41FA5}">
                      <a16:colId xmlns:a16="http://schemas.microsoft.com/office/drawing/2014/main" val="4276073068"/>
                    </a:ext>
                  </a:extLst>
                </a:gridCol>
                <a:gridCol w="4384097">
                  <a:extLst>
                    <a:ext uri="{9D8B030D-6E8A-4147-A177-3AD203B41FA5}">
                      <a16:colId xmlns:a16="http://schemas.microsoft.com/office/drawing/2014/main" val="1576490363"/>
                    </a:ext>
                  </a:extLst>
                </a:gridCol>
              </a:tblGrid>
              <a:tr h="5838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93435"/>
                  </a:ext>
                </a:extLst>
              </a:tr>
              <a:tr h="13864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목적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5697"/>
                  </a:ext>
                </a:extLst>
              </a:tr>
              <a:tr h="13864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Pilot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적용 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93345"/>
                  </a:ext>
                </a:extLst>
              </a:tr>
              <a:tr h="13864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현업</a:t>
                      </a:r>
                      <a:endParaRPr lang="en-US" altLang="ko-KR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요청 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97245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72541A1-FEF5-1E21-1446-D84B492F2DF2}"/>
              </a:ext>
            </a:extLst>
          </p:cNvPr>
          <p:cNvCxnSpPr/>
          <p:nvPr/>
        </p:nvCxnSpPr>
        <p:spPr>
          <a:xfrm flipH="1">
            <a:off x="6085490" y="718689"/>
            <a:ext cx="10510" cy="6002786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EDB5FE-021C-F80A-73C5-EF4468F0A3DA}"/>
              </a:ext>
            </a:extLst>
          </p:cNvPr>
          <p:cNvSpPr txBox="1"/>
          <p:nvPr/>
        </p:nvSpPr>
        <p:spPr>
          <a:xfrm>
            <a:off x="6251027" y="690726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모니터링 및 관리계획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B536C4-9985-D28B-508E-E308609DB380}"/>
              </a:ext>
            </a:extLst>
          </p:cNvPr>
          <p:cNvSpPr txBox="1"/>
          <p:nvPr/>
        </p:nvSpPr>
        <p:spPr>
          <a:xfrm>
            <a:off x="6505575" y="1200274"/>
            <a:ext cx="517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주요공정 설비조건은 지속적으로 관리가 필요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통해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시그마 범위로 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9C432B-B5DC-BB37-2F07-288B5A0570EB}"/>
              </a:ext>
            </a:extLst>
          </p:cNvPr>
          <p:cNvSpPr/>
          <p:nvPr/>
        </p:nvSpPr>
        <p:spPr>
          <a:xfrm>
            <a:off x="6303577" y="1200273"/>
            <a:ext cx="20199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254056-1265-882A-4D17-5D654C22DB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7856" y="2567480"/>
            <a:ext cx="2858484" cy="230520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1923525-CF2A-4064-36FA-4754FB6FB7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8196" y="2567481"/>
            <a:ext cx="2858484" cy="230520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450E02-840B-0DBB-70C8-C2BE00ED5062}"/>
              </a:ext>
            </a:extLst>
          </p:cNvPr>
          <p:cNvSpPr/>
          <p:nvPr/>
        </p:nvSpPr>
        <p:spPr>
          <a:xfrm>
            <a:off x="6303577" y="5295900"/>
            <a:ext cx="5653694" cy="111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주요 공정 설비의 주요 조건으로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@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시그마 범위로 관리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특히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~~~~~~~~~~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57B2B4-70F5-CFFF-2CA1-DAA0E4F7E5A4}"/>
              </a:ext>
            </a:extLst>
          </p:cNvPr>
          <p:cNvSpPr/>
          <p:nvPr/>
        </p:nvSpPr>
        <p:spPr>
          <a:xfrm>
            <a:off x="6238876" y="2057933"/>
            <a:ext cx="2837464" cy="31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7FE784-352A-A0FC-A436-8C4E334A75D5}"/>
              </a:ext>
            </a:extLst>
          </p:cNvPr>
          <p:cNvSpPr/>
          <p:nvPr/>
        </p:nvSpPr>
        <p:spPr>
          <a:xfrm>
            <a:off x="9198196" y="2057933"/>
            <a:ext cx="2837464" cy="31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6DD18-28F4-19E5-341F-E98D4A58FFC9}"/>
              </a:ext>
            </a:extLst>
          </p:cNvPr>
          <p:cNvSpPr txBox="1"/>
          <p:nvPr/>
        </p:nvSpPr>
        <p:spPr>
          <a:xfrm>
            <a:off x="1552011" y="2055833"/>
            <a:ext cx="2974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관리용관리도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분석용관리도</a:t>
            </a:r>
            <a:r>
              <a:rPr kumimoji="1" lang="en-US" altLang="ko-Kore-KR" dirty="0"/>
              <a:t>(</a:t>
            </a:r>
            <a:r>
              <a:rPr kumimoji="1" lang="ko-Kore-KR" altLang="en-US" dirty="0"/>
              <a:t>이것을 사용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96191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094492" y="3075057"/>
            <a:ext cx="4003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lang="en-US" altLang="ko-KR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60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배경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EE43C4F4-5C9F-EA56-9F2B-1D6C5773BC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873429"/>
              </p:ext>
            </p:extLst>
          </p:nvPr>
        </p:nvGraphicFramePr>
        <p:xfrm>
          <a:off x="905338" y="2161262"/>
          <a:ext cx="3258878" cy="3034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830" y="1979472"/>
            <a:ext cx="467649" cy="3429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"/>
            <a:ext cx="12192000" cy="63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33605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추진배경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414707" y="817103"/>
            <a:ext cx="1069657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식료품 시장 규모는 증가 추세이나 경쟁이 치열해지면서</a:t>
            </a: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당사의 경영상황은 악화</a:t>
            </a:r>
            <a:endParaRPr lang="en-US" altLang="ko-KR" sz="2000" b="1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</a:pPr>
            <a:endParaRPr lang="ko-KR" altLang="en-US" sz="12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내용 개체 틀 5"/>
          <p:cNvGraphicFramePr/>
          <p:nvPr>
            <p:extLst>
              <p:ext uri="{D42A27DB-BD31-4B8C-83A1-F6EECF244321}">
                <p14:modId xmlns:p14="http://schemas.microsoft.com/office/powerpoint/2010/main" val="4258161691"/>
              </p:ext>
            </p:extLst>
          </p:nvPr>
        </p:nvGraphicFramePr>
        <p:xfrm>
          <a:off x="8176479" y="2054118"/>
          <a:ext cx="3328920" cy="3319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CustomShape 4"/>
          <p:cNvSpPr/>
          <p:nvPr/>
        </p:nvSpPr>
        <p:spPr>
          <a:xfrm>
            <a:off x="866880" y="5527800"/>
            <a:ext cx="3359104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HMR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지속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성장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866880" y="5980320"/>
            <a:ext cx="10702440" cy="364680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ko-Kore-KR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QCD </a:t>
            </a:r>
            <a:r>
              <a:rPr lang="ko-KR" altLang="en-US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관점에서 수요예측과 불량발생원인 도출 및 개선을 위한 프로젝트 </a:t>
            </a:r>
            <a:endParaRPr lang="en-US" altLang="ko-Kore-KR" sz="1800" b="1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866879" y="1810325"/>
            <a:ext cx="3359105" cy="361332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8"/>
          <p:cNvSpPr/>
          <p:nvPr/>
        </p:nvSpPr>
        <p:spPr>
          <a:xfrm>
            <a:off x="8060906" y="1806366"/>
            <a:ext cx="3508413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9"/>
          <p:cNvSpPr/>
          <p:nvPr/>
        </p:nvSpPr>
        <p:spPr>
          <a:xfrm>
            <a:off x="4303082" y="1806366"/>
            <a:ext cx="3680726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0"/>
          <p:cNvSpPr/>
          <p:nvPr/>
        </p:nvSpPr>
        <p:spPr>
          <a:xfrm>
            <a:off x="4303082" y="5527800"/>
            <a:ext cx="3661558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간편가정식</a:t>
            </a:r>
            <a:r>
              <a:rPr lang="ko-KR" alt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시장 내 </a:t>
            </a:r>
            <a:r>
              <a:rPr lang="ko-KR" altLang="en-US" sz="1400" b="1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기업 점유율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8" name="CustomShape 11"/>
          <p:cNvSpPr/>
          <p:nvPr/>
        </p:nvSpPr>
        <p:spPr>
          <a:xfrm>
            <a:off x="8112240" y="5527800"/>
            <a:ext cx="3457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21년 1분기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대비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매출액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감소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9" name="CustomShape 12"/>
          <p:cNvSpPr/>
          <p:nvPr/>
        </p:nvSpPr>
        <p:spPr>
          <a:xfrm>
            <a:off x="8020680" y="1843160"/>
            <a:ext cx="830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000" b="1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: %]</a:t>
            </a:r>
            <a:endParaRPr lang="en-US" sz="1000" b="1" strike="noStrike" spc="-1" dirty="0">
              <a:latin typeface="Noto Sans CJK JP"/>
            </a:endParaRPr>
          </a:p>
        </p:txBody>
      </p:sp>
      <p:sp>
        <p:nvSpPr>
          <p:cNvPr id="21" name="CustomShape 14"/>
          <p:cNvSpPr/>
          <p:nvPr/>
        </p:nvSpPr>
        <p:spPr>
          <a:xfrm>
            <a:off x="866880" y="1524201"/>
            <a:ext cx="3368734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&lt;HMR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1" spc="-1" dirty="0">
                <a:solidFill>
                  <a:srgbClr val="000000"/>
                </a:solidFill>
                <a:latin typeface="맑은 고딕"/>
                <a:ea typeface="맑은 고딕"/>
              </a:rPr>
              <a:t>현황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lang="en-US" sz="1600" b="0" strike="noStrike" spc="-1" dirty="0">
              <a:latin typeface="Noto Sans CJK JP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2969" y="1506664"/>
            <a:ext cx="368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 주요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 경쟁 심화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D326F-9BBD-B874-9B6D-DE51E81A2A78}"/>
              </a:ext>
            </a:extLst>
          </p:cNvPr>
          <p:cNvSpPr txBox="1"/>
          <p:nvPr/>
        </p:nvSpPr>
        <p:spPr>
          <a:xfrm>
            <a:off x="8121870" y="1484362"/>
            <a:ext cx="344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자사 매출액 감소 현상</a:t>
            </a:r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EBA04-F2B4-E0BD-5328-7B29D48FF1AB}"/>
              </a:ext>
            </a:extLst>
          </p:cNvPr>
          <p:cNvSpPr txBox="1"/>
          <p:nvPr/>
        </p:nvSpPr>
        <p:spPr>
          <a:xfrm>
            <a:off x="604185" y="1091148"/>
            <a:ext cx="6103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HMR(Home Meal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Replacement): 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가정 </a:t>
            </a:r>
            <a:r>
              <a:rPr lang="ko-KR" altLang="en-US" sz="1200" b="1" spc="-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간편식</a:t>
            </a:r>
            <a:endParaRPr lang="ko-Kore-KR" alt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AutoShape 4" descr="Untitled__3_-removebg-preview.png"/>
          <p:cNvSpPr>
            <a:spLocks noChangeAspect="1" noChangeArrowheads="1"/>
          </p:cNvSpPr>
          <p:nvPr/>
        </p:nvSpPr>
        <p:spPr bwMode="auto">
          <a:xfrm>
            <a:off x="-228720" y="-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599720" y="5166111"/>
            <a:ext cx="2840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농립축산식품부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한국농촌경제연구원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99928" y="5171130"/>
            <a:ext cx="2138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식품산업통계정보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KB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증권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5618" y="1894991"/>
            <a:ext cx="579755" cy="367178"/>
          </a:xfrm>
          <a:prstGeom prst="rect">
            <a:avLst/>
          </a:prstGeom>
        </p:spPr>
      </p:pic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28240" y="1849993"/>
            <a:ext cx="792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2A6B347-3824-E558-705D-5067DFB1B703}"/>
              </a:ext>
            </a:extLst>
          </p:cNvPr>
          <p:cNvCxnSpPr>
            <a:cxnSpLocks/>
          </p:cNvCxnSpPr>
          <p:nvPr/>
        </p:nvCxnSpPr>
        <p:spPr>
          <a:xfrm flipV="1">
            <a:off x="1787341" y="2670002"/>
            <a:ext cx="1675555" cy="1079589"/>
          </a:xfrm>
          <a:prstGeom prst="straightConnector1">
            <a:avLst/>
          </a:prstGeom>
          <a:ln w="19050">
            <a:solidFill>
              <a:srgbClr val="005289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02648" y="3747086"/>
            <a:ext cx="598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조</a:t>
            </a:r>
            <a:endParaRPr lang="en-US" altLang="ko-KR" sz="1000" dirty="0" smtClean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6058</a:t>
            </a:r>
            <a:r>
              <a:rPr lang="ko-KR" altLang="en-US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억</a:t>
            </a:r>
            <a:endParaRPr lang="ko-KR" altLang="en-US" sz="1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1729" y="3752586"/>
            <a:ext cx="560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조</a:t>
            </a:r>
            <a:endParaRPr lang="en-US" altLang="ko-KR" sz="1000" dirty="0" smtClean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5438</a:t>
            </a:r>
            <a:r>
              <a:rPr lang="ko-KR" altLang="en-US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억</a:t>
            </a:r>
            <a:endParaRPr lang="ko-KR" altLang="en-US" sz="1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97778" y="3696953"/>
            <a:ext cx="560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조</a:t>
            </a:r>
            <a:endParaRPr lang="en-US" altLang="ko-KR" sz="1000" dirty="0" smtClean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6823</a:t>
            </a:r>
            <a:r>
              <a:rPr lang="ko-KR" altLang="en-US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억</a:t>
            </a:r>
            <a:endParaRPr lang="ko-KR" altLang="en-US" sz="1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48438" y="3421940"/>
            <a:ext cx="560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조</a:t>
            </a:r>
            <a:endParaRPr lang="en-US" altLang="ko-KR" sz="1000" dirty="0" smtClean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2682</a:t>
            </a:r>
            <a:r>
              <a:rPr lang="ko-KR" altLang="en-US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억</a:t>
            </a:r>
            <a:endParaRPr lang="ko-KR" altLang="en-US" sz="1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30877" y="3221794"/>
            <a:ext cx="560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조</a:t>
            </a:r>
            <a:endParaRPr lang="en-US" altLang="ko-KR" sz="1000" dirty="0" smtClean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7421</a:t>
            </a:r>
            <a:r>
              <a:rPr lang="ko-KR" altLang="en-US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억</a:t>
            </a:r>
            <a:endParaRPr lang="ko-KR" altLang="en-US" sz="1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02849" y="3005102"/>
            <a:ext cx="560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r>
              <a:rPr lang="ko-KR" altLang="en-US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조</a:t>
            </a:r>
            <a:endParaRPr lang="en-US" altLang="ko-KR" sz="1000" dirty="0" smtClean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2164</a:t>
            </a:r>
            <a:r>
              <a:rPr lang="ko-KR" altLang="en-US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억</a:t>
            </a:r>
            <a:endParaRPr lang="ko-KR" altLang="en-US" sz="1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92552" y="2338799"/>
            <a:ext cx="560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r>
              <a:rPr lang="ko-KR" altLang="en-US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조</a:t>
            </a:r>
            <a:endParaRPr lang="en-US" altLang="ko-KR" sz="1000" dirty="0" smtClean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273339" y="1837200"/>
            <a:ext cx="3560021" cy="3263863"/>
            <a:chOff x="4273339" y="1837200"/>
            <a:chExt cx="3560021" cy="3263863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04080" y="1994258"/>
              <a:ext cx="3129280" cy="3106805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4273339" y="1837200"/>
              <a:ext cx="7965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</a:t>
              </a:r>
              <a:r>
                <a:rPr lang="en-US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%]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40008" y="2109435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440008" y="2539197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40008" y="2982728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440008" y="3413235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440008" y="4278568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23456" y="4709075"/>
              <a:ext cx="322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3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839836" y="6265044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3828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</a:t>
            </a:r>
            <a:r>
              <a:rPr lang="ko-KR" altLang="en-US" sz="36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개선기회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5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-1" y="29155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개선기회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1" y="763519"/>
            <a:ext cx="121829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급격한 수요 증가로 대량 생산 과정 중 불량 제품의 비중이 급등하여 납기 지연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307609" y="1263616"/>
            <a:ext cx="3712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대량 수주 대응 어려움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4306479" y="1266850"/>
            <a:ext cx="36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불량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8283069" y="1270084"/>
            <a:ext cx="36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 지연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320914" y="1648877"/>
            <a:ext cx="3666759" cy="3358703"/>
          </a:xfrm>
          <a:prstGeom prst="rect">
            <a:avLst/>
          </a:prstGeom>
          <a:solidFill>
            <a:schemeClr val="bg1"/>
          </a:solidFill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4306479" y="164408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8314025" y="164408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471121-44DE-F11C-A0A0-6C4F9AF23550}"/>
              </a:ext>
            </a:extLst>
          </p:cNvPr>
          <p:cNvSpPr txBox="1"/>
          <p:nvPr/>
        </p:nvSpPr>
        <p:spPr>
          <a:xfrm>
            <a:off x="320914" y="5982429"/>
            <a:ext cx="11659870" cy="369332"/>
          </a:xfrm>
          <a:prstGeom prst="rect">
            <a:avLst/>
          </a:prstGeom>
          <a:solidFill>
            <a:srgbClr val="1E32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목표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대량 수주 대응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제품 불량률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 Defects, Lead Time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단축을 통한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전분기 대비 매출액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40%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9673B0-1AB9-5754-7701-9DA5D3047B9C}"/>
              </a:ext>
            </a:extLst>
          </p:cNvPr>
          <p:cNvSpPr txBox="1"/>
          <p:nvPr/>
        </p:nvSpPr>
        <p:spPr>
          <a:xfrm>
            <a:off x="346654" y="5136174"/>
            <a:ext cx="365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수주 예측을 통한 수주 대응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D3160-F5AD-20FA-C5D9-83B2D892A8A3}"/>
              </a:ext>
            </a:extLst>
          </p:cNvPr>
          <p:cNvSpPr txBox="1"/>
          <p:nvPr/>
        </p:nvSpPr>
        <p:spPr>
          <a:xfrm>
            <a:off x="4301766" y="5121228"/>
            <a:ext cx="366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최적조건 도출을 통한 불량률 개선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705BAD-0077-EEB5-5350-5A824F740F42}"/>
              </a:ext>
            </a:extLst>
          </p:cNvPr>
          <p:cNvSpPr txBox="1"/>
          <p:nvPr/>
        </p:nvSpPr>
        <p:spPr>
          <a:xfrm>
            <a:off x="8283069" y="5110480"/>
            <a:ext cx="3616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수요 예측을 통한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Lead Time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단축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65F98-7674-1477-4574-E9ADCC68751C}"/>
              </a:ext>
            </a:extLst>
          </p:cNvPr>
          <p:cNvSpPr txBox="1"/>
          <p:nvPr/>
        </p:nvSpPr>
        <p:spPr>
          <a:xfrm>
            <a:off x="8773605" y="5333334"/>
            <a:ext cx="3021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kumimoji="1" lang="en-US" altLang="ko-Kore-KR" sz="1050" dirty="0"/>
              <a:t>Lead Time: </a:t>
            </a:r>
            <a:r>
              <a:rPr lang="ko-KR" alt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상품의 </a:t>
            </a:r>
            <a:r>
              <a:rPr lang="ko-Kore-KR" altLang="en-US" sz="1050" dirty="0">
                <a:solidFill>
                  <a:srgbClr val="202122"/>
                </a:solidFill>
                <a:latin typeface="Arial" panose="020B0604020202020204" pitchFamily="34" charset="0"/>
              </a:rPr>
              <a:t>수주부터 출하까지의 시간</a:t>
            </a:r>
            <a:endParaRPr kumimoji="1" lang="ko-Kore-KR" altLang="en-US" sz="1050" dirty="0"/>
          </a:p>
        </p:txBody>
      </p:sp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1478054024"/>
              </p:ext>
            </p:extLst>
          </p:nvPr>
        </p:nvGraphicFramePr>
        <p:xfrm>
          <a:off x="4301766" y="1636722"/>
          <a:ext cx="3666759" cy="3358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17386" y="37187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3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4.5%</a:t>
            </a:r>
            <a:endParaRPr lang="ko-KR" altLang="en-US" b="1" dirty="0">
              <a:solidFill>
                <a:srgbClr val="C03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9FCB1C-CEE7-D264-B164-E44E5628365D}"/>
              </a:ext>
            </a:extLst>
          </p:cNvPr>
          <p:cNvSpPr/>
          <p:nvPr/>
        </p:nvSpPr>
        <p:spPr>
          <a:xfrm>
            <a:off x="10136458" y="4817327"/>
            <a:ext cx="267630" cy="1333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2E9F10B0-B4F5-DB42-CA3E-F9AFA6D73C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2472427"/>
              </p:ext>
            </p:extLst>
          </p:nvPr>
        </p:nvGraphicFramePr>
        <p:xfrm>
          <a:off x="488133" y="1839222"/>
          <a:ext cx="3332319" cy="3198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863EB4DD-4C0D-2F45-0484-B0900393F5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9674908"/>
              </p:ext>
            </p:extLst>
          </p:nvPr>
        </p:nvGraphicFramePr>
        <p:xfrm>
          <a:off x="8423481" y="1797059"/>
          <a:ext cx="3335469" cy="3198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D107C8-E1FC-D02D-68E5-6AB6B74FDF6B}"/>
              </a:ext>
            </a:extLst>
          </p:cNvPr>
          <p:cNvSpPr txBox="1"/>
          <p:nvPr/>
        </p:nvSpPr>
        <p:spPr>
          <a:xfrm>
            <a:off x="923926" y="2013438"/>
            <a:ext cx="428264" cy="2639028"/>
          </a:xfrm>
          <a:prstGeom prst="rect">
            <a:avLst/>
          </a:prstGeom>
          <a:noFill/>
          <a:ln w="28575">
            <a:solidFill>
              <a:srgbClr val="BA260E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658475" y="2013438"/>
            <a:ext cx="990600" cy="2937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-1" y="29155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개선기회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1" y="763519"/>
            <a:ext cx="121829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급격한 수요 증가로 대량 생산 과정 중 불량 제품의 비중이 급등하여 납기 지연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307609" y="1263616"/>
            <a:ext cx="3712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대량 수주 대응 어려움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4306479" y="1266850"/>
            <a:ext cx="36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불량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8283069" y="1270084"/>
            <a:ext cx="36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 지연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320914" y="1648877"/>
            <a:ext cx="3666759" cy="3358703"/>
          </a:xfrm>
          <a:prstGeom prst="rect">
            <a:avLst/>
          </a:prstGeom>
          <a:solidFill>
            <a:schemeClr val="bg1"/>
          </a:solidFill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4306479" y="164408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8314025" y="164408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471121-44DE-F11C-A0A0-6C4F9AF23550}"/>
              </a:ext>
            </a:extLst>
          </p:cNvPr>
          <p:cNvSpPr txBox="1"/>
          <p:nvPr/>
        </p:nvSpPr>
        <p:spPr>
          <a:xfrm>
            <a:off x="320914" y="5982429"/>
            <a:ext cx="11659870" cy="369332"/>
          </a:xfrm>
          <a:prstGeom prst="rect">
            <a:avLst/>
          </a:prstGeom>
          <a:solidFill>
            <a:srgbClr val="1E32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목표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대량 수주 대응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제품 불량률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 Defects, Lead Time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단축을 통한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전분기 대비 매출액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40%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9673B0-1AB9-5754-7701-9DA5D3047B9C}"/>
              </a:ext>
            </a:extLst>
          </p:cNvPr>
          <p:cNvSpPr txBox="1"/>
          <p:nvPr/>
        </p:nvSpPr>
        <p:spPr>
          <a:xfrm>
            <a:off x="346654" y="5136174"/>
            <a:ext cx="365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수주 예측을 통한 수주 대응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D3160-F5AD-20FA-C5D9-83B2D892A8A3}"/>
              </a:ext>
            </a:extLst>
          </p:cNvPr>
          <p:cNvSpPr txBox="1"/>
          <p:nvPr/>
        </p:nvSpPr>
        <p:spPr>
          <a:xfrm>
            <a:off x="4301766" y="5121228"/>
            <a:ext cx="366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최적조건 도출을 통한 불량률 개선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705BAD-0077-EEB5-5350-5A824F740F42}"/>
              </a:ext>
            </a:extLst>
          </p:cNvPr>
          <p:cNvSpPr txBox="1"/>
          <p:nvPr/>
        </p:nvSpPr>
        <p:spPr>
          <a:xfrm>
            <a:off x="8283069" y="5110480"/>
            <a:ext cx="3616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수요 예측을 통한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Lead Time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단축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65F98-7674-1477-4574-E9ADCC68751C}"/>
              </a:ext>
            </a:extLst>
          </p:cNvPr>
          <p:cNvSpPr txBox="1"/>
          <p:nvPr/>
        </p:nvSpPr>
        <p:spPr>
          <a:xfrm>
            <a:off x="8773605" y="5333334"/>
            <a:ext cx="3021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kumimoji="1" lang="en-US" altLang="ko-Kore-KR" sz="1050" dirty="0"/>
              <a:t>Lead Time: </a:t>
            </a:r>
            <a:r>
              <a:rPr lang="ko-KR" alt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상품의 </a:t>
            </a:r>
            <a:r>
              <a:rPr lang="ko-Kore-KR" altLang="en-US" sz="1050" dirty="0">
                <a:solidFill>
                  <a:srgbClr val="202122"/>
                </a:solidFill>
                <a:latin typeface="Arial" panose="020B0604020202020204" pitchFamily="34" charset="0"/>
              </a:rPr>
              <a:t>수주부터 출하까지의 시간</a:t>
            </a:r>
            <a:endParaRPr kumimoji="1" lang="ko-Kore-KR" altLang="en-US" sz="1050" dirty="0"/>
          </a:p>
        </p:txBody>
      </p:sp>
      <p:graphicFrame>
        <p:nvGraphicFramePr>
          <p:cNvPr id="25" name="차트 24"/>
          <p:cNvGraphicFramePr/>
          <p:nvPr>
            <p:extLst/>
          </p:nvPr>
        </p:nvGraphicFramePr>
        <p:xfrm>
          <a:off x="4301766" y="1636722"/>
          <a:ext cx="3666759" cy="3358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42348" y="1646666"/>
            <a:ext cx="92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1E3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95</a:t>
            </a:r>
            <a:r>
              <a:rPr lang="en-US" altLang="ko-KR" b="1" dirty="0" smtClean="0">
                <a:solidFill>
                  <a:srgbClr val="1E3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.5</a:t>
            </a:r>
            <a:r>
              <a:rPr lang="en-US" altLang="ko-KR" b="1" dirty="0">
                <a:solidFill>
                  <a:srgbClr val="1E3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  <a:endParaRPr lang="ko-KR" altLang="en-US" b="1" dirty="0">
              <a:solidFill>
                <a:srgbClr val="1E3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9FCB1C-CEE7-D264-B164-E44E5628365D}"/>
              </a:ext>
            </a:extLst>
          </p:cNvPr>
          <p:cNvSpPr/>
          <p:nvPr/>
        </p:nvSpPr>
        <p:spPr>
          <a:xfrm>
            <a:off x="10136458" y="4817327"/>
            <a:ext cx="267630" cy="1333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863EB4DD-4C0D-2F45-0484-B0900393F5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7967970"/>
              </p:ext>
            </p:extLst>
          </p:nvPr>
        </p:nvGraphicFramePr>
        <p:xfrm>
          <a:off x="8423481" y="1797059"/>
          <a:ext cx="3335469" cy="3198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8887" y="1904928"/>
            <a:ext cx="2933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코로나 여파로 인한 외식 감소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인 가구 증가로 인해 간단하게 식사를 해결할 수 있는 </a:t>
            </a:r>
            <a:r>
              <a:rPr lang="ko-KR" altLang="en-US" dirty="0" err="1" smtClean="0"/>
              <a:t>간편식</a:t>
            </a:r>
            <a:r>
              <a:rPr lang="ko-KR" altLang="en-US" dirty="0" smtClean="0"/>
              <a:t> 수요 증가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2282" y="3986330"/>
            <a:ext cx="3223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-&gt; </a:t>
            </a:r>
            <a:r>
              <a:rPr lang="ko-KR" altLang="en-US" sz="1200" b="1" dirty="0" err="1" smtClean="0"/>
              <a:t>수주량이</a:t>
            </a:r>
            <a:r>
              <a:rPr lang="ko-KR" altLang="en-US" sz="1200" b="1" dirty="0" smtClean="0"/>
              <a:t> 급증하여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기존의 설비로 대응이 어려움 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-&gt; </a:t>
            </a:r>
            <a:r>
              <a:rPr lang="ko-KR" altLang="en-US" sz="1200" b="1" dirty="0" smtClean="0"/>
              <a:t>따라 급격한 수요에 대응할 수 있는 수주 예측 모델이 필요 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10706826" y="1943459"/>
            <a:ext cx="923250" cy="2969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969786" y="38711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3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4.5%</a:t>
            </a:r>
            <a:endParaRPr lang="ko-KR" altLang="en-US" b="1" dirty="0">
              <a:solidFill>
                <a:srgbClr val="C03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69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계획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14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462A-6B39-1123-82F9-6670D3DE5B8D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계획</a:t>
            </a: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9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85F095-23E7-82F5-B2CB-172E84491EEC}"/>
              </a:ext>
            </a:extLst>
          </p:cNvPr>
          <p:cNvGrpSpPr/>
          <p:nvPr/>
        </p:nvGrpSpPr>
        <p:grpSpPr>
          <a:xfrm>
            <a:off x="137706" y="725343"/>
            <a:ext cx="12762851" cy="5640216"/>
            <a:chOff x="650486" y="967078"/>
            <a:chExt cx="12762851" cy="498293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DB0733-B175-90DA-6169-301672C83C9A}"/>
                </a:ext>
              </a:extLst>
            </p:cNvPr>
            <p:cNvSpPr txBox="1"/>
            <p:nvPr/>
          </p:nvSpPr>
          <p:spPr>
            <a:xfrm>
              <a:off x="650486" y="995178"/>
              <a:ext cx="12762851" cy="299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) </a:t>
              </a:r>
              <a:r>
                <a:rPr kumimoji="1" lang="ko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데이터 현황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C25966-B404-DB74-9523-D30706611845}"/>
                </a:ext>
              </a:extLst>
            </p:cNvPr>
            <p:cNvSpPr txBox="1"/>
            <p:nvPr/>
          </p:nvSpPr>
          <p:spPr>
            <a:xfrm>
              <a:off x="707823" y="1310836"/>
              <a:ext cx="9051328" cy="516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수주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생산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오류 메세지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데이터</a:t>
              </a:r>
              <a:endPara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r>
                <a:rPr kumimoji="1" lang="en-US" altLang="ko-KR" sz="1600" b="1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- 1,681,798rows x 40columns</a:t>
              </a:r>
              <a:endParaRPr kumimoji="1" lang="ko-Kore-KR" altLang="en-US" sz="16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B0B4B6-2AA1-3345-3824-54D77BC69324}"/>
                </a:ext>
              </a:extLst>
            </p:cNvPr>
            <p:cNvSpPr/>
            <p:nvPr/>
          </p:nvSpPr>
          <p:spPr>
            <a:xfrm>
              <a:off x="683939" y="967078"/>
              <a:ext cx="4982198" cy="4982938"/>
            </a:xfrm>
            <a:prstGeom prst="rect">
              <a:avLst/>
            </a:prstGeom>
            <a:noFill/>
            <a:ln w="28575">
              <a:solidFill>
                <a:srgbClr val="1D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D1F1960-3249-0251-B5E7-5DAB4E3D95BE}"/>
              </a:ext>
            </a:extLst>
          </p:cNvPr>
          <p:cNvSpPr txBox="1"/>
          <p:nvPr/>
        </p:nvSpPr>
        <p:spPr>
          <a:xfrm>
            <a:off x="1399450" y="2271681"/>
            <a:ext cx="2295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이상치 결측치 요약정리 넣고 양품과 불량은 분석 결과에 넣기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AAF2DB2-C13F-A5BF-3634-E87FCF7982BF}"/>
              </a:ext>
            </a:extLst>
          </p:cNvPr>
          <p:cNvGrpSpPr/>
          <p:nvPr/>
        </p:nvGrpSpPr>
        <p:grpSpPr>
          <a:xfrm>
            <a:off x="5532330" y="716134"/>
            <a:ext cx="6464627" cy="5640216"/>
            <a:chOff x="642107" y="2229556"/>
            <a:chExt cx="10866624" cy="415372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5CD4AF0-2E22-0E7A-B8B0-AAB20D6800AF}"/>
                </a:ext>
              </a:extLst>
            </p:cNvPr>
            <p:cNvGrpSpPr/>
            <p:nvPr/>
          </p:nvGrpSpPr>
          <p:grpSpPr>
            <a:xfrm>
              <a:off x="650486" y="2362107"/>
              <a:ext cx="10666201" cy="3445228"/>
              <a:chOff x="5486401" y="1347510"/>
              <a:chExt cx="5814208" cy="440867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486401" y="1347510"/>
                <a:ext cx="5814208" cy="41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2) </a:t>
                </a:r>
                <a:r>
                  <a:rPr lang="ko-KR" altLang="en-US" sz="16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간편식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생산 프로세스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04E11B1-80E7-8781-3AA1-C5A19A73096E}"/>
                  </a:ext>
                </a:extLst>
              </p:cNvPr>
              <p:cNvSpPr/>
              <p:nvPr/>
            </p:nvSpPr>
            <p:spPr>
              <a:xfrm>
                <a:off x="10474758" y="5171411"/>
                <a:ext cx="780585" cy="5847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C6724C3-4853-329A-B7C5-D4AB7C0F628B}"/>
                </a:ext>
              </a:extLst>
            </p:cNvPr>
            <p:cNvSpPr/>
            <p:nvPr/>
          </p:nvSpPr>
          <p:spPr>
            <a:xfrm>
              <a:off x="642107" y="2229556"/>
              <a:ext cx="10866624" cy="4153725"/>
            </a:xfrm>
            <a:prstGeom prst="rect">
              <a:avLst/>
            </a:prstGeom>
            <a:noFill/>
            <a:ln w="28575">
              <a:solidFill>
                <a:srgbClr val="1D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892855" y="1481998"/>
            <a:ext cx="5743576" cy="4551532"/>
            <a:chOff x="5838224" y="1406832"/>
            <a:chExt cx="5743576" cy="455153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l="16254" t="9082" r="21517" b="16156"/>
            <a:stretch/>
          </p:blipFill>
          <p:spPr>
            <a:xfrm>
              <a:off x="5838224" y="1406832"/>
              <a:ext cx="5743576" cy="372427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8424839" y="1635313"/>
              <a:ext cx="1019048" cy="1414200"/>
            </a:xfrm>
            <a:prstGeom prst="rect">
              <a:avLst/>
            </a:prstGeom>
            <a:noFill/>
            <a:ln w="28575">
              <a:solidFill>
                <a:srgbClr val="1E3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134463" y="1635313"/>
              <a:ext cx="1245807" cy="14142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68770" y="3052683"/>
              <a:ext cx="13752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쿠킹온도</a:t>
              </a:r>
              <a:endPara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  <a:p>
              <a:pPr algn="ctr"/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쿠킹스팀압력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281710" y="3588730"/>
              <a:ext cx="1031351" cy="15423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92823" y="3588730"/>
              <a:ext cx="1699898" cy="15423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457094" y="2731699"/>
              <a:ext cx="935729" cy="232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2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쿠킹실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237702" y="2708697"/>
              <a:ext cx="1088255" cy="2534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계량실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341411" y="4730505"/>
              <a:ext cx="911948" cy="223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2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포장실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817953" y="4730505"/>
              <a:ext cx="911948" cy="223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충전실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525001" y="5219700"/>
              <a:ext cx="14564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충전실온도</a:t>
              </a:r>
              <a:endPara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실링온도</a:t>
              </a:r>
              <a:endPara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실링압력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72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4057</TotalTime>
  <Words>2260</Words>
  <Application>Microsoft Office PowerPoint</Application>
  <PresentationFormat>와이드스크린</PresentationFormat>
  <Paragraphs>508</Paragraphs>
  <Slides>29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08서울남산체 EB</vt:lpstr>
      <vt:lpstr>Noto Sans CJK JP</vt:lpstr>
      <vt:lpstr>나눔스퀘어 ExtraBold</vt:lpstr>
      <vt:lpstr>나눔스퀘어 Light</vt:lpstr>
      <vt:lpstr>맑은 고딕</vt:lpstr>
      <vt:lpstr>맑은 고딕</vt:lpstr>
      <vt:lpstr>맑은 고딕 Semilight</vt:lpstr>
      <vt:lpstr>Arial</vt:lpstr>
      <vt:lpstr>Calibri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정한나</cp:lastModifiedBy>
  <cp:revision>177</cp:revision>
  <dcterms:created xsi:type="dcterms:W3CDTF">2020-09-07T02:34:06Z</dcterms:created>
  <dcterms:modified xsi:type="dcterms:W3CDTF">2022-11-17T08:47:07Z</dcterms:modified>
</cp:coreProperties>
</file>