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0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.xml" ContentType="application/vnd.openxmlformats-officedocument.drawingml.chartshape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0" r:id="rId2"/>
    <p:sldId id="261" r:id="rId3"/>
    <p:sldId id="258" r:id="rId4"/>
    <p:sldId id="295" r:id="rId5"/>
    <p:sldId id="299" r:id="rId6"/>
    <p:sldId id="355" r:id="rId7"/>
    <p:sldId id="316" r:id="rId8"/>
    <p:sldId id="367" r:id="rId9"/>
    <p:sldId id="368" r:id="rId10"/>
    <p:sldId id="325" r:id="rId11"/>
    <p:sldId id="319" r:id="rId12"/>
    <p:sldId id="362" r:id="rId13"/>
    <p:sldId id="356" r:id="rId14"/>
    <p:sldId id="358" r:id="rId15"/>
    <p:sldId id="369" r:id="rId16"/>
    <p:sldId id="370" r:id="rId17"/>
    <p:sldId id="371" r:id="rId18"/>
    <p:sldId id="363" r:id="rId19"/>
    <p:sldId id="348" r:id="rId20"/>
    <p:sldId id="338" r:id="rId21"/>
    <p:sldId id="347" r:id="rId22"/>
    <p:sldId id="351" r:id="rId23"/>
    <p:sldId id="353" r:id="rId24"/>
    <p:sldId id="333" r:id="rId25"/>
    <p:sldId id="329" r:id="rId26"/>
    <p:sldId id="328" r:id="rId27"/>
    <p:sldId id="327" r:id="rId28"/>
    <p:sldId id="350" r:id="rId29"/>
    <p:sldId id="352" r:id="rId30"/>
    <p:sldId id="364" r:id="rId31"/>
    <p:sldId id="365" r:id="rId32"/>
    <p:sldId id="366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58"/>
            <p14:sldId id="295"/>
            <p14:sldId id="299"/>
            <p14:sldId id="355"/>
            <p14:sldId id="316"/>
            <p14:sldId id="367"/>
            <p14:sldId id="368"/>
            <p14:sldId id="325"/>
            <p14:sldId id="319"/>
            <p14:sldId id="362"/>
            <p14:sldId id="356"/>
          </p14:sldIdLst>
        </p14:section>
        <p14:section name="제목 없는 구역" id="{C8221544-3561-47E0-93D2-D390FDC652E6}">
          <p14:sldIdLst>
            <p14:sldId id="358"/>
            <p14:sldId id="369"/>
            <p14:sldId id="370"/>
            <p14:sldId id="371"/>
            <p14:sldId id="363"/>
            <p14:sldId id="348"/>
            <p14:sldId id="338"/>
            <p14:sldId id="347"/>
            <p14:sldId id="351"/>
            <p14:sldId id="353"/>
            <p14:sldId id="333"/>
            <p14:sldId id="329"/>
            <p14:sldId id="328"/>
            <p14:sldId id="327"/>
            <p14:sldId id="350"/>
            <p14:sldId id="352"/>
            <p14:sldId id="364"/>
            <p14:sldId id="365"/>
            <p14:sldId id="36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1E3252"/>
    <a:srgbClr val="6B6B6B"/>
    <a:srgbClr val="BA260E"/>
    <a:srgbClr val="3274A1"/>
    <a:srgbClr val="C03D3E"/>
    <a:srgbClr val="1D3152"/>
    <a:srgbClr val="FFFFFF"/>
    <a:srgbClr val="018296"/>
    <a:srgbClr val="4D4D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5" autoAdjust="0"/>
    <p:restoredTop sz="95320" autoAdjust="0"/>
  </p:normalViewPr>
  <p:slideViewPr>
    <p:cSldViewPr snapToGrid="0" showGuides="1">
      <p:cViewPr varScale="1">
        <p:scale>
          <a:sx n="85" d="100"/>
          <a:sy n="85" d="100"/>
        </p:scale>
        <p:origin x="106" y="115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4.4940886730449443E-2"/>
          <c:w val="0.85372135956189898"/>
          <c:h val="0.75093337819411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52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3D-45AF-9C5F-4C98D6DE6939}"/>
              </c:ext>
            </c:extLst>
          </c:dPt>
          <c:dPt>
            <c:idx val="1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D-45AF-9C5F-4C98D6DE6939}"/>
              </c:ext>
            </c:extLst>
          </c:dPt>
          <c:cat>
            <c:strRef>
              <c:f>Sheet1!$A$2:$A$3</c:f>
              <c:strCache>
                <c:ptCount val="2"/>
                <c:pt idx="0">
                  <c:v>볶음밥</c:v>
                </c:pt>
                <c:pt idx="1">
                  <c:v>기타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explosion val="5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cat>
            <c:strRef>
              <c:f>Sheet1!$A$2:$A$3</c:f>
              <c:strCache>
                <c:ptCount val="2"/>
                <c:pt idx="0">
                  <c:v>마요네즈</c:v>
                </c:pt>
                <c:pt idx="1">
                  <c:v>드레싱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image" Target="../media/image16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2.xml"/><Relationship Id="rId11" Type="http://schemas.openxmlformats.org/officeDocument/2006/relationships/chart" Target="../charts/chart27.xml"/><Relationship Id="rId5" Type="http://schemas.openxmlformats.org/officeDocument/2006/relationships/chart" Target="../charts/chart21.xml"/><Relationship Id="rId10" Type="http://schemas.openxmlformats.org/officeDocument/2006/relationships/chart" Target="../charts/chart26.xml"/><Relationship Id="rId4" Type="http://schemas.openxmlformats.org/officeDocument/2006/relationships/image" Target="../media/image17.emf"/><Relationship Id="rId9" Type="http://schemas.openxmlformats.org/officeDocument/2006/relationships/chart" Target="../charts/char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08653"/>
              </p:ext>
            </p:extLst>
          </p:nvPr>
        </p:nvGraphicFramePr>
        <p:xfrm>
          <a:off x="214408" y="111892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조건 변수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190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780333"/>
              </p:ext>
            </p:extLst>
          </p:nvPr>
        </p:nvGraphicFramePr>
        <p:xfrm>
          <a:off x="318839" y="1590788"/>
          <a:ext cx="3605461" cy="364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06235"/>
              </p:ext>
            </p:extLst>
          </p:nvPr>
        </p:nvGraphicFramePr>
        <p:xfrm>
          <a:off x="3781424" y="1670187"/>
          <a:ext cx="2139865" cy="33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575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</a:tblGrid>
              <a:tr h="58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오류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708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200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379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506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장비오염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71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50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충진오류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54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50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 이상 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39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50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점도이상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3130444064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endParaRPr lang="en-US" altLang="ko-KR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99</a:t>
            </a:r>
            <a:r>
              <a:rPr lang="en-US" altLang="ko-KR" sz="11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</a:t>
            </a:r>
            <a:endParaRPr lang="ko-KR" altLang="en-US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밥 종류의 </a:t>
            </a:r>
            <a:r>
              <a:rPr lang="ko-KR" altLang="en-US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비율 </a:t>
            </a:r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480148" y="1774919"/>
            <a:ext cx="88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endParaRPr lang="en-US" altLang="ko-KR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23.1</a:t>
            </a:r>
            <a:r>
              <a:rPr lang="en-US" altLang="ko-KR" sz="11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%</a:t>
            </a:r>
            <a:endParaRPr lang="ko-KR" altLang="en-US" sz="11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소스 종류의 </a:t>
            </a:r>
            <a:r>
              <a:rPr lang="ko-KR" altLang="en-US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비율</a:t>
            </a:r>
            <a:endParaRPr lang="ko-KR" altLang="en-US" sz="9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05443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71532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 </a:t>
            </a:r>
          </a:p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과부하의 비중이 가장 크고 </a:t>
            </a:r>
            <a:r>
              <a:rPr lang="ko-KR" alt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장비오염이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두 번째로 큼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오류 메시지에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38B8E2-E613-B7A6-0E3B-0D6637012ABA}"/>
              </a:ext>
            </a:extLst>
          </p:cNvPr>
          <p:cNvSpPr txBox="1"/>
          <p:nvPr/>
        </p:nvSpPr>
        <p:spPr>
          <a:xfrm>
            <a:off x="847680" y="1935626"/>
            <a:ext cx="438195" cy="2867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19826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마요네즈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▲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예측하는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 성능 비교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볶음밥이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4.4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%),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16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많이 발생함</a:t>
            </a:r>
            <a:endParaRPr kumimoji="1"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불량이 많이 발생하는 공정의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051908" y="2152467"/>
            <a:ext cx="31277" cy="3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49135"/>
              </p:ext>
            </p:extLst>
          </p:nvPr>
        </p:nvGraphicFramePr>
        <p:xfrm>
          <a:off x="5596343" y="2331212"/>
          <a:ext cx="2846989" cy="13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4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452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4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b="1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  <a:endParaRPr lang="ko-KR" altLang="en-US" sz="10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7038"/>
              </p:ext>
            </p:extLst>
          </p:nvPr>
        </p:nvGraphicFramePr>
        <p:xfrm>
          <a:off x="8538150" y="2321689"/>
          <a:ext cx="2762684" cy="131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50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875354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854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26942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  <a:endParaRPr lang="ko-KR" altLang="en-US" sz="10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r>
                        <a:rPr lang="en-US" altLang="ko-KR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493610"/>
              </p:ext>
            </p:extLst>
          </p:nvPr>
        </p:nvGraphicFramePr>
        <p:xfrm>
          <a:off x="8600525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품목별 불량 제품 </a:t>
            </a:r>
            <a:r>
              <a:rPr lang="en-US" altLang="ko-KR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508029" cy="1684310"/>
            <a:chOff x="423065" y="2436545"/>
            <a:chExt cx="4508029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758183040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75393" y="3637097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김치볶음밥      불고기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볶음밥   </a:t>
              </a:r>
              <a:r>
                <a:rPr kumimoji="1" lang="en-US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72035" cy="1915465"/>
            <a:chOff x="423065" y="3962950"/>
            <a:chExt cx="427203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1170000405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604515" y="5397811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골드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마요네즈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해표 골드 마요네즈</a:t>
              </a:r>
              <a:endParaRPr kumimoji="1" lang="ko-Kore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27118" y="203806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원인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814537"/>
              </p:ext>
            </p:extLst>
          </p:nvPr>
        </p:nvGraphicFramePr>
        <p:xfrm>
          <a:off x="5568788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60204" y="3599589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60204" y="5505533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88909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개수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4.4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/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/>
          </p:nvPr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/>
          </p:nvPr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/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/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70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여부에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 공정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 분석한 결과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실링압력을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 조건을 통해 불량발생을 줄이기 위한 실시간 모니터링 시스템 필요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63050"/>
              </p:ext>
            </p:extLst>
          </p:nvPr>
        </p:nvGraphicFramePr>
        <p:xfrm>
          <a:off x="5743016" y="1361422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58118"/>
              </p:ext>
            </p:extLst>
          </p:nvPr>
        </p:nvGraphicFramePr>
        <p:xfrm>
          <a:off x="5773143" y="3118584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충전실온도의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82612"/>
              </p:ext>
            </p:extLst>
          </p:nvPr>
        </p:nvGraphicFramePr>
        <p:xfrm>
          <a:off x="5773143" y="4073203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3084"/>
              </p:ext>
            </p:extLst>
          </p:nvPr>
        </p:nvGraphicFramePr>
        <p:xfrm>
          <a:off x="5743017" y="2163964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780875" y="4975428"/>
            <a:ext cx="609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" y="1488176"/>
            <a:ext cx="5146470" cy="4217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30775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29356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7876" y="5495851"/>
            <a:ext cx="50748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양품    불량                      양품   불량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035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실링압력을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최적 조건을 통해 불량발생을 줄이기 위한 실시간 모니터링 시스템 필요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>
            <p:extLst/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69934"/>
              </p:ext>
            </p:extLst>
          </p:nvPr>
        </p:nvGraphicFramePr>
        <p:xfrm>
          <a:off x="5743016" y="1281314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29265"/>
              </p:ext>
            </p:extLst>
          </p:nvPr>
        </p:nvGraphicFramePr>
        <p:xfrm>
          <a:off x="5757760" y="37396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충전실온도의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3479"/>
              </p:ext>
            </p:extLst>
          </p:nvPr>
        </p:nvGraphicFramePr>
        <p:xfrm>
          <a:off x="5773143" y="4605149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01601"/>
              </p:ext>
            </p:extLst>
          </p:nvPr>
        </p:nvGraphicFramePr>
        <p:xfrm>
          <a:off x="5743017" y="2874106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857905" y="5325173"/>
            <a:ext cx="60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79087"/>
              </p:ext>
            </p:extLst>
          </p:nvPr>
        </p:nvGraphicFramePr>
        <p:xfrm>
          <a:off x="5743017" y="200858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4015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4151" y="5410885"/>
            <a:ext cx="54167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불량               양품  불량                양품  불량               양품  불량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749713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87312" y="4659348"/>
            <a:ext cx="6803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평가 결과 불량률을 가장 잘 예측하는 신뢰성 있는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601324890"/>
              </p:ext>
            </p:extLst>
          </p:nvPr>
        </p:nvGraphicFramePr>
        <p:xfrm>
          <a:off x="7233801" y="2363873"/>
          <a:ext cx="4749713" cy="32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39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유무</a:t>
            </a:r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9781" y="1597431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Train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39780" y="3263801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  <a:endParaRPr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55004" y="2398663"/>
            <a:ext cx="386360" cy="42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41364" y="1580701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44632" y="1738991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09292" y="1738991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44632" y="3365364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생성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3071" y="4155940"/>
            <a:ext cx="370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2729649" cy="707886"/>
            <a:chOff x="312396" y="3596640"/>
            <a:chExt cx="272964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3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9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82B98C-6551-6A78-F66F-FC4D64EA6EA0}"/>
              </a:ext>
            </a:extLst>
          </p:cNvPr>
          <p:cNvSpPr/>
          <p:nvPr/>
        </p:nvSpPr>
        <p:spPr>
          <a:xfrm>
            <a:off x="132080" y="741681"/>
            <a:ext cx="11907520" cy="57722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3462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C4554E-E9B4-FAC5-C1D8-430CF17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C8A226-4019-59CE-3679-B343E4E122E8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A089-2F51-9DA3-2735-7E52474D191D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</p:spTree>
    <p:extLst>
      <p:ext uri="{BB962C8B-B14F-4D97-AF65-F5344CB8AC3E}">
        <p14:creationId xmlns:p14="http://schemas.microsoft.com/office/powerpoint/2010/main" val="102146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2805865986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5776" y="1840664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76244"/>
            <a:ext cx="3589993" cy="3283536"/>
            <a:chOff x="4440008" y="1817527"/>
            <a:chExt cx="3589993" cy="328353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233500" y="1817527"/>
              <a:ext cx="7965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00625" y="1859502"/>
            <a:ext cx="3390649" cy="3335016"/>
            <a:chOff x="905338" y="1860624"/>
            <a:chExt cx="3390649" cy="3335016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503010" y="1860624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341" y="2670002"/>
              <a:ext cx="1675555" cy="1079589"/>
            </a:xfrm>
            <a:prstGeom prst="straightConnector1">
              <a:avLst/>
            </a:prstGeom>
            <a:ln w="19050">
              <a:solidFill>
                <a:srgbClr val="005289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97935" y="2337677"/>
            <a:ext cx="2850416" cy="1813897"/>
            <a:chOff x="1402648" y="2338799"/>
            <a:chExt cx="2850416" cy="1813897"/>
          </a:xfrm>
        </p:grpSpPr>
        <p:sp>
          <p:nvSpPr>
            <p:cNvPr id="85" name="TextBox 84"/>
            <p:cNvSpPr txBox="1"/>
            <p:nvPr/>
          </p:nvSpPr>
          <p:spPr>
            <a:xfrm>
              <a:off x="1402648" y="3747086"/>
              <a:ext cx="598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6058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1729" y="3752586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5438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7778" y="3696953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6823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48438" y="3421940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2682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0877" y="3221794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7421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02849" y="3005102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3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2164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92552" y="2338799"/>
              <a:ext cx="560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235676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/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F147C-8F2D-BA47-EF7B-F4F33323916C}"/>
              </a:ext>
            </a:extLst>
          </p:cNvPr>
          <p:cNvSpPr txBox="1"/>
          <p:nvPr/>
        </p:nvSpPr>
        <p:spPr>
          <a:xfrm>
            <a:off x="340988" y="4222340"/>
            <a:ext cx="360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급증하여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설비로 대응이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 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이데일리">
            <a:extLst>
              <a:ext uri="{FF2B5EF4-FFF2-40B4-BE49-F238E27FC236}">
                <a16:creationId xmlns:a16="http://schemas.microsoft.com/office/drawing/2014/main" id="{8A0808CB-2744-C564-6399-D5DE8ABC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28" y="1761428"/>
            <a:ext cx="1897537" cy="21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집밥 비중 83%, '삼식이' 늘면서 가파르게 성장한 HMR 시장 - 시사저널">
            <a:extLst>
              <a:ext uri="{FF2B5EF4-FFF2-40B4-BE49-F238E27FC236}">
                <a16:creationId xmlns:a16="http://schemas.microsoft.com/office/drawing/2014/main" id="{323D47A4-5AE4-D81F-3815-80470375B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988" y="1840819"/>
            <a:ext cx="1686332" cy="20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4781832" cy="46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</a:t>
              </a:r>
              <a:endPara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- 1,681,798rows </a:t>
              </a:r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x </a:t>
              </a:r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43columns</a:t>
              </a:r>
              <a:endParaRPr kumimoji="1" lang="ko-Kore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862" y="2264832"/>
              <a:ext cx="10666201" cy="3542502"/>
              <a:chOff x="548660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606" y="1223033"/>
                <a:ext cx="5814208" cy="3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2" y="1706298"/>
            <a:ext cx="245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 생성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91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납기지연여부 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수주수량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불량여부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Error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결합 후 도출 </a:t>
            </a:r>
            <a:endParaRPr kumimoji="1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92025" y="1117059"/>
            <a:ext cx="5945235" cy="2766065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24839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57094" y="2731699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37702" y="2708697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41411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17953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792025" y="4155403"/>
            <a:ext cx="5939154" cy="1034273"/>
            <a:chOff x="474727" y="3314672"/>
            <a:chExt cx="6110972" cy="144145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364209"/>
              <a:chOff x="760048" y="3164666"/>
              <a:chExt cx="1110552" cy="1317264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158765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10989"/>
              <a:chOff x="3640669" y="3004492"/>
              <a:chExt cx="1045763" cy="1362435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4043762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21844"/>
              <a:chOff x="2360068" y="3139480"/>
              <a:chExt cx="1052641" cy="137291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89231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397206"/>
              <a:chOff x="5710466" y="3132803"/>
              <a:chExt cx="1110552" cy="1349126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158764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2" y="2629261"/>
            <a:ext cx="483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65868" y="5399444"/>
            <a:ext cx="137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393042" y="5294866"/>
            <a:ext cx="1456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3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4781832" cy="46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- 1,681,798rows </a:t>
              </a:r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x </a:t>
              </a:r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43columns</a:t>
              </a:r>
              <a:endParaRPr kumimoji="1" lang="ko-Kore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862" y="2264832"/>
              <a:ext cx="10666201" cy="3542502"/>
              <a:chOff x="548660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606" y="1223033"/>
                <a:ext cx="5814208" cy="3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281303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납기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및 수주일 비교 후 납기 이상치 대체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수주단가가 음수면 제거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대체 후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납기지연여부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정제 계획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91218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50436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9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분석에 필요한 </a:t>
            </a:r>
            <a:r>
              <a:rPr kumimoji="1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제조 공정 관련 데이터 수집 및 사전 이해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확인을 통하여 발견된 </a:t>
            </a:r>
            <a:r>
              <a:rPr kumimoji="1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결측치나</a:t>
            </a:r>
            <a:r>
              <a:rPr kumimoji="1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이상치에 대한 적절한 처리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방안 수립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공정별 작업 상태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제품정보 데이터와 비교 후 이상치 대체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 및 습도 결측 데이터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불량유무 판단 파생여부 생성 </a:t>
            </a:r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 </a:t>
            </a:r>
            <a:r>
              <a:rPr kumimoji="1"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음수면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품목명 및 품목코드 결측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및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830641"/>
            <a:ext cx="3523263" cy="137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92025" y="1117059"/>
            <a:ext cx="5945235" cy="2766065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24839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57094" y="2731699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37702" y="2708697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41411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17953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792025" y="4155403"/>
            <a:ext cx="5939154" cy="1034273"/>
            <a:chOff x="474727" y="3314672"/>
            <a:chExt cx="6110972" cy="144145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364209"/>
              <a:chOff x="760048" y="3164666"/>
              <a:chExt cx="1110552" cy="1317264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158765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10989"/>
              <a:chOff x="3640669" y="3004492"/>
              <a:chExt cx="1045763" cy="1362435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4043762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21844"/>
              <a:chOff x="2360068" y="3139480"/>
              <a:chExt cx="1052641" cy="137291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89231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397206"/>
              <a:chOff x="5710466" y="3132803"/>
              <a:chExt cx="1110552" cy="1349126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158764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2927</Words>
  <Application>Microsoft Office PowerPoint</Application>
  <PresentationFormat>와이드스크린</PresentationFormat>
  <Paragraphs>620</Paragraphs>
  <Slides>33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08서울남산체 EB</vt:lpstr>
      <vt:lpstr>Noto Sans CJK JP</vt:lpstr>
      <vt:lpstr>나눔고딕</vt:lpstr>
      <vt:lpstr>나눔스퀘어 ExtraBold</vt:lpstr>
      <vt:lpstr>나눔스퀘어 Light</vt:lpstr>
      <vt:lpstr>Malgun Gothic</vt:lpstr>
      <vt:lpstr>Malgun Gothic</vt:lpstr>
      <vt:lpstr>맑은 고딕 Semilight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193</cp:revision>
  <dcterms:created xsi:type="dcterms:W3CDTF">2020-09-07T02:34:06Z</dcterms:created>
  <dcterms:modified xsi:type="dcterms:W3CDTF">2022-11-17T15:33:50Z</dcterms:modified>
</cp:coreProperties>
</file>