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Ex1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9.xml" ContentType="application/vnd.openxmlformats-officedocument.presentationml.notesSlide+xml"/>
  <Override PartName="/ppt/charts/chart2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1.xml" ContentType="application/vnd.openxmlformats-officedocument.drawingml.chartshapes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8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9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261" r:id="rId3"/>
    <p:sldId id="258" r:id="rId4"/>
    <p:sldId id="295" r:id="rId5"/>
    <p:sldId id="299" r:id="rId6"/>
    <p:sldId id="263" r:id="rId7"/>
    <p:sldId id="355" r:id="rId8"/>
    <p:sldId id="316" r:id="rId9"/>
    <p:sldId id="344" r:id="rId10"/>
    <p:sldId id="325" r:id="rId11"/>
    <p:sldId id="319" r:id="rId12"/>
    <p:sldId id="354" r:id="rId13"/>
    <p:sldId id="356" r:id="rId14"/>
    <p:sldId id="358" r:id="rId15"/>
    <p:sldId id="360" r:id="rId16"/>
    <p:sldId id="361" r:id="rId17"/>
    <p:sldId id="357" r:id="rId18"/>
    <p:sldId id="348" r:id="rId19"/>
    <p:sldId id="338" r:id="rId20"/>
    <p:sldId id="347" r:id="rId21"/>
    <p:sldId id="351" r:id="rId22"/>
    <p:sldId id="353" r:id="rId23"/>
    <p:sldId id="329" r:id="rId24"/>
    <p:sldId id="333" r:id="rId25"/>
    <p:sldId id="327" r:id="rId26"/>
    <p:sldId id="352" r:id="rId27"/>
    <p:sldId id="362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60E"/>
    <a:srgbClr val="005289"/>
    <a:srgbClr val="3274A1"/>
    <a:srgbClr val="1E3252"/>
    <a:srgbClr val="C03D3E"/>
    <a:srgbClr val="1D3152"/>
    <a:srgbClr val="FFFFFF"/>
    <a:srgbClr val="018296"/>
    <a:srgbClr val="4D4D4D"/>
    <a:srgbClr val="F4F4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8" autoAdjust="0"/>
    <p:restoredTop sz="91988"/>
  </p:normalViewPr>
  <p:slideViewPr>
    <p:cSldViewPr snapToGrid="0" showGuides="1">
      <p:cViewPr varScale="1">
        <p:scale>
          <a:sx n="92" d="100"/>
          <a:sy n="92" d="100"/>
        </p:scale>
        <p:origin x="20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1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____1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B-4BD6-92D0-5D14EF7A95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B-4BD6-92D0-5D14EF7A95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0B-4BD6-92D0-5D14EF7A95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0B-4BD6-92D0-5D14EF7A954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B-4BD6-92D0-5D14EF7A9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E-4C0A-A3B2-A57541768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E-4C0A-A3B2-A57541768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E-4C0A-A3B2-A5754176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9888"/>
        <c:axId val="338160216"/>
      </c:barChart>
      <c:catAx>
        <c:axId val="3381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60216"/>
        <c:crosses val="autoZero"/>
        <c:auto val="1"/>
        <c:lblAlgn val="ctr"/>
        <c:lblOffset val="100"/>
        <c:noMultiLvlLbl val="0"/>
      </c:catAx>
      <c:valAx>
        <c:axId val="3381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0.997</c:v>
                </c:pt>
                <c:pt idx="2">
                  <c:v>0.99199999999999999</c:v>
                </c:pt>
                <c:pt idx="3">
                  <c:v>0.95699999999999996</c:v>
                </c:pt>
                <c:pt idx="4">
                  <c:v>0.98499999999999999</c:v>
                </c:pt>
                <c:pt idx="5">
                  <c:v>0.97099999999999997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C-7F4E-8211-BEF79FF679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0.999</c:v>
                </c:pt>
                <c:pt idx="1">
                  <c:v>0.996</c:v>
                </c:pt>
                <c:pt idx="2">
                  <c:v>0.97399999999999998</c:v>
                </c:pt>
                <c:pt idx="3">
                  <c:v>0.96299999999999997</c:v>
                </c:pt>
                <c:pt idx="4">
                  <c:v>0.94899999999999995</c:v>
                </c:pt>
                <c:pt idx="5">
                  <c:v>0.95599999999999996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C-7F4E-8211-BEF79FF679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0.99399999999999999</c:v>
                </c:pt>
                <c:pt idx="2">
                  <c:v>0.99</c:v>
                </c:pt>
                <c:pt idx="3">
                  <c:v>0.89400000000000002</c:v>
                </c:pt>
                <c:pt idx="4">
                  <c:v>0.98499999999999999</c:v>
                </c:pt>
                <c:pt idx="5">
                  <c:v>0.93700000000000006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AC-7F4E-8211-BEF79FF679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0.98899999999999999</c:v>
                </c:pt>
                <c:pt idx="1">
                  <c:v>0.98799999999999999</c:v>
                </c:pt>
                <c:pt idx="2">
                  <c:v>0.96599999999999997</c:v>
                </c:pt>
                <c:pt idx="3">
                  <c:v>0.82199999999999995</c:v>
                </c:pt>
                <c:pt idx="4">
                  <c:v>0.94199999999999995</c:v>
                </c:pt>
                <c:pt idx="5">
                  <c:v>0.878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AC-7F4E-8211-BEF79FF679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0.98699999999999999</c:v>
                </c:pt>
                <c:pt idx="2">
                  <c:v>0.98599999999999999</c:v>
                </c:pt>
                <c:pt idx="3">
                  <c:v>0.78500000000000003</c:v>
                </c:pt>
                <c:pt idx="4">
                  <c:v>0.98499999999999999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AC-7F4E-8211-BEF79FF67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0.996</c:v>
                </c:pt>
                <c:pt idx="2">
                  <c:v>0.98099999999999998</c:v>
                </c:pt>
                <c:pt idx="3">
                  <c:v>0.96799999999999997</c:v>
                </c:pt>
                <c:pt idx="4">
                  <c:v>0.96299999999999997</c:v>
                </c:pt>
                <c:pt idx="5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1-174C-8DD5-FE93E70C1F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0.997</c:v>
                </c:pt>
                <c:pt idx="1">
                  <c:v>0.99399999999999999</c:v>
                </c:pt>
                <c:pt idx="2">
                  <c:v>0.96199999999999997</c:v>
                </c:pt>
                <c:pt idx="3">
                  <c:v>0.96199999999999997</c:v>
                </c:pt>
                <c:pt idx="4">
                  <c:v>0.92700000000000005</c:v>
                </c:pt>
                <c:pt idx="5">
                  <c:v>0.94399999999999995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1-174C-8DD5-FE93E70C1F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0.99199999999999999</c:v>
                </c:pt>
                <c:pt idx="2">
                  <c:v>0.97799999999999998</c:v>
                </c:pt>
                <c:pt idx="3">
                  <c:v>0.89</c:v>
                </c:pt>
                <c:pt idx="4">
                  <c:v>0.96299999999999997</c:v>
                </c:pt>
                <c:pt idx="5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01-174C-8DD5-FE93E70C1F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0.98599999999999999</c:v>
                </c:pt>
                <c:pt idx="1">
                  <c:v>0.98299999999999998</c:v>
                </c:pt>
                <c:pt idx="2">
                  <c:v>0.95199999999999996</c:v>
                </c:pt>
                <c:pt idx="3">
                  <c:v>0.79100000000000004</c:v>
                </c:pt>
                <c:pt idx="4">
                  <c:v>0.91800000000000004</c:v>
                </c:pt>
                <c:pt idx="5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01-174C-8DD5-FE93E70C1F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Train Accuracy</c:v>
                </c:pt>
                <c:pt idx="1">
                  <c:v>Test Accuracy</c:v>
                </c:pt>
                <c:pt idx="2">
                  <c:v>AUC</c:v>
                </c:pt>
                <c:pt idx="3">
                  <c:v>Precision</c:v>
                </c:pt>
                <c:pt idx="4">
                  <c:v>Recall</c:v>
                </c:pt>
                <c:pt idx="5">
                  <c:v>F1 Score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0.98499999999999999</c:v>
                </c:pt>
                <c:pt idx="2">
                  <c:v>0.97499999999999998</c:v>
                </c:pt>
                <c:pt idx="3">
                  <c:v>0.79900000000000004</c:v>
                </c:pt>
                <c:pt idx="4">
                  <c:v>0.96299999999999997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01-174C-8DD5-FE93E70C1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91782964531122491"/>
          <c:w val="0.9"/>
          <c:h val="7.2782751646896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  <c:pt idx="7">
                  <c:v>23년(추정)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  <c:pt idx="7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29620122133011989"/>
          <c:h val="0.776520503395597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F-F947-8867-843FA29B22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D6-724E-B762-F698812C158A}"/>
              </c:ext>
            </c:extLst>
          </c:dPt>
          <c:cat>
            <c:strRef>
              <c:f>Sheet1!$A$2:$A$3</c:f>
              <c:strCache>
                <c:ptCount val="2"/>
                <c:pt idx="0">
                  <c:v>양품량</c:v>
                </c:pt>
                <c:pt idx="1">
                  <c:v>남은량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F-F947-8867-843FA29B2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57196111258211868"/>
          <c:y val="7.3693344082642137E-2"/>
          <c:w val="0.33945075587783363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34584772777973527"/>
          <c:h val="0.906673681046144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6-B74B-B16B-DC61B24A1E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6-B74B-B16B-DC61B24A1EEF}"/>
              </c:ext>
            </c:extLst>
          </c:dPt>
          <c:cat>
            <c:strRef>
              <c:f>Sheet1!$A$2:$A$3</c:f>
              <c:strCache>
                <c:ptCount val="2"/>
                <c:pt idx="0">
                  <c:v>불량률</c:v>
                </c:pt>
                <c:pt idx="1">
                  <c:v>양품률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96-B74B-B16B-DC61B24A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64477598870822139"/>
          <c:y val="9.1047101102715106E-2"/>
          <c:w val="0.28980424942821825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소스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A-D644-AB2D-DCBF40E430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A-D644-AB2D-DCBF40E430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A-D644-AB2D-DCBF40E430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3A-D644-AB2D-DCBF40E4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밥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4-E14C-8C49-27FC3B5050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4-E14C-8C49-27FC3B5050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D4-E14C-8C49-27FC3B5050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D4-E14C-8C49-27FC3B505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4A-A242-A27F-69EDDCAE6382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A-A242-A27F-69EDDCAE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FD1-8328-CA673A9EB2BF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기타</c:v>
                </c:pt>
                <c:pt idx="2">
                  <c:v>장비오염</c:v>
                </c:pt>
                <c:pt idx="3">
                  <c:v>충진 오류</c:v>
                </c:pt>
                <c:pt idx="4">
                  <c:v>센서 이상 감지</c:v>
                </c:pt>
                <c:pt idx="5">
                  <c:v>점도이상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153</c:v>
                </c:pt>
                <c:pt idx="2">
                  <c:v>71</c:v>
                </c:pt>
                <c:pt idx="3">
                  <c:v>54</c:v>
                </c:pt>
                <c:pt idx="4">
                  <c:v>39</c:v>
                </c:pt>
                <c:pt idx="5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D-4FD1-8328-CA673A9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1F-8347-9620-1B87F49627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1F-8347-9620-1B87F4962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1F-8347-9620-1B87F4962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1F-8347-9620-1B87F496274C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3-42C5-86F4-14BB2BD6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Sheet1!$B$2:$B$23</cx:f>
        <cx:lvl ptCount="22" formatCode="G/표준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</cx:lvl>
      </cx:numDim>
    </cx:data>
    <cx:data id="1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Sheet1!$C$2:$C$23</cx:f>
        <cx:lvl ptCount="22" formatCode="G/표준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</cx:lvl>
      </cx:numDim>
    </cx:data>
    <cx:data id="2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Sheet1!$D$2:$D$23</cx:f>
        <cx:lvl ptCount="22" formatCode="G/표준"/>
      </cx:numDim>
    </cx:data>
  </cx:chartData>
  <cx:chart>
    <cx:title pos="t" align="ctr" overlay="0"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endParaRPr lang="ko-KR" dirty="0"/>
        </a:p>
      </cx:txPr>
    </cx:title>
    <cx:plotArea>
      <cx:plotAreaRegion>
        <cx:series layoutId="boxWhisker" uniqueId="{56A940E2-0C17-4921-89C4-B81D33A18BE2}">
          <cx:tx>
            <cx:txData>
              <cx:f>Sheet1!$B$1</cx:f>
              <cx:v>계열1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B6B3768-C267-437B-BCB8-37C2D6A943C9}">
          <cx:tx>
            <cx:txData>
              <cx:f>Sheet1!$C$1</cx:f>
              <cx:v>계열2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0664B18-9966-4973-9791-53172834BABF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0.59284</cdr:x>
      <cdr:y>0.09732</cdr:y>
    </cdr:from>
    <cdr:to>
      <cdr:x>0.97218</cdr:x>
      <cdr:y>0.22041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441313" y="189740"/>
          <a:ext cx="922245" cy="239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97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14/relationships/chartEx" Target="../charts/chartEx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14.png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11" Type="http://schemas.openxmlformats.org/officeDocument/2006/relationships/chart" Target="../charts/chart26.xml"/><Relationship Id="rId5" Type="http://schemas.openxmlformats.org/officeDocument/2006/relationships/chart" Target="../charts/chart20.xml"/><Relationship Id="rId10" Type="http://schemas.openxmlformats.org/officeDocument/2006/relationships/chart" Target="../charts/chart25.xml"/><Relationship Id="rId4" Type="http://schemas.openxmlformats.org/officeDocument/2006/relationships/image" Target="../media/image15.emf"/><Relationship Id="rId9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4" y="2315715"/>
            <a:ext cx="1013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제조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77596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그래프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Wilcoxon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여부에 대한 분류 예측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여부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조건 변수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32000"/>
            <a:ext cx="11907520" cy="4438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 오류가 가장 많은 비중을 차지함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제품을 소스와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나누어 확인해 본 결과 각각의 항목에서 가장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생산품을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4082" y="1590788"/>
            <a:ext cx="3315946" cy="3643858"/>
            <a:chOff x="437293" y="1622318"/>
            <a:chExt cx="3305984" cy="3198365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2E9F10B0-B4F5-DB42-CA3E-F9AFA6D73C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692336"/>
                </p:ext>
              </p:extLst>
            </p:nvPr>
          </p:nvGraphicFramePr>
          <p:xfrm>
            <a:off x="437293" y="1622318"/>
            <a:ext cx="3305984" cy="31983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107C8-E1FC-D02D-68E5-6AB6B74FDF6B}"/>
                </a:ext>
              </a:extLst>
            </p:cNvPr>
            <p:cNvSpPr txBox="1"/>
            <p:nvPr/>
          </p:nvSpPr>
          <p:spPr>
            <a:xfrm>
              <a:off x="812732" y="1901986"/>
              <a:ext cx="552718" cy="2639028"/>
            </a:xfrm>
            <a:prstGeom prst="rect">
              <a:avLst/>
            </a:prstGeom>
            <a:noFill/>
            <a:ln w="28575">
              <a:solidFill>
                <a:srgbClr val="BA260E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ore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품목 분류 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과부하로 발생한 불량을 줄이기 위한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 모델이 필요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9393"/>
              </p:ext>
            </p:extLst>
          </p:nvPr>
        </p:nvGraphicFramePr>
        <p:xfrm>
          <a:off x="3414515" y="1670185"/>
          <a:ext cx="2490927" cy="339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63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520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오류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누적비율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626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공정</a:t>
                      </a:r>
                      <a:br>
                        <a:rPr lang="en-US" altLang="ko-KR" sz="1400" dirty="0">
                          <a:latin typeface="+mj-lt"/>
                        </a:rPr>
                      </a:br>
                      <a:r>
                        <a:rPr lang="ko-KR" altLang="en-US" sz="1400" dirty="0">
                          <a:latin typeface="+mj-lt"/>
                        </a:rPr>
                        <a:t>과부하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장비오염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충진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318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센서</a:t>
                      </a:r>
                      <a:r>
                        <a:rPr lang="ko-KR" altLang="en-US" sz="1400" baseline="0" dirty="0">
                          <a:latin typeface="+mj-lt"/>
                        </a:rPr>
                        <a:t> 이상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1458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점도 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00%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51861"/>
                  </a:ext>
                </a:extLst>
              </a:tr>
            </a:tbl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805890337"/>
              </p:ext>
            </p:extLst>
          </p:nvPr>
        </p:nvGraphicFramePr>
        <p:xfrm>
          <a:off x="6114226" y="1532727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8361" y="2462067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볶음밥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576" y="3497485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▲ 밥 종류의 </a:t>
            </a:r>
            <a:r>
              <a:rPr lang="ko-KR" altLang="en-US" sz="900" b="1" dirty="0" err="1"/>
              <a:t>수주량</a:t>
            </a:r>
            <a:r>
              <a:rPr lang="ko-KR" altLang="en-US" sz="900" b="1" dirty="0"/>
              <a:t> 비율 </a:t>
            </a:r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4204662032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18071" y="2388981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마요네즈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56%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0337" y="3503423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▲ 소스 종류의 </a:t>
            </a:r>
            <a:r>
              <a:rPr lang="ko-KR" altLang="en-US" sz="900" b="1" dirty="0" err="1"/>
              <a:t>수주량</a:t>
            </a:r>
            <a:r>
              <a:rPr lang="ko-KR" altLang="en-US" sz="900" b="1" dirty="0"/>
              <a:t> 비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20444"/>
              </p:ext>
            </p:extLst>
          </p:nvPr>
        </p:nvGraphicFramePr>
        <p:xfrm>
          <a:off x="6179742" y="3853072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21084"/>
              </p:ext>
            </p:extLst>
          </p:nvPr>
        </p:nvGraphicFramePr>
        <p:xfrm>
          <a:off x="6179742" y="4579028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79742" y="5304984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밥류에서는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~~~ </a:t>
            </a:r>
          </a:p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소스류</a:t>
            </a:r>
            <a:r>
              <a:rPr lang="ko-KR" altLang="en-US" sz="1200" b="1" dirty="0"/>
              <a:t> 에서는 </a:t>
            </a:r>
            <a:r>
              <a:rPr lang="en-US" altLang="ko-KR" sz="1200" b="1" dirty="0"/>
              <a:t>~~~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8665" y="5316700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밥류에서는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~~~ </a:t>
            </a:r>
          </a:p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소스류</a:t>
            </a:r>
            <a:r>
              <a:rPr lang="ko-KR" altLang="en-US" sz="1200" b="1" dirty="0"/>
              <a:t> 에서는 </a:t>
            </a:r>
            <a:r>
              <a:rPr lang="en-US" altLang="ko-KR" sz="1200" b="1" dirty="0"/>
              <a:t>~~~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1438" y="4994031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▲ 오류 메시지에 대한 </a:t>
            </a:r>
            <a:r>
              <a:rPr lang="ko-KR" altLang="en-US" sz="900" b="1" dirty="0" err="1"/>
              <a:t>파레토</a:t>
            </a:r>
            <a:r>
              <a:rPr lang="ko-KR" altLang="en-US" sz="900" b="1" dirty="0"/>
              <a:t> 차트 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21180" y="158711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1231"/>
              </p:ext>
            </p:extLst>
          </p:nvPr>
        </p:nvGraphicFramePr>
        <p:xfrm>
          <a:off x="6211418" y="1394464"/>
          <a:ext cx="5623821" cy="316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200" b="1" dirty="0"/>
                        <a:t>마요네즈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품목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157445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별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주요 생산 제품들의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증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감을 확인 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1449598"/>
            <a:ext cx="4712283" cy="9618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2484268"/>
            <a:ext cx="4802933" cy="990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대해 예측 생산 시스템 도입이 필요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33406" y="151080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58712"/>
              </p:ext>
            </p:extLst>
          </p:nvPr>
        </p:nvGraphicFramePr>
        <p:xfrm>
          <a:off x="273939" y="4248905"/>
          <a:ext cx="568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32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347520367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413064087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SRIMAX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24460582"/>
              </p:ext>
            </p:extLst>
          </p:nvPr>
        </p:nvGraphicFramePr>
        <p:xfrm>
          <a:off x="380870" y="1303699"/>
          <a:ext cx="5545750" cy="28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839" y="5531057"/>
            <a:ext cx="383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▲ </a:t>
            </a:r>
            <a:r>
              <a:rPr lang="ko-KR" altLang="en-US" sz="1000" b="1" dirty="0" err="1"/>
              <a:t>수주량을</a:t>
            </a:r>
            <a:r>
              <a:rPr lang="ko-KR" altLang="en-US" sz="1000" b="1" dirty="0"/>
              <a:t> 예측하는 </a:t>
            </a:r>
            <a:r>
              <a:rPr lang="ko-KR" altLang="en-US" sz="1000" b="1" dirty="0" err="1"/>
              <a:t>시계열</a:t>
            </a:r>
            <a:r>
              <a:rPr lang="ko-KR" altLang="en-US" sz="1000" b="1" dirty="0"/>
              <a:t> 모델 성능 비교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3" y="3560067"/>
            <a:ext cx="4712283" cy="961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8064" y="4682606"/>
            <a:ext cx="568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불량이 가장 높은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볶음밥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품목 중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급등하는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</a:p>
        </p:txBody>
      </p:sp>
    </p:spTree>
    <p:extLst>
      <p:ext uri="{BB962C8B-B14F-4D97-AF65-F5344CB8AC3E}">
        <p14:creationId xmlns:p14="http://schemas.microsoft.com/office/powerpoint/2010/main" val="388755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(00%)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3612206980"/>
              </p:ext>
            </p:extLst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>
              <p:ext uri="{D42A27DB-BD31-4B8C-83A1-F6EECF244321}">
                <p14:modId xmlns:p14="http://schemas.microsoft.com/office/powerpoint/2010/main" val="2434018461"/>
              </p:ext>
            </p:extLst>
          </p:nvPr>
        </p:nvGraphicFramePr>
        <p:xfrm>
          <a:off x="423065" y="3901956"/>
          <a:ext cx="3397497" cy="197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2420"/>
              </p:ext>
            </p:extLst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불량수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공정</a:t>
                      </a:r>
                      <a:br>
                        <a:rPr lang="en-US" altLang="ko-KR" sz="1000" dirty="0">
                          <a:latin typeface="+mj-lt"/>
                        </a:rPr>
                      </a:br>
                      <a:r>
                        <a:rPr lang="ko-KR" altLang="en-US" sz="1000" dirty="0">
                          <a:latin typeface="+mj-lt"/>
                        </a:rPr>
                        <a:t>과부하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69665"/>
              </p:ext>
            </p:extLst>
          </p:nvPr>
        </p:nvGraphicFramePr>
        <p:xfrm>
          <a:off x="3820562" y="4010348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불량수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누적비율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공정</a:t>
                      </a:r>
                      <a:br>
                        <a:rPr lang="en-US" altLang="ko-KR" sz="1000" dirty="0">
                          <a:latin typeface="+mj-lt"/>
                        </a:rPr>
                      </a:br>
                      <a:r>
                        <a:rPr lang="ko-KR" altLang="en-US" sz="1000" dirty="0">
                          <a:latin typeface="+mj-lt"/>
                        </a:rPr>
                        <a:t>과부하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장비오염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00%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98983"/>
              </p:ext>
            </p:extLst>
          </p:nvPr>
        </p:nvGraphicFramePr>
        <p:xfrm>
          <a:off x="6255535" y="2343076"/>
          <a:ext cx="5658063" cy="11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9692"/>
              </p:ext>
            </p:extLst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651467"/>
              </p:ext>
            </p:extLst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3609519078"/>
              </p:ext>
            </p:extLst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공정 단계 별 불량 비율 확인  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 불량 여부에 따라 각 공정의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~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507583049"/>
              </p:ext>
            </p:extLst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760"/>
              </p:ext>
            </p:extLst>
          </p:nvPr>
        </p:nvGraphicFramePr>
        <p:xfrm>
          <a:off x="5803269" y="1481837"/>
          <a:ext cx="5931092" cy="94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73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</a:tblGrid>
              <a:tr h="1857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 제품</a:t>
                      </a:r>
                      <a:r>
                        <a:rPr lang="ko-KR" altLang="en-US" sz="1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23.59 ~ 24.30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205.98,  218.04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10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차트 7"/>
              <p:cNvGraphicFramePr/>
              <p:nvPr>
                <p:extLst>
                  <p:ext uri="{D42A27DB-BD31-4B8C-83A1-F6EECF244321}">
                    <p14:modId xmlns:p14="http://schemas.microsoft.com/office/powerpoint/2010/main" val="3634691901"/>
                  </p:ext>
                </p:extLst>
              </p:nvPr>
            </p:nvGraphicFramePr>
            <p:xfrm>
              <a:off x="344033" y="1190559"/>
              <a:ext cx="5252310" cy="45120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차트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33" y="1190559"/>
                <a:ext cx="5252310" cy="451209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8812"/>
              </p:ext>
            </p:extLst>
          </p:nvPr>
        </p:nvGraphicFramePr>
        <p:xfrm>
          <a:off x="5803269" y="2599792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6814"/>
              </p:ext>
            </p:extLst>
          </p:nvPr>
        </p:nvGraphicFramePr>
        <p:xfrm>
          <a:off x="5787886" y="3396180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776"/>
              </p:ext>
            </p:extLst>
          </p:nvPr>
        </p:nvGraphicFramePr>
        <p:xfrm>
          <a:off x="5773143" y="4168146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34444"/>
            <a:ext cx="11907520" cy="44257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566241"/>
            <a:ext cx="4478729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566243"/>
            <a:ext cx="44787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615635" y="4367483"/>
            <a:ext cx="59624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159819" y="2023443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88262" y="722650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5636" y="1720158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5636" y="2121847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5635" y="2532209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35" y="2920781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6808" y="1583633"/>
            <a:ext cx="1454954" cy="1899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5635" y="3630440"/>
            <a:ext cx="1403288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2118511" y="1720158"/>
            <a:ext cx="353085" cy="2381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34147" y="1720158"/>
            <a:ext cx="715223" cy="160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34146" y="3386528"/>
            <a:ext cx="715223" cy="73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3"/>
            <a:endCxn id="37" idx="1"/>
          </p:cNvCxnSpPr>
          <p:nvPr/>
        </p:nvCxnSpPr>
        <p:spPr>
          <a:xfrm>
            <a:off x="3449370" y="2521390"/>
            <a:ext cx="376508" cy="3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25878" y="1636693"/>
            <a:ext cx="2752253" cy="248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31845" y="1772948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297067" y="1754763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1845" y="3399321"/>
            <a:ext cx="2332999" cy="60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27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D9F1A29-E3BE-8B74-8B64-7F57BD310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776022"/>
              </p:ext>
            </p:extLst>
          </p:nvPr>
        </p:nvGraphicFramePr>
        <p:xfrm>
          <a:off x="6096000" y="304005"/>
          <a:ext cx="6096000" cy="531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9912786-E27F-F0BD-FFE9-2651E24D1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486862"/>
              </p:ext>
            </p:extLst>
          </p:nvPr>
        </p:nvGraphicFramePr>
        <p:xfrm>
          <a:off x="0" y="203596"/>
          <a:ext cx="6096000" cy="541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4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216723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15066" y="1562776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27675"/>
            <a:ext cx="3608255" cy="2828675"/>
            <a:chOff x="332701" y="1115361"/>
            <a:chExt cx="3027463" cy="529261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46167"/>
              <a:ext cx="3004273" cy="5062786"/>
              <a:chOff x="332701" y="1246167"/>
              <a:chExt cx="3004273" cy="5062786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/>
            </p:nvGraphicFramePr>
            <p:xfrm>
              <a:off x="332701" y="1246167"/>
              <a:ext cx="3004273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46191" y="1115361"/>
              <a:ext cx="2990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27675"/>
            <a:ext cx="3625260" cy="2998366"/>
            <a:chOff x="4316290" y="1563791"/>
            <a:chExt cx="3602572" cy="495262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44131"/>
              <a:chOff x="4336246" y="1572284"/>
              <a:chExt cx="3582616" cy="49441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775764"/>
                <a:ext cx="3554232" cy="4740651"/>
                <a:chOff x="5157392" y="240642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53867159"/>
                    </p:ext>
                  </p:extLst>
                </p:nvPr>
              </p:nvGraphicFramePr>
              <p:xfrm>
                <a:off x="5157392" y="240642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976466682"/>
                    </p:ext>
                  </p:extLst>
                </p:nvPr>
              </p:nvGraphicFramePr>
              <p:xfrm>
                <a:off x="5192117" y="398657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16290" y="1563791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928512"/>
              <a:ext cx="3519507" cy="298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43473"/>
            <a:ext cx="5499886" cy="1932726"/>
            <a:chOff x="449709" y="1172196"/>
            <a:chExt cx="4562129" cy="367898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72196"/>
              <a:ext cx="4562129" cy="3678989"/>
              <a:chOff x="113666" y="1200831"/>
              <a:chExt cx="3741754" cy="423563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200831"/>
                <a:ext cx="3647079" cy="423563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0484268"/>
                  </p:ext>
                </p:extLst>
              </p:nvPr>
            </p:nvGraphicFramePr>
            <p:xfrm>
              <a:off x="209693" y="1955547"/>
              <a:ext cx="3645727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42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595657" y="1338111"/>
            <a:ext cx="5469928" cy="1932725"/>
            <a:chOff x="736340" y="1947148"/>
            <a:chExt cx="5142917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42917" cy="2305389"/>
              <a:chOff x="451355" y="1162952"/>
              <a:chExt cx="4535599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14169" y="1173093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4556781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7309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30345" y="2582152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20110" y="3191418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53125" y="5694313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096000" y="5690181"/>
            <a:ext cx="2747405" cy="707886"/>
            <a:chOff x="294640" y="3596640"/>
            <a:chExt cx="2747405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73784" y="1164975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811306"/>
            <a:ext cx="7467602" cy="430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73784" y="1816561"/>
            <a:ext cx="746760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9BC5D2-954B-0C17-83C9-1E3DFFF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0" y="2273761"/>
            <a:ext cx="3636601" cy="20603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80B788-3B1B-8D42-D8FE-C6F81B2C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88" y="2295185"/>
            <a:ext cx="3714070" cy="2038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3D6327-7B76-8DE5-8E8E-64309D2B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0" y="4537854"/>
            <a:ext cx="5429697" cy="14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8646" y="1350570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350570"/>
            <a:ext cx="9719734" cy="1190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636435"/>
            <a:ext cx="9719734" cy="11632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548E-B567-27D6-13ED-2DDC461DC029}"/>
              </a:ext>
            </a:extLst>
          </p:cNvPr>
          <p:cNvSpPr txBox="1"/>
          <p:nvPr/>
        </p:nvSpPr>
        <p:spPr>
          <a:xfrm>
            <a:off x="2441817" y="1340428"/>
            <a:ext cx="646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작업자 간의 업무 편차 최소화를 위한 방안 마련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표준 메뉴얼 제작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매뉴얼에 따른 사원교육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 및 불량현황 게시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발생 확률이 적은 공정에 미숙련자를 배치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EBE-DB9F-7785-A180-BFE8E1FC2FA7}"/>
              </a:ext>
            </a:extLst>
          </p:cNvPr>
          <p:cNvSpPr txBox="1"/>
          <p:nvPr/>
        </p:nvSpPr>
        <p:spPr>
          <a:xfrm>
            <a:off x="2594918" y="4079817"/>
            <a:ext cx="6867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메뉴얼에 따른 설비 조작으로 공정의 과부화 및 장비 고장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과부하가 발생한 설비의 작동 중지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설정 및 매주 점검을 통한 오작동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1E1F-3F0B-703E-2972-641675663AB1}"/>
              </a:ext>
            </a:extLst>
          </p:cNvPr>
          <p:cNvSpPr txBox="1"/>
          <p:nvPr/>
        </p:nvSpPr>
        <p:spPr>
          <a:xfrm>
            <a:off x="2594917" y="2791859"/>
            <a:ext cx="887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포장 용기 및 접착제 품질 준수여부 확인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원재료 실시간 재고 및 입고 현황 파악을 통한 원재료 부족으로인한 생산 중단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380B7-552E-EFA1-6682-875AD0588317}"/>
              </a:ext>
            </a:extLst>
          </p:cNvPr>
          <p:cNvSpPr txBox="1"/>
          <p:nvPr/>
        </p:nvSpPr>
        <p:spPr>
          <a:xfrm>
            <a:off x="2594918" y="5336481"/>
            <a:ext cx="631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 및 압력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 측정을 통한 실시간 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SPC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도입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분기별 수요 예측 모델을 활용한 주요 품목의 생산량 예측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22971"/>
              </p:ext>
            </p:extLst>
          </p:nvPr>
        </p:nvGraphicFramePr>
        <p:xfrm>
          <a:off x="140504" y="1117333"/>
          <a:ext cx="5884058" cy="5367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42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751816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261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613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613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613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217856" y="5011396"/>
            <a:ext cx="5833640" cy="147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공정의 최적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온도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스팀압력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압력은 매우 중요한 조건으로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어떠한 조건보다도 이상치가 생겼을 경우 즉각 조치가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343384" y="1841067"/>
            <a:ext cx="46202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개선안을 실제 현장에서 적용하며 불량률 개선 결과 검증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위험 요소 및 잠재적 문제 사전 파악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 및 보완 기회 제공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개선안의 효과에 대한 이해도 향상 및 교육 기회 제공</a:t>
            </a:r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4F65D-DD9A-3351-0A89-42A5070B7705}"/>
              </a:ext>
            </a:extLst>
          </p:cNvPr>
          <p:cNvSpPr txBox="1"/>
          <p:nvPr/>
        </p:nvSpPr>
        <p:spPr>
          <a:xfrm>
            <a:off x="1372941" y="3429000"/>
            <a:ext cx="46118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ore-KR" altLang="en-US" dirty="0"/>
              <a:t>  </a:t>
            </a: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적용 대상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포장실</a:t>
            </a:r>
            <a:endParaRPr kumimoji="1" lang="en-US" altLang="ko-Kore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적용 프로세스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 적용 전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후 데이터 비교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적용 일정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22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25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 22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25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      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(1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검정 도구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4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Wilcoxon rank sum </a:t>
            </a:r>
            <a:r>
              <a:rPr lang="ko-KR" altLang="en-US" sz="14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검정 </a:t>
            </a:r>
            <a:endParaRPr kumimoji="1" lang="ko-Kore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A6CF5-5757-1698-4130-E6F5DF596872}"/>
              </a:ext>
            </a:extLst>
          </p:cNvPr>
          <p:cNvSpPr txBox="1"/>
          <p:nvPr/>
        </p:nvSpPr>
        <p:spPr>
          <a:xfrm>
            <a:off x="1332340" y="5136372"/>
            <a:ext cx="4642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공장 대표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개선안 적용 협조 요청</a:t>
            </a:r>
            <a:endParaRPr kumimoji="1" lang="en-US" altLang="ko-Kore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엔지니어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개선안으로의 공정 파라미터 조정 및 모니터링 협조 요청</a:t>
            </a:r>
            <a:endParaRPr kumimoji="1" lang="en-US" altLang="ko-Kore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파트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개선안 적용 공정에 대한 양품 데이터 수집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9F80B1-F430-34F7-A6E4-23FCEEF6F9C4}"/>
              </a:ext>
            </a:extLst>
          </p:cNvPr>
          <p:cNvSpPr/>
          <p:nvPr/>
        </p:nvSpPr>
        <p:spPr>
          <a:xfrm>
            <a:off x="3570890" y="607828"/>
            <a:ext cx="8621110" cy="62501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43518-2817-1231-1673-986E616C8B1B}"/>
              </a:ext>
            </a:extLst>
          </p:cNvPr>
          <p:cNvSpPr/>
          <p:nvPr/>
        </p:nvSpPr>
        <p:spPr>
          <a:xfrm>
            <a:off x="0" y="607828"/>
            <a:ext cx="3541192" cy="62501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2AD12FE-FEC2-659A-8C6D-4E55951F597D}"/>
              </a:ext>
            </a:extLst>
          </p:cNvPr>
          <p:cNvSpPr/>
          <p:nvPr/>
        </p:nvSpPr>
        <p:spPr>
          <a:xfrm>
            <a:off x="94720" y="684164"/>
            <a:ext cx="3376043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22. 11.18 Friday</a:t>
            </a:r>
          </a:p>
          <a:p>
            <a:pPr algn="ctr"/>
            <a:r>
              <a:rPr kumimoji="1" lang="en-US" altLang="ko-Kore-KR" sz="4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13 : 56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4AA819B-AED5-FCD5-F9CA-8D006F6D95B8}"/>
              </a:ext>
            </a:extLst>
          </p:cNvPr>
          <p:cNvSpPr/>
          <p:nvPr/>
        </p:nvSpPr>
        <p:spPr>
          <a:xfrm>
            <a:off x="94720" y="2439856"/>
            <a:ext cx="3376043" cy="196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A36201D-5A4D-B29E-59B2-3006625827C9}"/>
              </a:ext>
            </a:extLst>
          </p:cNvPr>
          <p:cNvSpPr/>
          <p:nvPr/>
        </p:nvSpPr>
        <p:spPr>
          <a:xfrm>
            <a:off x="94720" y="4476997"/>
            <a:ext cx="3384591" cy="235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F17D94-AD41-3CDD-E754-8B316625A732}"/>
              </a:ext>
            </a:extLst>
          </p:cNvPr>
          <p:cNvSpPr/>
          <p:nvPr/>
        </p:nvSpPr>
        <p:spPr>
          <a:xfrm>
            <a:off x="3644531" y="684164"/>
            <a:ext cx="2703260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7535A24-2BE9-659D-0C74-07F4393C7ACE}"/>
              </a:ext>
            </a:extLst>
          </p:cNvPr>
          <p:cNvSpPr/>
          <p:nvPr/>
        </p:nvSpPr>
        <p:spPr>
          <a:xfrm>
            <a:off x="3629048" y="2439855"/>
            <a:ext cx="2726620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CE91600-6844-603C-6E5F-B2FD43B48C8C}"/>
              </a:ext>
            </a:extLst>
          </p:cNvPr>
          <p:cNvSpPr/>
          <p:nvPr/>
        </p:nvSpPr>
        <p:spPr>
          <a:xfrm>
            <a:off x="3629049" y="4476997"/>
            <a:ext cx="5669238" cy="2336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F504C4B-2633-D447-58CC-1B9DB777665B}"/>
              </a:ext>
            </a:extLst>
          </p:cNvPr>
          <p:cNvSpPr/>
          <p:nvPr/>
        </p:nvSpPr>
        <p:spPr>
          <a:xfrm>
            <a:off x="6447246" y="684165"/>
            <a:ext cx="2847319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65C6D-93A0-4293-BE3A-F6D60B17128A}"/>
              </a:ext>
            </a:extLst>
          </p:cNvPr>
          <p:cNvSpPr txBox="1"/>
          <p:nvPr/>
        </p:nvSpPr>
        <p:spPr>
          <a:xfrm>
            <a:off x="285748" y="2627625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지시 달성률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F2DE391F-F17B-FD47-F15F-4C0092BAB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845455"/>
              </p:ext>
            </p:extLst>
          </p:nvPr>
        </p:nvGraphicFramePr>
        <p:xfrm>
          <a:off x="-354094" y="3013337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6CE4EE-D529-4FC6-BC6C-1CB6916161E6}"/>
              </a:ext>
            </a:extLst>
          </p:cNvPr>
          <p:cNvSpPr txBox="1"/>
          <p:nvPr/>
        </p:nvSpPr>
        <p:spPr>
          <a:xfrm>
            <a:off x="756875" y="3432629"/>
            <a:ext cx="11148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7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.</a:t>
            </a:r>
            <a:r>
              <a:rPr kumimoji="1" lang="en-US" altLang="ko-Kore-KR" sz="1400" dirty="0">
                <a:solidFill>
                  <a:schemeClr val="bg1"/>
                </a:solidFill>
              </a:rPr>
              <a:t>2 </a:t>
            </a:r>
            <a:r>
              <a:rPr kumimoji="1" lang="en-US" altLang="ko-KR" sz="1400" dirty="0">
                <a:solidFill>
                  <a:schemeClr val="bg1"/>
                </a:solidFill>
              </a:rPr>
              <a:t>%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0AADA-5B7E-8DF0-A1AD-1973E95F7956}"/>
              </a:ext>
            </a:extLst>
          </p:cNvPr>
          <p:cNvSpPr txBox="1"/>
          <p:nvPr/>
        </p:nvSpPr>
        <p:spPr>
          <a:xfrm>
            <a:off x="362248" y="46723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 현황</a:t>
            </a:r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E9D94C1B-5F17-155A-28EB-245C743E2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657597"/>
              </p:ext>
            </p:extLst>
          </p:nvPr>
        </p:nvGraphicFramePr>
        <p:xfrm>
          <a:off x="-351911" y="5140902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3CB9D-1929-1DCC-79FE-C581F493DCC1}"/>
              </a:ext>
            </a:extLst>
          </p:cNvPr>
          <p:cNvSpPr txBox="1"/>
          <p:nvPr/>
        </p:nvSpPr>
        <p:spPr>
          <a:xfrm>
            <a:off x="885186" y="5703455"/>
            <a:ext cx="11148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3</a:t>
            </a:r>
            <a:r>
              <a:rPr kumimoji="1" lang="en-US" altLang="ko-Kore-KR" sz="1600" dirty="0">
                <a:solidFill>
                  <a:schemeClr val="bg1"/>
                </a:solidFill>
              </a:rPr>
              <a:t>.2 </a:t>
            </a:r>
            <a:r>
              <a:rPr kumimoji="1" lang="en-US" altLang="ko-KR" sz="1600" dirty="0">
                <a:solidFill>
                  <a:schemeClr val="bg1"/>
                </a:solidFill>
              </a:rPr>
              <a:t>%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6782D05-F6B0-7381-E8DE-71E1D945CBD2}"/>
              </a:ext>
            </a:extLst>
          </p:cNvPr>
          <p:cNvSpPr/>
          <p:nvPr/>
        </p:nvSpPr>
        <p:spPr>
          <a:xfrm>
            <a:off x="9386142" y="2439855"/>
            <a:ext cx="2711138" cy="4373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41543A5-4E28-9EA9-72EB-DB51419F0F27}"/>
              </a:ext>
            </a:extLst>
          </p:cNvPr>
          <p:cNvSpPr/>
          <p:nvPr/>
        </p:nvSpPr>
        <p:spPr>
          <a:xfrm>
            <a:off x="9394020" y="684164"/>
            <a:ext cx="2703260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BD70FB2-B375-A1F6-E8EF-4B6FDCC49E61}"/>
              </a:ext>
            </a:extLst>
          </p:cNvPr>
          <p:cNvSpPr/>
          <p:nvPr/>
        </p:nvSpPr>
        <p:spPr>
          <a:xfrm>
            <a:off x="6443523" y="2439857"/>
            <a:ext cx="2851041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9D96A0-7A69-F1D0-B0C3-A00BB209F10D}"/>
              </a:ext>
            </a:extLst>
          </p:cNvPr>
          <p:cNvSpPr txBox="1"/>
          <p:nvPr/>
        </p:nvSpPr>
        <p:spPr>
          <a:xfrm>
            <a:off x="3817922" y="883998"/>
            <a:ext cx="176358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49D3D-5410-950F-87C9-6AADDCDC2B1D}"/>
              </a:ext>
            </a:extLst>
          </p:cNvPr>
          <p:cNvSpPr txBox="1"/>
          <p:nvPr/>
        </p:nvSpPr>
        <p:spPr>
          <a:xfrm>
            <a:off x="4021750" y="1356837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73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45E0B-3DE5-DBEF-54A9-5403D569A40A}"/>
              </a:ext>
            </a:extLst>
          </p:cNvPr>
          <p:cNvSpPr txBox="1"/>
          <p:nvPr/>
        </p:nvSpPr>
        <p:spPr>
          <a:xfrm>
            <a:off x="6698939" y="1327508"/>
            <a:ext cx="274299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24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1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BDA570-7BFF-EEC6-7AA5-FF84375EFE74}"/>
              </a:ext>
            </a:extLst>
          </p:cNvPr>
          <p:cNvSpPr txBox="1"/>
          <p:nvPr/>
        </p:nvSpPr>
        <p:spPr>
          <a:xfrm>
            <a:off x="9418826" y="1356837"/>
            <a:ext cx="272662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211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855BBE-EC45-B36E-1DBD-FE9BE828FFCE}"/>
              </a:ext>
            </a:extLst>
          </p:cNvPr>
          <p:cNvSpPr txBox="1"/>
          <p:nvPr/>
        </p:nvSpPr>
        <p:spPr>
          <a:xfrm>
            <a:off x="3817922" y="266323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온도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FFD30-AB01-5435-C229-6477091D3908}"/>
              </a:ext>
            </a:extLst>
          </p:cNvPr>
          <p:cNvSpPr txBox="1"/>
          <p:nvPr/>
        </p:nvSpPr>
        <p:spPr>
          <a:xfrm>
            <a:off x="6618429" y="26276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온도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5A1635-601F-5167-C8A7-DD8BE9260F04}"/>
              </a:ext>
            </a:extLst>
          </p:cNvPr>
          <p:cNvSpPr txBox="1"/>
          <p:nvPr/>
        </p:nvSpPr>
        <p:spPr>
          <a:xfrm>
            <a:off x="6618429" y="871656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BFA16-1534-CB26-583F-082F6117C670}"/>
              </a:ext>
            </a:extLst>
          </p:cNvPr>
          <p:cNvSpPr txBox="1"/>
          <p:nvPr/>
        </p:nvSpPr>
        <p:spPr>
          <a:xfrm>
            <a:off x="9489255" y="846880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8B7CB-BEF9-6DF6-18A1-9D738FD1EEA7}"/>
              </a:ext>
            </a:extLst>
          </p:cNvPr>
          <p:cNvSpPr txBox="1"/>
          <p:nvPr/>
        </p:nvSpPr>
        <p:spPr>
          <a:xfrm>
            <a:off x="5577610" y="1506487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E4783E-6964-DF03-EA19-3124B303E5CB}"/>
              </a:ext>
            </a:extLst>
          </p:cNvPr>
          <p:cNvSpPr txBox="1"/>
          <p:nvPr/>
        </p:nvSpPr>
        <p:spPr>
          <a:xfrm>
            <a:off x="6777299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>
                <a:solidFill>
                  <a:schemeClr val="bg1"/>
                </a:solidFill>
              </a:rPr>
              <a:t>75</a:t>
            </a:r>
            <a:r>
              <a:rPr kumimoji="1" lang="en-US" altLang="ko-Kore-KR" sz="4800">
                <a:solidFill>
                  <a:schemeClr val="bg1"/>
                </a:solidFill>
              </a:rPr>
              <a:t>.</a:t>
            </a:r>
            <a:r>
              <a:rPr kumimoji="1" lang="en-US" altLang="ko-KR" sz="3600">
                <a:solidFill>
                  <a:schemeClr val="bg1"/>
                </a:solidFill>
              </a:rPr>
              <a:t>2</a:t>
            </a:r>
            <a:r>
              <a:rPr kumimoji="1" lang="en-US" altLang="ko-Kore-KR" sz="360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E790EB-7EA5-F3E8-2935-FD7330FCB438}"/>
              </a:ext>
            </a:extLst>
          </p:cNvPr>
          <p:cNvSpPr txBox="1"/>
          <p:nvPr/>
        </p:nvSpPr>
        <p:spPr>
          <a:xfrm>
            <a:off x="8333159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382FD-2B48-73FB-EE5A-97BBA9CBDD65}"/>
              </a:ext>
            </a:extLst>
          </p:cNvPr>
          <p:cNvSpPr txBox="1"/>
          <p:nvPr/>
        </p:nvSpPr>
        <p:spPr>
          <a:xfrm>
            <a:off x="3971631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72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5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A9144D-897A-16D3-0F2F-78DC42701CCC}"/>
              </a:ext>
            </a:extLst>
          </p:cNvPr>
          <p:cNvSpPr txBox="1"/>
          <p:nvPr/>
        </p:nvSpPr>
        <p:spPr>
          <a:xfrm>
            <a:off x="5527491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DDA59C-F818-31A6-0322-EDCCA74F11AA}"/>
              </a:ext>
            </a:extLst>
          </p:cNvPr>
          <p:cNvSpPr txBox="1"/>
          <p:nvPr/>
        </p:nvSpPr>
        <p:spPr>
          <a:xfrm>
            <a:off x="4021750" y="4580781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 리 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22C4B8-7846-921B-CC31-809E057B96CD}"/>
              </a:ext>
            </a:extLst>
          </p:cNvPr>
          <p:cNvSpPr txBox="1"/>
          <p:nvPr/>
        </p:nvSpPr>
        <p:spPr>
          <a:xfrm>
            <a:off x="9545899" y="2514816"/>
            <a:ext cx="23603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시간별 생산추이</a:t>
            </a:r>
            <a:endParaRPr kumimoji="1" lang="en-US" altLang="ko-Kore-KR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6" name="차트 85">
            <a:extLst>
              <a:ext uri="{FF2B5EF4-FFF2-40B4-BE49-F238E27FC236}">
                <a16:creationId xmlns:a16="http://schemas.microsoft.com/office/drawing/2014/main" id="{B5B2945A-5F22-9F1B-1913-E4E9A2A4B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741182"/>
              </p:ext>
            </p:extLst>
          </p:nvPr>
        </p:nvGraphicFramePr>
        <p:xfrm>
          <a:off x="9489255" y="4813300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4957459-AF94-104D-AA40-F9C6AB79A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874643"/>
              </p:ext>
            </p:extLst>
          </p:nvPr>
        </p:nvGraphicFramePr>
        <p:xfrm>
          <a:off x="9418826" y="2883462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5243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1504399980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개선을 위한 프로젝트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8006748" y="5179116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214" b="9056"/>
          <a:stretch/>
        </p:blipFill>
        <p:spPr>
          <a:xfrm>
            <a:off x="4444647" y="2033782"/>
            <a:ext cx="3266247" cy="29116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219" y="5175774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933516"/>
              </p:ext>
            </p:extLst>
          </p:nvPr>
        </p:nvGraphicFramePr>
        <p:xfrm>
          <a:off x="809644" y="1969784"/>
          <a:ext cx="3320277" cy="324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CCE3B3-C25E-EAAD-4589-436C5D20B197}"/>
              </a:ext>
            </a:extLst>
          </p:cNvPr>
          <p:cNvSpPr txBox="1"/>
          <p:nvPr/>
        </p:nvSpPr>
        <p:spPr>
          <a:xfrm>
            <a:off x="1431576" y="4241177"/>
            <a:ext cx="52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6058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2F86-85B6-E1AC-AF52-F2D5DD034FC3}"/>
              </a:ext>
            </a:extLst>
          </p:cNvPr>
          <p:cNvSpPr txBox="1"/>
          <p:nvPr/>
        </p:nvSpPr>
        <p:spPr>
          <a:xfrm>
            <a:off x="1953337" y="4219685"/>
            <a:ext cx="7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6823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FBC34-CFBA-163D-2632-F947D0D791C8}"/>
              </a:ext>
            </a:extLst>
          </p:cNvPr>
          <p:cNvSpPr txBox="1"/>
          <p:nvPr/>
        </p:nvSpPr>
        <p:spPr>
          <a:xfrm>
            <a:off x="1663335" y="4262710"/>
            <a:ext cx="67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5438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76AFE-86FD-F5B2-3963-C2C2B12C352D}"/>
              </a:ext>
            </a:extLst>
          </p:cNvPr>
          <p:cNvSpPr txBox="1"/>
          <p:nvPr/>
        </p:nvSpPr>
        <p:spPr>
          <a:xfrm>
            <a:off x="2278346" y="4099069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2682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63C03-680C-3E10-3FDC-DDC0B59E2144}"/>
              </a:ext>
            </a:extLst>
          </p:cNvPr>
          <p:cNvSpPr txBox="1"/>
          <p:nvPr/>
        </p:nvSpPr>
        <p:spPr>
          <a:xfrm>
            <a:off x="3381392" y="3548414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6FD3ED-1473-AB3B-28A5-7B34AAD15428}"/>
              </a:ext>
            </a:extLst>
          </p:cNvPr>
          <p:cNvSpPr txBox="1"/>
          <p:nvPr/>
        </p:nvSpPr>
        <p:spPr>
          <a:xfrm>
            <a:off x="2900804" y="3869654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ore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164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AEEE7-5EFF-2F16-078F-1D973B5C31A9}"/>
              </a:ext>
            </a:extLst>
          </p:cNvPr>
          <p:cNvSpPr txBox="1"/>
          <p:nvPr/>
        </p:nvSpPr>
        <p:spPr>
          <a:xfrm>
            <a:off x="2587586" y="3973807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7421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0C671-3932-A9B5-36BF-67B65A43B723}"/>
              </a:ext>
            </a:extLst>
          </p:cNvPr>
          <p:cNvSpPr txBox="1"/>
          <p:nvPr/>
        </p:nvSpPr>
        <p:spPr>
          <a:xfrm>
            <a:off x="3662543" y="2418819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6B347-3824-E558-705D-5067DFB1B703}"/>
              </a:ext>
            </a:extLst>
          </p:cNvPr>
          <p:cNvCxnSpPr>
            <a:cxnSpLocks/>
          </p:cNvCxnSpPr>
          <p:nvPr/>
        </p:nvCxnSpPr>
        <p:spPr>
          <a:xfrm flipV="1">
            <a:off x="1819639" y="2595290"/>
            <a:ext cx="1836090" cy="16658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478054024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26968"/>
              </p:ext>
            </p:extLst>
          </p:nvPr>
        </p:nvGraphicFramePr>
        <p:xfrm>
          <a:off x="488133" y="1839222"/>
          <a:ext cx="3332319" cy="3198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674908"/>
              </p:ext>
            </p:extLst>
          </p:nvPr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107C8-E1FC-D02D-68E5-6AB6B74FDF6B}"/>
              </a:ext>
            </a:extLst>
          </p:cNvPr>
          <p:cNvSpPr txBox="1"/>
          <p:nvPr/>
        </p:nvSpPr>
        <p:spPr>
          <a:xfrm>
            <a:off x="995424" y="2095018"/>
            <a:ext cx="347240" cy="2639028"/>
          </a:xfrm>
          <a:prstGeom prst="rect">
            <a:avLst/>
          </a:prstGeom>
          <a:noFill/>
          <a:ln w="28575">
            <a:solidFill>
              <a:srgbClr val="BA260E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예측을 통한 수주 대응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333334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/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/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2282" y="3986330"/>
            <a:ext cx="322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 err="1"/>
              <a:t>수주량이</a:t>
            </a:r>
            <a:r>
              <a:rPr lang="ko-KR" altLang="en-US" sz="1200" b="1" dirty="0"/>
              <a:t> 급증하여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기존의 설비로 대응이 어려움 </a:t>
            </a:r>
            <a:endParaRPr lang="en-US" altLang="ko-KR" sz="1200" b="1" dirty="0"/>
          </a:p>
          <a:p>
            <a:r>
              <a:rPr lang="en-US" altLang="ko-KR" sz="1200" b="1" dirty="0"/>
              <a:t>-&gt; </a:t>
            </a:r>
            <a:r>
              <a:rPr lang="ko-KR" altLang="en-US" sz="1200" b="1" dirty="0"/>
              <a:t>따라 급격한 수요에 대응할 수 있는 수주 예측 모델이 필요 </a:t>
            </a:r>
          </a:p>
        </p:txBody>
      </p:sp>
      <p:pic>
        <p:nvPicPr>
          <p:cNvPr id="1032" name="Picture 8" descr="이데일리">
            <a:extLst>
              <a:ext uri="{FF2B5EF4-FFF2-40B4-BE49-F238E27FC236}">
                <a16:creationId xmlns:a16="http://schemas.microsoft.com/office/drawing/2014/main" id="{BC0B4E75-FAE8-6680-8D78-47467686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77" y="1681074"/>
            <a:ext cx="1802315" cy="23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집밥 비중 83%, '삼식이' 늘면서 가파르게 성장한 HMR 시장 - 시사저널">
            <a:extLst>
              <a:ext uri="{FF2B5EF4-FFF2-40B4-BE49-F238E27FC236}">
                <a16:creationId xmlns:a16="http://schemas.microsoft.com/office/drawing/2014/main" id="{2CB1FEC0-B5FB-B067-F780-F8C000E4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1" y="1667306"/>
            <a:ext cx="1822744" cy="23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 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 </a:t>
              </a:r>
              <a:r>
                <a:rPr kumimoji="1" lang="ko-KR" altLang="en-US" sz="1600" b="1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형렬로 표시</a:t>
              </a:r>
              <a:endParaRPr kumimoji="1" lang="ko-Kore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A9E9B9-448F-9E21-1D5E-E09F22921076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5294505" y="1789667"/>
            <a:chExt cx="6632189" cy="47877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AF2DB2-C13F-A5BF-3634-E87FCF7982BF}"/>
                </a:ext>
              </a:extLst>
            </p:cNvPr>
            <p:cNvGrpSpPr/>
            <p:nvPr/>
          </p:nvGrpSpPr>
          <p:grpSpPr>
            <a:xfrm>
              <a:off x="5294505" y="1789667"/>
              <a:ext cx="6632189" cy="4787754"/>
              <a:chOff x="642107" y="2229556"/>
              <a:chExt cx="10866624" cy="415372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5CD4AF0-2E22-0E7A-B8B0-AAB20D6800AF}"/>
                  </a:ext>
                </a:extLst>
              </p:cNvPr>
              <p:cNvGrpSpPr/>
              <p:nvPr/>
            </p:nvGrpSpPr>
            <p:grpSpPr>
              <a:xfrm>
                <a:off x="650486" y="2362107"/>
                <a:ext cx="10666201" cy="3445228"/>
                <a:chOff x="5486401" y="1347510"/>
                <a:chExt cx="5814208" cy="440867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486401" y="1347510"/>
                  <a:ext cx="5814208" cy="319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3) </a:t>
                  </a:r>
                  <a:r>
                    <a:rPr lang="ko-KR" altLang="en-US" sz="16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간편식</a:t>
                  </a:r>
                  <a:r>
                    <a:rPr lang="ko-KR" altLang="en-US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생산 프로세스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04E11B1-80E7-8781-3AA1-C5A19A73096E}"/>
                    </a:ext>
                  </a:extLst>
                </p:cNvPr>
                <p:cNvSpPr/>
                <p:nvPr/>
              </p:nvSpPr>
              <p:spPr>
                <a:xfrm>
                  <a:off x="10474758" y="5171411"/>
                  <a:ext cx="780585" cy="584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6724C3-4853-329A-B7C5-D4AB7C0F628B}"/>
                  </a:ext>
                </a:extLst>
              </p:cNvPr>
              <p:cNvSpPr/>
              <p:nvPr/>
            </p:nvSpPr>
            <p:spPr>
              <a:xfrm>
                <a:off x="642107" y="2229556"/>
                <a:ext cx="10866624" cy="4153725"/>
              </a:xfrm>
              <a:prstGeom prst="rect">
                <a:avLst/>
              </a:prstGeom>
              <a:noFill/>
              <a:ln w="28575">
                <a:solidFill>
                  <a:srgbClr val="1D31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5C0319-8E04-5638-8D1D-071391CF78D9}"/>
                </a:ext>
              </a:extLst>
            </p:cNvPr>
            <p:cNvGrpSpPr/>
            <p:nvPr/>
          </p:nvGrpSpPr>
          <p:grpSpPr>
            <a:xfrm>
              <a:off x="5509302" y="5048724"/>
              <a:ext cx="6248254" cy="1441455"/>
              <a:chOff x="474727" y="3314672"/>
              <a:chExt cx="6110972" cy="144145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D5FC17D-13BD-81A0-B877-76D4F4BACDD8}"/>
                  </a:ext>
                </a:extLst>
              </p:cNvPr>
              <p:cNvGrpSpPr/>
              <p:nvPr/>
            </p:nvGrpSpPr>
            <p:grpSpPr>
              <a:xfrm>
                <a:off x="474727" y="3361452"/>
                <a:ext cx="1160554" cy="1364209"/>
                <a:chOff x="760048" y="3164666"/>
                <a:chExt cx="1110552" cy="131726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16170019-2A1F-9767-D7C2-47594969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048" y="3164666"/>
                  <a:ext cx="1110552" cy="1081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EEBBC2F-9C59-AB4C-BFBE-D3435876E419}"/>
                    </a:ext>
                  </a:extLst>
                </p:cNvPr>
                <p:cNvSpPr txBox="1"/>
                <p:nvPr/>
              </p:nvSpPr>
              <p:spPr>
                <a:xfrm>
                  <a:off x="814856" y="4158765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계량실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4F2DB85-DCC3-8459-8DA5-0174AF800C3C}"/>
                  </a:ext>
                </a:extLst>
              </p:cNvPr>
              <p:cNvGrpSpPr/>
              <p:nvPr/>
            </p:nvGrpSpPr>
            <p:grpSpPr>
              <a:xfrm>
                <a:off x="3798894" y="3314672"/>
                <a:ext cx="1092848" cy="1410989"/>
                <a:chOff x="3640669" y="3004492"/>
                <a:chExt cx="1045763" cy="1362435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6DAF3953-DFFA-0A47-21E3-95F2192F9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34" t="1151" r="2887" b="723"/>
                <a:stretch/>
              </p:blipFill>
              <p:spPr>
                <a:xfrm>
                  <a:off x="3640669" y="3004492"/>
                  <a:ext cx="1020026" cy="103288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C9F1D3-52B2-55BC-36C1-877C7725807C}"/>
                    </a:ext>
                  </a:extLst>
                </p:cNvPr>
                <p:cNvSpPr txBox="1"/>
                <p:nvPr/>
              </p:nvSpPr>
              <p:spPr>
                <a:xfrm>
                  <a:off x="3666406" y="4043762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충전실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B564343-8851-E2EE-BB6B-88DEF7E17DCB}"/>
                  </a:ext>
                </a:extLst>
              </p:cNvPr>
              <p:cNvGrpSpPr/>
              <p:nvPr/>
            </p:nvGrpSpPr>
            <p:grpSpPr>
              <a:xfrm>
                <a:off x="2165766" y="3334283"/>
                <a:ext cx="1100036" cy="1421844"/>
                <a:chOff x="2360068" y="3139480"/>
                <a:chExt cx="1052641" cy="1372916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6FFF8AE9-AF86-158E-3E13-EB0C7700E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63" t="1891" r="2862" b="-926"/>
                <a:stretch/>
              </p:blipFill>
              <p:spPr>
                <a:xfrm>
                  <a:off x="2360068" y="3139480"/>
                  <a:ext cx="1052641" cy="103289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F8EFC7-3785-4CF7-3685-7A23AA6C5302}"/>
                    </a:ext>
                  </a:extLst>
                </p:cNvPr>
                <p:cNvSpPr txBox="1"/>
                <p:nvPr/>
              </p:nvSpPr>
              <p:spPr>
                <a:xfrm>
                  <a:off x="2360068" y="4189231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쿠킹실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30846EB-012D-4DD6-A95C-2F32A038A1E6}"/>
                  </a:ext>
                </a:extLst>
              </p:cNvPr>
              <p:cNvGrpSpPr/>
              <p:nvPr/>
            </p:nvGrpSpPr>
            <p:grpSpPr>
              <a:xfrm>
                <a:off x="5425145" y="3328454"/>
                <a:ext cx="1160554" cy="1397206"/>
                <a:chOff x="5710466" y="3132803"/>
                <a:chExt cx="1110552" cy="1349126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AF89000A-1E23-5231-F364-887334104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0466" y="3132803"/>
                  <a:ext cx="1110552" cy="111055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45FEF0-4001-4894-B411-ACF0AA6E831C}"/>
                    </a:ext>
                  </a:extLst>
                </p:cNvPr>
                <p:cNvSpPr txBox="1"/>
                <p:nvPr/>
              </p:nvSpPr>
              <p:spPr>
                <a:xfrm>
                  <a:off x="5710466" y="4158764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포장실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" name="화살표: 오른쪽 1">
                <a:extLst>
                  <a:ext uri="{FF2B5EF4-FFF2-40B4-BE49-F238E27FC236}">
                    <a16:creationId xmlns:a16="http://schemas.microsoft.com/office/drawing/2014/main" id="{AA600254-B8E0-9BF2-F5E7-1E0DCB6A04B3}"/>
                  </a:ext>
                </a:extLst>
              </p:cNvPr>
              <p:cNvSpPr/>
              <p:nvPr/>
            </p:nvSpPr>
            <p:spPr>
              <a:xfrm>
                <a:off x="1705958" y="3996058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화살표: 오른쪽 2">
                <a:extLst>
                  <a:ext uri="{FF2B5EF4-FFF2-40B4-BE49-F238E27FC236}">
                    <a16:creationId xmlns:a16="http://schemas.microsoft.com/office/drawing/2014/main" id="{39912E5A-6B2B-2EAE-2C42-D58386C3826B}"/>
                  </a:ext>
                </a:extLst>
              </p:cNvPr>
              <p:cNvSpPr/>
              <p:nvPr/>
            </p:nvSpPr>
            <p:spPr>
              <a:xfrm>
                <a:off x="3351954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화살표: 오른쪽 15">
                <a:extLst>
                  <a:ext uri="{FF2B5EF4-FFF2-40B4-BE49-F238E27FC236}">
                    <a16:creationId xmlns:a16="http://schemas.microsoft.com/office/drawing/2014/main" id="{D4B8C755-8D1E-35C3-AF69-150884BF115C}"/>
                  </a:ext>
                </a:extLst>
              </p:cNvPr>
              <p:cNvSpPr/>
              <p:nvPr/>
            </p:nvSpPr>
            <p:spPr>
              <a:xfrm>
                <a:off x="5022830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308520-3731-A7EE-1993-5884B148E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51788" y="2256053"/>
              <a:ext cx="6502409" cy="2923475"/>
            </a:xfrm>
            <a:prstGeom prst="rect">
              <a:avLst/>
            </a:prstGeom>
          </p:spPr>
        </p:pic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A367A-E3CA-546C-891A-6F7CC8B0B6C9}"/>
              </a:ext>
            </a:extLst>
          </p:cNvPr>
          <p:cNvSpPr/>
          <p:nvPr/>
        </p:nvSpPr>
        <p:spPr>
          <a:xfrm>
            <a:off x="299065" y="331901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Booking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99B6-D01F-33BD-AB33-7F98D9E6E76B}"/>
              </a:ext>
            </a:extLst>
          </p:cNvPr>
          <p:cNvSpPr txBox="1"/>
          <p:nvPr/>
        </p:nvSpPr>
        <p:spPr>
          <a:xfrm>
            <a:off x="1453612" y="2952582"/>
            <a:ext cx="3523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수주</a:t>
            </a:r>
            <a:r>
              <a:rPr kumimoji="1" lang="en-US" altLang="ko-KR" sz="1100" b="1" dirty="0"/>
              <a:t>,</a:t>
            </a:r>
            <a:r>
              <a:rPr kumimoji="1" lang="ko-KR" altLang="en-US" sz="1100" b="1" dirty="0"/>
              <a:t> 납기 정보</a:t>
            </a:r>
            <a:endParaRPr kumimoji="1" lang="en-US" altLang="ko-KR" sz="1100" b="1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이상치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수주업체 및 수주일 비교 후 납기 이상치 대체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lang="ko-KR" altLang="en-US" sz="1100" dirty="0"/>
              <a:t>수주단가가 음수면 제거</a:t>
            </a:r>
            <a:endParaRPr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수주업체 대체 후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제거</a:t>
            </a:r>
            <a:endParaRPr kumimoji="1"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파생변수 생성 </a:t>
            </a:r>
            <a:r>
              <a:rPr lang="en-US" altLang="ko-KR" sz="1100" dirty="0"/>
              <a:t>: </a:t>
            </a:r>
            <a:r>
              <a:rPr lang="ko-KR" altLang="en-US" sz="1100" dirty="0"/>
              <a:t>납기지연여부 </a:t>
            </a:r>
            <a:r>
              <a:rPr lang="en-US" altLang="ko-KR" sz="1100" dirty="0"/>
              <a:t>(</a:t>
            </a:r>
            <a:r>
              <a:rPr lang="ko-KR" altLang="en-US" sz="1100" dirty="0"/>
              <a:t>수주수량 </a:t>
            </a:r>
            <a:r>
              <a:rPr lang="en-US" altLang="ko-KR" sz="1100" dirty="0"/>
              <a:t>– </a:t>
            </a:r>
            <a:r>
              <a:rPr lang="ko-KR" altLang="en-US" sz="1100" dirty="0"/>
              <a:t>출고수량</a:t>
            </a:r>
            <a:r>
              <a:rPr lang="en-US" altLang="ko-KR" sz="1100" dirty="0"/>
              <a:t>)</a:t>
            </a:r>
            <a:r>
              <a:rPr lang="ko-KR" altLang="en-US" sz="1100" dirty="0"/>
              <a:t> 생성</a:t>
            </a:r>
            <a:endParaRPr lang="en-US" altLang="ko-KR" sz="1100" dirty="0"/>
          </a:p>
          <a:p>
            <a:endParaRPr kumimoji="1" lang="ko-Kore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1706298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2)</a:t>
            </a:r>
            <a:r>
              <a:rPr kumimoji="1" lang="ko-KR" altLang="en-US" sz="1600" b="1" dirty="0"/>
              <a:t> 정제 계획</a:t>
            </a:r>
            <a:endParaRPr kumimoji="1" lang="ko-Kore-KR" altLang="en-US" sz="1600" b="1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A553D5-DD94-40A8-2615-06AFC9CD75B0}"/>
              </a:ext>
            </a:extLst>
          </p:cNvPr>
          <p:cNvSpPr/>
          <p:nvPr/>
        </p:nvSpPr>
        <p:spPr>
          <a:xfrm>
            <a:off x="298767" y="4362937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Cooking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ECE886F-4331-55E6-F0B1-C106BCCD3DF2}"/>
              </a:ext>
            </a:extLst>
          </p:cNvPr>
          <p:cNvSpPr/>
          <p:nvPr/>
        </p:nvSpPr>
        <p:spPr>
          <a:xfrm>
            <a:off x="298767" y="5122155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Error</a:t>
            </a:r>
            <a:endParaRPr kumimoji="1" lang="ko-Kore-KR" altLang="en-US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5C1FC5-BAE9-8CA4-3F4E-0D1F5901600B}"/>
              </a:ext>
            </a:extLst>
          </p:cNvPr>
          <p:cNvSpPr/>
          <p:nvPr/>
        </p:nvSpPr>
        <p:spPr>
          <a:xfrm>
            <a:off x="302004" y="583543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5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분석에 필요한 </a:t>
            </a:r>
            <a:r>
              <a:rPr kumimoji="1" lang="ko-KR" altLang="en-US" sz="1400" dirty="0" err="1"/>
              <a:t>간편식</a:t>
            </a:r>
            <a:r>
              <a:rPr kumimoji="1" lang="ko-KR" altLang="en-US" sz="1400" dirty="0"/>
              <a:t> 제조 공정 관련 데이터 수집 및 사전 이해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데이터 확인을 통하여 발견된 </a:t>
            </a:r>
            <a:r>
              <a:rPr kumimoji="1" lang="ko-KR" altLang="en-US" sz="1400" b="1" dirty="0" err="1"/>
              <a:t>결측치나</a:t>
            </a:r>
            <a:r>
              <a:rPr kumimoji="1" lang="ko-KR" altLang="en-US" sz="1400" b="1" dirty="0"/>
              <a:t> 이상치에 대한 적절한 처리</a:t>
            </a:r>
            <a:r>
              <a:rPr kumimoji="1" lang="ko-KR" altLang="en-US" sz="1400" dirty="0"/>
              <a:t>를 위한 방안 수립 </a:t>
            </a:r>
            <a:endParaRPr kumimoji="1" lang="ko-Kore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23CA59-4D31-9C98-7AB4-8A8D94FCEDEA}"/>
              </a:ext>
            </a:extLst>
          </p:cNvPr>
          <p:cNvSpPr txBox="1"/>
          <p:nvPr/>
        </p:nvSpPr>
        <p:spPr>
          <a:xfrm>
            <a:off x="1487788" y="4184328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공정별 작업 상태</a:t>
            </a:r>
            <a:r>
              <a:rPr kumimoji="1" lang="en-US" altLang="ko-KR" sz="1100" b="1" dirty="0"/>
              <a:t>(</a:t>
            </a:r>
            <a:r>
              <a:rPr kumimoji="1" lang="ko-KR" altLang="en-US" sz="1100" b="1" dirty="0"/>
              <a:t>온도</a:t>
            </a:r>
            <a:r>
              <a:rPr kumimoji="1" lang="en-US" altLang="ko-KR" sz="1100" b="1" dirty="0"/>
              <a:t>,</a:t>
            </a:r>
            <a:r>
              <a:rPr kumimoji="1" lang="ko-KR" altLang="en-US" sz="1100" b="1" dirty="0"/>
              <a:t> 압력</a:t>
            </a:r>
            <a:r>
              <a:rPr kumimoji="1" lang="en-US" altLang="ko-KR" sz="1100" b="1" dirty="0"/>
              <a:t>)</a:t>
            </a:r>
            <a:r>
              <a:rPr kumimoji="1" lang="ko-KR" altLang="en-US" sz="1100" b="1" dirty="0"/>
              <a:t> 정보</a:t>
            </a:r>
            <a:endParaRPr kumimoji="1" lang="en-US" altLang="ko-KR" sz="1100" b="1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이상치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제품정보 데이터와 비교 후 이상치 대체</a:t>
            </a:r>
            <a:endParaRPr kumimoji="1"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온도 및 습도 결측 데이터 제거</a:t>
            </a:r>
            <a:endParaRPr kumimoji="1"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파생변수 생성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불량유무 판단 파생여부 생성 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9C419-328F-D695-2685-DF11FFD0FDF9}"/>
              </a:ext>
            </a:extLst>
          </p:cNvPr>
          <p:cNvSpPr txBox="1"/>
          <p:nvPr/>
        </p:nvSpPr>
        <p:spPr>
          <a:xfrm>
            <a:off x="1470025" y="4894697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/>
          </a:p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오류 </a:t>
            </a:r>
            <a:r>
              <a:rPr kumimoji="1" lang="ko-KR" altLang="en-US" sz="1100" b="1" dirty="0" err="1"/>
              <a:t>메세지</a:t>
            </a:r>
            <a:r>
              <a:rPr kumimoji="1" lang="ko-KR" altLang="en-US" sz="1100" b="1" dirty="0"/>
              <a:t> 정보</a:t>
            </a:r>
            <a:endParaRPr kumimoji="1" lang="en-US" altLang="ko-KR" sz="1100" b="1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이상치 </a:t>
            </a:r>
            <a:r>
              <a:rPr lang="en-US" altLang="ko-KR" sz="1100" dirty="0"/>
              <a:t>: “</a:t>
            </a:r>
            <a:r>
              <a:rPr lang="ko-KR" altLang="en-US" sz="1100" dirty="0"/>
              <a:t>종료시간 </a:t>
            </a:r>
            <a:r>
              <a:rPr lang="en-US" altLang="ko-KR" sz="1100" dirty="0"/>
              <a:t>– </a:t>
            </a:r>
            <a:r>
              <a:rPr lang="ko-KR" altLang="en-US" sz="1100" dirty="0"/>
              <a:t>발생시간</a:t>
            </a:r>
            <a:r>
              <a:rPr lang="en-US" altLang="ko-KR" sz="1100" dirty="0"/>
              <a:t>”</a:t>
            </a:r>
            <a:r>
              <a:rPr lang="ko-KR" altLang="en-US" sz="1100" dirty="0"/>
              <a:t>이 음수면 제거</a:t>
            </a:r>
            <a:endParaRPr kumimoji="1" lang="en-US" altLang="ko-KR" sz="1100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</a:t>
            </a:r>
            <a:r>
              <a:rPr kumimoji="1" lang="en-US" altLang="ko-Kore-KR" sz="1100" dirty="0"/>
              <a:t>:</a:t>
            </a:r>
            <a:r>
              <a:rPr kumimoji="1" lang="ko-KR" altLang="en-US" sz="1100" dirty="0"/>
              <a:t>  품목명 및 품목코드 결측 제거</a:t>
            </a:r>
            <a:endParaRPr kumimoji="1"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491138-5B05-040A-87F9-40213F40BF1F}"/>
              </a:ext>
            </a:extLst>
          </p:cNvPr>
          <p:cNvSpPr txBox="1"/>
          <p:nvPr/>
        </p:nvSpPr>
        <p:spPr>
          <a:xfrm>
            <a:off x="1487788" y="5597693"/>
            <a:ext cx="29518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/>
          </a:p>
          <a:p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제품 정보</a:t>
            </a:r>
            <a:endParaRPr kumimoji="1" lang="en-US" altLang="ko-KR" sz="1100" b="1" dirty="0"/>
          </a:p>
          <a:p>
            <a:r>
              <a:rPr kumimoji="1" lang="en-US" altLang="ko-KR" sz="1100" dirty="0"/>
              <a:t>-</a:t>
            </a:r>
            <a:r>
              <a:rPr kumimoji="1" lang="ko-KR" altLang="en-US" sz="1100" dirty="0"/>
              <a:t> 이상치 및 </a:t>
            </a:r>
            <a:r>
              <a:rPr kumimoji="1" lang="ko-KR" altLang="en-US" sz="1100" dirty="0" err="1"/>
              <a:t>결측치</a:t>
            </a:r>
            <a:r>
              <a:rPr kumimoji="1" lang="ko-KR" altLang="en-US" sz="1100" dirty="0"/>
              <a:t> 제거</a:t>
            </a:r>
            <a:endParaRPr kumimoji="1" lang="en-US" altLang="ko-KR" sz="1100" dirty="0"/>
          </a:p>
          <a:p>
            <a:endParaRPr kumimoji="1"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634E0B-0F33-CC04-FB77-800FBB257508}"/>
              </a:ext>
            </a:extLst>
          </p:cNvPr>
          <p:cNvSpPr/>
          <p:nvPr/>
        </p:nvSpPr>
        <p:spPr>
          <a:xfrm>
            <a:off x="1494217" y="2969445"/>
            <a:ext cx="3523263" cy="123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BBD7F4-68A3-E1B9-48B4-01B53088E782}"/>
              </a:ext>
            </a:extLst>
          </p:cNvPr>
          <p:cNvSpPr/>
          <p:nvPr/>
        </p:nvSpPr>
        <p:spPr>
          <a:xfrm>
            <a:off x="1493001" y="4204671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475FA-1139-B6E0-1A52-7FBA58847D3C}"/>
              </a:ext>
            </a:extLst>
          </p:cNvPr>
          <p:cNvSpPr/>
          <p:nvPr/>
        </p:nvSpPr>
        <p:spPr>
          <a:xfrm>
            <a:off x="1493056" y="4974113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858C8-976D-BB41-5F45-DFA9700CCB5A}"/>
              </a:ext>
            </a:extLst>
          </p:cNvPr>
          <p:cNvSpPr/>
          <p:nvPr/>
        </p:nvSpPr>
        <p:spPr>
          <a:xfrm>
            <a:off x="1493001" y="5743555"/>
            <a:ext cx="3524479" cy="51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2559</Words>
  <Application>Microsoft Macintosh PowerPoint</Application>
  <PresentationFormat>와이드스크린</PresentationFormat>
  <Paragraphs>524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나눔스퀘어 ExtraBold</vt:lpstr>
      <vt:lpstr>나눔스퀘어 Light</vt:lpstr>
      <vt:lpstr>나눔고딕</vt:lpstr>
      <vt:lpstr>Noto Sans CJK JP</vt:lpstr>
      <vt:lpstr>Arial</vt:lpstr>
      <vt:lpstr>Calibri</vt:lpstr>
      <vt:lpstr>Cambria Math</vt:lpstr>
      <vt:lpstr>Malgun Gothic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서원교</cp:lastModifiedBy>
  <cp:revision>276</cp:revision>
  <dcterms:created xsi:type="dcterms:W3CDTF">2020-09-07T02:34:06Z</dcterms:created>
  <dcterms:modified xsi:type="dcterms:W3CDTF">2022-11-17T18:18:35Z</dcterms:modified>
</cp:coreProperties>
</file>