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95" r:id="rId5"/>
    <p:sldId id="299" r:id="rId6"/>
    <p:sldId id="263" r:id="rId7"/>
    <p:sldId id="289" r:id="rId8"/>
    <p:sldId id="292" r:id="rId9"/>
    <p:sldId id="301" r:id="rId10"/>
    <p:sldId id="300" r:id="rId11"/>
    <p:sldId id="264" r:id="rId12"/>
    <p:sldId id="297" r:id="rId13"/>
    <p:sldId id="293" r:id="rId14"/>
    <p:sldId id="277" r:id="rId15"/>
    <p:sldId id="27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97"/>
    <a:srgbClr val="007095"/>
    <a:srgbClr val="1E3252"/>
    <a:srgbClr val="04396C"/>
    <a:srgbClr val="393939"/>
    <a:srgbClr val="6497B1"/>
    <a:srgbClr val="AEAFA9"/>
    <a:srgbClr val="418A9D"/>
    <a:srgbClr val="BCDEE3"/>
    <a:srgbClr val="00528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21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2021년 매출액 추이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110D-43AB-9D1F-DAC669C0A8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100</c:v>
                </c:pt>
                <c:pt idx="1">
                  <c:v>81</c:v>
                </c:pt>
                <c:pt idx="2">
                  <c:v>68</c:v>
                </c:pt>
                <c:pt idx="3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0D-43AB-9D1F-DAC669C0A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350" cap="flat" cmpd="sng" algn="ctr">
              <a:noFill/>
              <a:prstDash val="solid"/>
              <a:round/>
            </a:ln>
            <a:effectLst/>
          </c:spPr>
        </c:hiLowLines>
        <c:marker val="1"/>
        <c:smooth val="0"/>
        <c:axId val="61452601"/>
        <c:axId val="93937546"/>
      </c:lineChart>
      <c:catAx>
        <c:axId val="6145260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360" cap="flat" cmpd="sng" algn="ctr">
            <a:solidFill>
              <a:srgbClr val="D9D9D9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-1" baseline="0"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ore-KR"/>
          </a:p>
        </c:txPr>
        <c:crossAx val="93937546"/>
        <c:crosses val="autoZero"/>
        <c:auto val="1"/>
        <c:lblAlgn val="ctr"/>
        <c:lblOffset val="100"/>
        <c:noMultiLvlLbl val="1"/>
      </c:catAx>
      <c:valAx>
        <c:axId val="93937546"/>
        <c:scaling>
          <c:orientation val="minMax"/>
        </c:scaling>
        <c:delete val="0"/>
        <c:axPos val="l"/>
        <c:majorGridlines>
          <c:spPr>
            <a:ln w="936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648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-1" baseline="0"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ore-KR"/>
          </a:p>
        </c:txPr>
        <c:crossAx val="6145260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-1" baseline="0">
              <a:solidFill>
                <a:srgbClr val="595959"/>
              </a:solidFill>
              <a:latin typeface="맑은 고딕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1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ko-Kore-KR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430309" y="2676872"/>
            <a:ext cx="9331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제조 공정  개선을 통한 매출액 증대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002845" y="4581439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</a:p>
          <a:p>
            <a:pPr algn="ctr"/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이경민</a:t>
            </a:r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i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김용빈</a:t>
            </a:r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박규리</a:t>
            </a:r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i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서원교</a:t>
            </a:r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i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이정균</a:t>
            </a:r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정준영</a:t>
            </a:r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i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정한나</a:t>
            </a:r>
            <a:endParaRPr lang="en-US" altLang="ko-KR" b="1" i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223058" y="3105834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i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조사 내용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292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473722"/>
              </p:ext>
            </p:extLst>
          </p:nvPr>
        </p:nvGraphicFramePr>
        <p:xfrm>
          <a:off x="315405" y="1322427"/>
          <a:ext cx="11353799" cy="4981677"/>
        </p:xfrm>
        <a:graphic>
          <a:graphicData uri="http://schemas.openxmlformats.org/drawingml/2006/table">
            <a:tbl>
              <a:tblPr/>
              <a:tblGrid>
                <a:gridCol w="2135564">
                  <a:extLst>
                    <a:ext uri="{9D8B030D-6E8A-4147-A177-3AD203B41FA5}">
                      <a16:colId xmlns:a16="http://schemas.microsoft.com/office/drawing/2014/main" val="1577101560"/>
                    </a:ext>
                  </a:extLst>
                </a:gridCol>
                <a:gridCol w="5823056">
                  <a:extLst>
                    <a:ext uri="{9D8B030D-6E8A-4147-A177-3AD203B41FA5}">
                      <a16:colId xmlns:a16="http://schemas.microsoft.com/office/drawing/2014/main" val="1997283202"/>
                    </a:ext>
                  </a:extLst>
                </a:gridCol>
                <a:gridCol w="3395179">
                  <a:extLst>
                    <a:ext uri="{9D8B030D-6E8A-4147-A177-3AD203B41FA5}">
                      <a16:colId xmlns:a16="http://schemas.microsoft.com/office/drawing/2014/main" val="3365474332"/>
                    </a:ext>
                  </a:extLst>
                </a:gridCol>
              </a:tblGrid>
              <a:tr h="22560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잠재 원인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조사대상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자료출처</a:t>
                      </a:r>
                      <a:endParaRPr lang="ko-KR" altLang="en-US" sz="16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269043"/>
                  </a:ext>
                </a:extLst>
              </a:tr>
              <a:tr h="451210">
                <a:tc rowSpan="6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생산 능력 부족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 유지보수 현황 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설비부서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48198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제품별 생산 시간 및 불량률 현황 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생산관리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품질부서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2964679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 관련 교육 및 자격증 보유현황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0577730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공정개선 투자현황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7641890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생산인력 평균 노동시간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5813162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</a:t>
                      </a:r>
                      <a:r>
                        <a:rPr lang="ko-KR" alt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공장별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생산 제품 현황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6046059"/>
                  </a:ext>
                </a:extLst>
              </a:tr>
              <a:tr h="451210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수요예측 실패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자사 일일 생산 및 출고 현황 확인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8465752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자사 </a:t>
                      </a:r>
                      <a:r>
                        <a:rPr lang="ko-KR" alt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수주 금액 현황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5618685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자사 연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매출액 현황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1328322"/>
                  </a:ext>
                </a:extLst>
              </a:tr>
              <a:tr h="55796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 경쟁력 저하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자사 </a:t>
                      </a:r>
                      <a:r>
                        <a:rPr lang="ko-KR" alt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주문후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입고 리드타임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입고지연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 건수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5271549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Shape 13"/>
          <p:cNvSpPr txBox="1"/>
          <p:nvPr/>
        </p:nvSpPr>
        <p:spPr>
          <a:xfrm>
            <a:off x="8619533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>
                <a:solidFill>
                  <a:srgbClr val="8B8B8B"/>
                </a:solidFill>
                <a:latin typeface="맑은 고딕"/>
              </a:rPr>
              <a:t>11</a:t>
            </a:r>
            <a:r>
              <a:rPr lang="en-US" sz="1200" b="0" strike="noStrike" spc="-1" dirty="0">
                <a:solidFill>
                  <a:srgbClr val="8B8B8B"/>
                </a:solidFill>
                <a:latin typeface="맑은 고딕"/>
              </a:rPr>
              <a:t>/15</a:t>
            </a:r>
            <a:endParaRPr lang="en-US" sz="1200" b="0" strike="noStrike" spc="-1" dirty="0">
              <a:latin typeface="Noto Sans CJK JP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 </a:t>
            </a:r>
            <a:r>
              <a:rPr lang="ko-KR" altLang="en-US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조사 내용</a:t>
            </a:r>
          </a:p>
        </p:txBody>
      </p:sp>
    </p:spTree>
    <p:extLst>
      <p:ext uri="{BB962C8B-B14F-4D97-AF65-F5344CB8AC3E}">
        <p14:creationId xmlns:p14="http://schemas.microsoft.com/office/powerpoint/2010/main" val="2581771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30648" y="3105834"/>
            <a:ext cx="3834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</a:t>
            </a:r>
            <a:r>
              <a:rPr lang="ko-KR" altLang="en-US" sz="3600" b="1" i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수집계획</a:t>
            </a:r>
            <a:endParaRPr lang="ko-KR" altLang="en-US" sz="3600" b="1" i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250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13229"/>
              </p:ext>
            </p:extLst>
          </p:nvPr>
        </p:nvGraphicFramePr>
        <p:xfrm>
          <a:off x="1135691" y="1302245"/>
          <a:ext cx="9584300" cy="5024760"/>
        </p:xfrm>
        <a:graphic>
          <a:graphicData uri="http://schemas.openxmlformats.org/drawingml/2006/table">
            <a:tbl>
              <a:tblPr/>
              <a:tblGrid>
                <a:gridCol w="1485938">
                  <a:extLst>
                    <a:ext uri="{9D8B030D-6E8A-4147-A177-3AD203B41FA5}">
                      <a16:colId xmlns:a16="http://schemas.microsoft.com/office/drawing/2014/main" val="4142574938"/>
                    </a:ext>
                  </a:extLst>
                </a:gridCol>
                <a:gridCol w="1485938">
                  <a:extLst>
                    <a:ext uri="{9D8B030D-6E8A-4147-A177-3AD203B41FA5}">
                      <a16:colId xmlns:a16="http://schemas.microsoft.com/office/drawing/2014/main" val="1386762234"/>
                    </a:ext>
                  </a:extLst>
                </a:gridCol>
                <a:gridCol w="1317532">
                  <a:extLst>
                    <a:ext uri="{9D8B030D-6E8A-4147-A177-3AD203B41FA5}">
                      <a16:colId xmlns:a16="http://schemas.microsoft.com/office/drawing/2014/main" val="817401107"/>
                    </a:ext>
                  </a:extLst>
                </a:gridCol>
                <a:gridCol w="1322485">
                  <a:extLst>
                    <a:ext uri="{9D8B030D-6E8A-4147-A177-3AD203B41FA5}">
                      <a16:colId xmlns:a16="http://schemas.microsoft.com/office/drawing/2014/main" val="867911994"/>
                    </a:ext>
                  </a:extLst>
                </a:gridCol>
                <a:gridCol w="1376969">
                  <a:extLst>
                    <a:ext uri="{9D8B030D-6E8A-4147-A177-3AD203B41FA5}">
                      <a16:colId xmlns:a16="http://schemas.microsoft.com/office/drawing/2014/main" val="1492730480"/>
                    </a:ext>
                  </a:extLst>
                </a:gridCol>
                <a:gridCol w="1376969">
                  <a:extLst>
                    <a:ext uri="{9D8B030D-6E8A-4147-A177-3AD203B41FA5}">
                      <a16:colId xmlns:a16="http://schemas.microsoft.com/office/drawing/2014/main" val="1344360731"/>
                    </a:ext>
                  </a:extLst>
                </a:gridCol>
                <a:gridCol w="1218469">
                  <a:extLst>
                    <a:ext uri="{9D8B030D-6E8A-4147-A177-3AD203B41FA5}">
                      <a16:colId xmlns:a16="http://schemas.microsoft.com/office/drawing/2014/main" val="1376974595"/>
                    </a:ext>
                  </a:extLst>
                </a:gridCol>
              </a:tblGrid>
              <a:tr h="219536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잠재원인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발생주기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수집가능성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주요특성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5660"/>
                  </a:ext>
                </a:extLst>
              </a:tr>
              <a:tr h="219536">
                <a:tc rowSpan="2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Material</a:t>
                      </a:r>
                      <a:endParaRPr lang="en-US" altLang="ko-KR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 용기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063683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원재료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512375"/>
                  </a:ext>
                </a:extLst>
              </a:tr>
              <a:tr h="219536">
                <a:tc rowSpan="14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</a:t>
                      </a:r>
                      <a:endParaRPr lang="en-US" altLang="ko-KR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포장지 온도</a:t>
                      </a:r>
                      <a:endParaRPr lang="ko-KR" altLang="en-US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089556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조리 온도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687318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포장지 압력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97989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조리 압력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261364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정한나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961294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수주금액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466740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생산량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68497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출고량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07416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생산시간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4995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생산라인</a:t>
                      </a:r>
                      <a:endParaRPr lang="ko-KR" altLang="en-US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055024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배합률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856041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생산일자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381390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389081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수주회사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26925"/>
                  </a:ext>
                </a:extLst>
              </a:tr>
              <a:tr h="219536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Machine</a:t>
                      </a:r>
                      <a:endParaRPr lang="en-US" altLang="ko-KR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 통신 상태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475227"/>
                  </a:ext>
                </a:extLst>
              </a:tr>
              <a:tr h="219536">
                <a:tc rowSpan="2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</a:t>
                      </a:r>
                      <a:endParaRPr lang="en-US" altLang="ko-KR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작업장 온도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측정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43605"/>
                  </a:ext>
                </a:extLst>
              </a:tr>
              <a:tr h="180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작업장 습도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24218"/>
                  </a:ext>
                </a:extLst>
              </a:tr>
            </a:tbl>
          </a:graphicData>
        </a:graphic>
      </p:graphicFrame>
      <p:sp>
        <p:nvSpPr>
          <p:cNvPr id="7" name="TextShape 13"/>
          <p:cNvSpPr txBox="1"/>
          <p:nvPr/>
        </p:nvSpPr>
        <p:spPr>
          <a:xfrm>
            <a:off x="8619533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>
                <a:solidFill>
                  <a:srgbClr val="8B8B8B"/>
                </a:solidFill>
                <a:latin typeface="맑은 고딕"/>
              </a:rPr>
              <a:t>13</a:t>
            </a:r>
            <a:r>
              <a:rPr lang="en-US" sz="1200" b="0" strike="noStrike" spc="-1" dirty="0">
                <a:solidFill>
                  <a:srgbClr val="8B8B8B"/>
                </a:solidFill>
                <a:latin typeface="맑은 고딕"/>
              </a:rPr>
              <a:t>/15</a:t>
            </a:r>
            <a:endParaRPr lang="en-US" sz="1200" b="0" strike="noStrike" spc="-1" dirty="0">
              <a:latin typeface="Noto Sans CJK JP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 </a:t>
            </a:r>
            <a:r>
              <a:rPr lang="ko-KR" altLang="en-US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계획</a:t>
            </a:r>
          </a:p>
        </p:txBody>
      </p:sp>
    </p:spTree>
    <p:extLst>
      <p:ext uri="{BB962C8B-B14F-4D97-AF65-F5344CB8AC3E}">
        <p14:creationId xmlns:p14="http://schemas.microsoft.com/office/powerpoint/2010/main" val="2672750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CF5B50-228A-485D-A453-4D79A709AC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" y="0"/>
            <a:ext cx="121914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537BB-D98F-4D52-8570-BDD16D01B008}"/>
              </a:ext>
            </a:extLst>
          </p:cNvPr>
          <p:cNvSpPr txBox="1"/>
          <p:nvPr/>
        </p:nvSpPr>
        <p:spPr>
          <a:xfrm>
            <a:off x="395516" y="323464"/>
            <a:ext cx="3890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6397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094492" y="3075057"/>
            <a:ext cx="4003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i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lang="en-US" altLang="ko-KR" sz="6000" b="1" i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6000" b="1" i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300168" cy="707886"/>
            <a:chOff x="294640" y="3596640"/>
            <a:chExt cx="2300168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배경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3534480" cy="707886"/>
            <a:chOff x="294640" y="3596640"/>
            <a:chExt cx="3534480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8857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현상 및 개선 기회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3087242" cy="707886"/>
            <a:chOff x="294640" y="3596640"/>
            <a:chExt cx="308724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4384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잠재 원인 도출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4579630" y="3892173"/>
            <a:ext cx="2300168" cy="707886"/>
            <a:chOff x="294640" y="3596640"/>
            <a:chExt cx="2300168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조사 내용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4579630" y="4824432"/>
            <a:ext cx="3427079" cy="707886"/>
            <a:chOff x="294640" y="3596640"/>
            <a:chExt cx="3427079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778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수집 계획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39350" y="6134100"/>
            <a:ext cx="2133600" cy="70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배경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"/>
            <a:ext cx="12192000" cy="63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649742" y="145058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추진배경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0" y="763979"/>
            <a:ext cx="1219199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식료품 시장 규모는 증가 추세이나 경쟁사 출현</a:t>
            </a: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불량률 증가로 인해 당사의 매출액은 지속 하락 중</a:t>
            </a:r>
            <a:b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/>
              <a:t>※ </a:t>
            </a:r>
            <a:r>
              <a:rPr lang="en-US" altLang="ko-KR" sz="12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HMR(Home Meal</a:t>
            </a:r>
            <a:r>
              <a:rPr lang="ko-KR" altLang="en-US" sz="12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Replacement): </a:t>
            </a:r>
            <a:r>
              <a:rPr lang="ko-KR" altLang="en-US" sz="12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가정 </a:t>
            </a:r>
            <a:r>
              <a:rPr lang="ko-KR" altLang="en-US" sz="1200" b="1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간편식</a:t>
            </a:r>
            <a:endParaRPr lang="ko-KR" altLang="en-US" sz="12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내용 개체 틀 5"/>
          <p:cNvGraphicFramePr/>
          <p:nvPr>
            <p:extLst>
              <p:ext uri="{D42A27DB-BD31-4B8C-83A1-F6EECF244321}">
                <p14:modId xmlns:p14="http://schemas.microsoft.com/office/powerpoint/2010/main" val="3249848071"/>
              </p:ext>
            </p:extLst>
          </p:nvPr>
        </p:nvGraphicFramePr>
        <p:xfrm>
          <a:off x="8164080" y="1908000"/>
          <a:ext cx="3328920" cy="318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그림 8"/>
          <p:cNvPicPr/>
          <p:nvPr/>
        </p:nvPicPr>
        <p:blipFill rotWithShape="1">
          <a:blip r:embed="rId3"/>
          <a:srcRect l="-977" t="11640" r="50915" b="-628"/>
          <a:stretch/>
        </p:blipFill>
        <p:spPr>
          <a:xfrm>
            <a:off x="866880" y="1904040"/>
            <a:ext cx="2791080" cy="3534480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866880" y="5527800"/>
            <a:ext cx="2872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HMR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지속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성장성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866880" y="5980320"/>
            <a:ext cx="10702440" cy="364680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i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QCD </a:t>
            </a:r>
            <a:r>
              <a:rPr lang="ko-KR" altLang="en-US" b="1" i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분석을 통해 매출 증대</a:t>
            </a:r>
            <a:endParaRPr lang="en-US" sz="1800" b="1" i="1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866880" y="1817280"/>
            <a:ext cx="2872800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8"/>
          <p:cNvSpPr/>
          <p:nvPr/>
        </p:nvSpPr>
        <p:spPr>
          <a:xfrm>
            <a:off x="8112240" y="1817280"/>
            <a:ext cx="3457080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9"/>
          <p:cNvSpPr/>
          <p:nvPr/>
        </p:nvSpPr>
        <p:spPr>
          <a:xfrm>
            <a:off x="3898800" y="1817280"/>
            <a:ext cx="4065840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0"/>
          <p:cNvSpPr/>
          <p:nvPr/>
        </p:nvSpPr>
        <p:spPr>
          <a:xfrm>
            <a:off x="3898800" y="5527800"/>
            <a:ext cx="40658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간편가정식</a:t>
            </a:r>
            <a:r>
              <a:rPr lang="ko-KR" alt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시장 내 치열해진 경쟁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8" name="CustomShape 11"/>
          <p:cNvSpPr/>
          <p:nvPr/>
        </p:nvSpPr>
        <p:spPr>
          <a:xfrm>
            <a:off x="8112240" y="5527800"/>
            <a:ext cx="3457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21년 1분기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대비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매출액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감소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현상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9" name="CustomShape 12"/>
          <p:cNvSpPr/>
          <p:nvPr/>
        </p:nvSpPr>
        <p:spPr>
          <a:xfrm>
            <a:off x="10912320" y="5177090"/>
            <a:ext cx="830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000" b="1" strike="noStrike" spc="-1" dirty="0" err="1">
                <a:solidFill>
                  <a:srgbClr val="000000"/>
                </a:solidFill>
                <a:latin typeface="맑은 고딕"/>
              </a:rPr>
              <a:t>단위</a:t>
            </a: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: %]</a:t>
            </a:r>
            <a:endParaRPr lang="en-US" sz="1000" b="1" strike="noStrike" spc="-1" dirty="0">
              <a:latin typeface="Noto Sans CJK JP"/>
            </a:endParaRPr>
          </a:p>
        </p:txBody>
      </p:sp>
      <p:sp>
        <p:nvSpPr>
          <p:cNvPr id="20" name="TextShape 13"/>
          <p:cNvSpPr txBox="1"/>
          <p:nvPr/>
        </p:nvSpPr>
        <p:spPr>
          <a:xfrm>
            <a:off x="8619533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>
                <a:solidFill>
                  <a:srgbClr val="8B8B8B"/>
                </a:solidFill>
                <a:latin typeface="맑은 고딕"/>
              </a:rPr>
              <a:t>4</a:t>
            </a:r>
            <a:r>
              <a:rPr lang="en-US" sz="1200" b="0" strike="noStrike" spc="-1" dirty="0">
                <a:solidFill>
                  <a:srgbClr val="8B8B8B"/>
                </a:solidFill>
                <a:latin typeface="맑은 고딕"/>
              </a:rPr>
              <a:t>/15</a:t>
            </a:r>
            <a:endParaRPr lang="en-US" sz="1200" b="0" strike="noStrike" spc="-1" dirty="0">
              <a:latin typeface="Noto Sans CJK JP"/>
            </a:endParaRPr>
          </a:p>
        </p:txBody>
      </p:sp>
      <p:sp>
        <p:nvSpPr>
          <p:cNvPr id="21" name="CustomShape 14"/>
          <p:cNvSpPr/>
          <p:nvPr/>
        </p:nvSpPr>
        <p:spPr>
          <a:xfrm>
            <a:off x="866880" y="1524201"/>
            <a:ext cx="2872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&lt;HMR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성장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lang="en-US" sz="1600" b="0" strike="noStrike" spc="-1" dirty="0">
              <a:latin typeface="Noto Sans CJK JP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7855" y="1506664"/>
            <a:ext cx="406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 주요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 현황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5919" y="5188629"/>
            <a:ext cx="792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원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D326F-9BBD-B874-9B6D-DE51E81A2A78}"/>
              </a:ext>
            </a:extLst>
          </p:cNvPr>
          <p:cNvSpPr txBox="1"/>
          <p:nvPr/>
        </p:nvSpPr>
        <p:spPr>
          <a:xfrm>
            <a:off x="8121870" y="1506664"/>
            <a:ext cx="344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21</a:t>
            </a:r>
            <a:r>
              <a:rPr kumimoji="1"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년 자사 매출액 감소 현상</a:t>
            </a:r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81B662A-2598-7E9D-379C-F9877BFD910F}"/>
              </a:ext>
            </a:extLst>
          </p:cNvPr>
          <p:cNvCxnSpPr>
            <a:cxnSpLocks/>
          </p:cNvCxnSpPr>
          <p:nvPr/>
        </p:nvCxnSpPr>
        <p:spPr>
          <a:xfrm flipV="1">
            <a:off x="1233377" y="2254327"/>
            <a:ext cx="1913860" cy="1373573"/>
          </a:xfrm>
          <a:prstGeom prst="straightConnector1">
            <a:avLst/>
          </a:prstGeom>
          <a:ln w="57150">
            <a:solidFill>
              <a:srgbClr val="0082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BF60E41-E4CD-5139-AE3F-9B49315EEA82}"/>
              </a:ext>
            </a:extLst>
          </p:cNvPr>
          <p:cNvSpPr txBox="1"/>
          <p:nvPr/>
        </p:nvSpPr>
        <p:spPr>
          <a:xfrm>
            <a:off x="5305647" y="379582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(</a:t>
            </a:r>
            <a:r>
              <a:rPr kumimoji="1" lang="ko-KR" altLang="en-US" dirty="0"/>
              <a:t>그래프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923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3828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</a:t>
            </a:r>
            <a:r>
              <a:rPr lang="ko-KR" altLang="en-US" sz="3600" b="1" i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개선기회</a:t>
            </a:r>
            <a:endParaRPr lang="ko-KR" altLang="en-US" sz="3600" b="1" i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857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20914" y="101916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개선 기회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1" y="763519"/>
            <a:ext cx="121829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급격한 수요 증가로 대량 생산 과정 중 불량 제품의 비중이 급등하여 납기 지연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244549" y="1270084"/>
            <a:ext cx="3712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수요 예측 실패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4306479" y="1270084"/>
            <a:ext cx="36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불량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8283069" y="1270084"/>
            <a:ext cx="36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 지연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320914" y="1648877"/>
            <a:ext cx="3666759" cy="3358703"/>
          </a:xfrm>
          <a:prstGeom prst="rect">
            <a:avLst/>
          </a:prstGeom>
          <a:solidFill>
            <a:schemeClr val="bg1"/>
          </a:solidFill>
          <a:ln w="38100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4306479" y="1644081"/>
            <a:ext cx="3666759" cy="3358703"/>
          </a:xfrm>
          <a:prstGeom prst="rect">
            <a:avLst/>
          </a:prstGeom>
          <a:noFill/>
          <a:ln w="44450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8314025" y="1644081"/>
            <a:ext cx="3666759" cy="3358703"/>
          </a:xfrm>
          <a:prstGeom prst="rect">
            <a:avLst/>
          </a:prstGeom>
          <a:noFill/>
          <a:ln w="44450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2"/>
          <a:srcRect b="10195"/>
          <a:stretch/>
        </p:blipFill>
        <p:spPr>
          <a:xfrm>
            <a:off x="4460354" y="1840298"/>
            <a:ext cx="3312327" cy="788436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773" y="2896161"/>
            <a:ext cx="3596746" cy="10574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8B5BA210-D21B-88E5-5E4C-986EF312D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225" y="1693067"/>
            <a:ext cx="3525132" cy="267203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471121-44DE-F11C-A0A0-6C4F9AF23550}"/>
              </a:ext>
            </a:extLst>
          </p:cNvPr>
          <p:cNvSpPr txBox="1"/>
          <p:nvPr/>
        </p:nvSpPr>
        <p:spPr>
          <a:xfrm>
            <a:off x="320914" y="6010386"/>
            <a:ext cx="11659870" cy="369332"/>
          </a:xfrm>
          <a:prstGeom prst="rect">
            <a:avLst/>
          </a:prstGeom>
          <a:solidFill>
            <a:srgbClr val="1E32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목표</a:t>
            </a:r>
            <a:r>
              <a:rPr lang="en-US" altLang="ko-KR" sz="18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제품 불량률 </a:t>
            </a:r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 Defects, 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전분기 대비 매출액 </a:t>
            </a:r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40%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</a:t>
            </a:r>
            <a:endParaRPr lang="ko-KR" altLang="en-US" sz="1800" b="1" i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D37F4D-C0B4-C8FF-92A0-2FE8D13936DA}"/>
              </a:ext>
            </a:extLst>
          </p:cNvPr>
          <p:cNvSpPr txBox="1"/>
          <p:nvPr/>
        </p:nvSpPr>
        <p:spPr>
          <a:xfrm>
            <a:off x="8320186" y="4522447"/>
            <a:ext cx="3595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ore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불량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제품 증가로 납품 지연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9673B0-1AB9-5754-7701-9DA5D3047B9C}"/>
              </a:ext>
            </a:extLst>
          </p:cNvPr>
          <p:cNvSpPr txBox="1"/>
          <p:nvPr/>
        </p:nvSpPr>
        <p:spPr>
          <a:xfrm>
            <a:off x="346654" y="5138952"/>
            <a:ext cx="365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수요 예측을 통한 적절한 제품 생산량 예측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89C215-5205-AC18-53B0-6744160A3382}"/>
              </a:ext>
            </a:extLst>
          </p:cNvPr>
          <p:cNvSpPr txBox="1"/>
          <p:nvPr/>
        </p:nvSpPr>
        <p:spPr>
          <a:xfrm>
            <a:off x="8229658" y="5111802"/>
            <a:ext cx="37712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Lead time 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감소를 통한 납기 지연 개선</a:t>
            </a:r>
            <a:endParaRPr kumimoji="1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kumimoji="1"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Lead time: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공정에 착수하는 시점부터 제품이 완성되어 완제품 창고에 입고되는 시점까지의 기간</a:t>
            </a:r>
            <a:endParaRPr kumimoji="1" lang="ko-Kore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Shape 13"/>
          <p:cNvSpPr txBox="1"/>
          <p:nvPr/>
        </p:nvSpPr>
        <p:spPr>
          <a:xfrm>
            <a:off x="8619533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>
                <a:solidFill>
                  <a:srgbClr val="8B8B8B"/>
                </a:solidFill>
                <a:latin typeface="맑은 고딕"/>
              </a:rPr>
              <a:t>6</a:t>
            </a:r>
            <a:r>
              <a:rPr lang="en-US" sz="1200" b="0" strike="noStrike" spc="-1" dirty="0">
                <a:solidFill>
                  <a:srgbClr val="8B8B8B"/>
                </a:solidFill>
                <a:latin typeface="맑은 고딕"/>
              </a:rPr>
              <a:t>/15</a:t>
            </a:r>
            <a:endParaRPr lang="en-US" sz="1200" b="0" strike="noStrike" spc="-1" dirty="0">
              <a:latin typeface="Noto Sans CJK JP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54" y="1780249"/>
            <a:ext cx="3610275" cy="3093878"/>
          </a:xfrm>
          <a:prstGeom prst="rect">
            <a:avLst/>
          </a:prstGeom>
          <a:ln w="25400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7D3160-F5AD-20FA-C5D9-83B2D892A8A3}"/>
              </a:ext>
            </a:extLst>
          </p:cNvPr>
          <p:cNvSpPr txBox="1"/>
          <p:nvPr/>
        </p:nvSpPr>
        <p:spPr>
          <a:xfrm>
            <a:off x="4301766" y="5121228"/>
            <a:ext cx="366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분석을 통해 불량 요인 발견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098624" y="3105834"/>
            <a:ext cx="358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i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잠재 원인 도출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358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 </a:t>
            </a:r>
            <a:r>
              <a:rPr lang="ko-KR" altLang="en-US" sz="2800" b="1" i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잠재 원인 도출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561135" y="563581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&lt;Fish Bone Diagram&gt;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38E37B-B033-A7C1-DCDB-4AF544DA25C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954"/>
            <a:ext cx="12192000" cy="5799846"/>
          </a:xfrm>
          <a:prstGeom prst="rect">
            <a:avLst/>
          </a:prstGeom>
        </p:spPr>
      </p:pic>
      <p:sp>
        <p:nvSpPr>
          <p:cNvPr id="7" name="TextShape 13"/>
          <p:cNvSpPr txBox="1"/>
          <p:nvPr/>
        </p:nvSpPr>
        <p:spPr>
          <a:xfrm>
            <a:off x="9325704" y="6311252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>
                <a:solidFill>
                  <a:srgbClr val="8B8B8B"/>
                </a:solidFill>
                <a:latin typeface="맑은 고딕"/>
              </a:rPr>
              <a:t>8/</a:t>
            </a:r>
            <a:r>
              <a:rPr lang="en-US" sz="1200" b="0" strike="noStrike" spc="-1" dirty="0">
                <a:solidFill>
                  <a:srgbClr val="8B8B8B"/>
                </a:solidFill>
                <a:latin typeface="맑은 고딕"/>
              </a:rPr>
              <a:t>15</a:t>
            </a:r>
            <a:endParaRPr lang="en-US" sz="1200" b="0" strike="noStrike" spc="-1" dirty="0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2444844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 </a:t>
            </a:r>
            <a:r>
              <a:rPr lang="ko-KR" altLang="en-US" sz="2800" b="1" i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잠재 원인 도출</a:t>
            </a:r>
          </a:p>
        </p:txBody>
      </p:sp>
      <p:sp>
        <p:nvSpPr>
          <p:cNvPr id="10" name="TextShape 13"/>
          <p:cNvSpPr txBox="1"/>
          <p:nvPr/>
        </p:nvSpPr>
        <p:spPr>
          <a:xfrm>
            <a:off x="8619533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>
                <a:solidFill>
                  <a:srgbClr val="8B8B8B"/>
                </a:solidFill>
                <a:latin typeface="맑은 고딕"/>
              </a:rPr>
              <a:t>11</a:t>
            </a:r>
            <a:r>
              <a:rPr lang="en-US" sz="1200" b="0" strike="noStrike" spc="-1" dirty="0">
                <a:solidFill>
                  <a:srgbClr val="8B8B8B"/>
                </a:solidFill>
                <a:latin typeface="맑은 고딕"/>
              </a:rPr>
              <a:t>/15</a:t>
            </a:r>
            <a:endParaRPr lang="en-US" sz="1200" b="0" strike="noStrike" spc="-1" dirty="0">
              <a:latin typeface="Noto Sans CJK JP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29">
            <a:extLst>
              <a:ext uri="{FF2B5EF4-FFF2-40B4-BE49-F238E27FC236}">
                <a16:creationId xmlns:a16="http://schemas.microsoft.com/office/drawing/2014/main" id="{27831E68-C251-7131-FBD6-CBA1F0A7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27AD67-F4B6-46F1-8CF9-0B4367FB74C3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BED75AD-0E6A-BC49-452D-F638CC133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26693"/>
              </p:ext>
            </p:extLst>
          </p:nvPr>
        </p:nvGraphicFramePr>
        <p:xfrm>
          <a:off x="680483" y="1089594"/>
          <a:ext cx="10167560" cy="5024760"/>
        </p:xfrm>
        <a:graphic>
          <a:graphicData uri="http://schemas.openxmlformats.org/drawingml/2006/table">
            <a:tbl>
              <a:tblPr/>
              <a:tblGrid>
                <a:gridCol w="1576366">
                  <a:extLst>
                    <a:ext uri="{9D8B030D-6E8A-4147-A177-3AD203B41FA5}">
                      <a16:colId xmlns:a16="http://schemas.microsoft.com/office/drawing/2014/main" val="4142574938"/>
                    </a:ext>
                  </a:extLst>
                </a:gridCol>
                <a:gridCol w="1576366">
                  <a:extLst>
                    <a:ext uri="{9D8B030D-6E8A-4147-A177-3AD203B41FA5}">
                      <a16:colId xmlns:a16="http://schemas.microsoft.com/office/drawing/2014/main" val="1386762234"/>
                    </a:ext>
                  </a:extLst>
                </a:gridCol>
                <a:gridCol w="1397711">
                  <a:extLst>
                    <a:ext uri="{9D8B030D-6E8A-4147-A177-3AD203B41FA5}">
                      <a16:colId xmlns:a16="http://schemas.microsoft.com/office/drawing/2014/main" val="817401107"/>
                    </a:ext>
                  </a:extLst>
                </a:gridCol>
                <a:gridCol w="1402966">
                  <a:extLst>
                    <a:ext uri="{9D8B030D-6E8A-4147-A177-3AD203B41FA5}">
                      <a16:colId xmlns:a16="http://schemas.microsoft.com/office/drawing/2014/main" val="867911994"/>
                    </a:ext>
                  </a:extLst>
                </a:gridCol>
                <a:gridCol w="1460766">
                  <a:extLst>
                    <a:ext uri="{9D8B030D-6E8A-4147-A177-3AD203B41FA5}">
                      <a16:colId xmlns:a16="http://schemas.microsoft.com/office/drawing/2014/main" val="1492730480"/>
                    </a:ext>
                  </a:extLst>
                </a:gridCol>
                <a:gridCol w="2753385">
                  <a:extLst>
                    <a:ext uri="{9D8B030D-6E8A-4147-A177-3AD203B41FA5}">
                      <a16:colId xmlns:a16="http://schemas.microsoft.com/office/drawing/2014/main" val="1344360731"/>
                    </a:ext>
                  </a:extLst>
                </a:gridCol>
              </a:tblGrid>
              <a:tr h="235011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잠재원인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분석가능성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</a:t>
                      </a: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5660"/>
                  </a:ext>
                </a:extLst>
              </a:tr>
              <a:tr h="235011">
                <a:tc rowSpan="2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Material</a:t>
                      </a:r>
                      <a:endParaRPr lang="en-US" altLang="ko-KR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 용기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063683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원재료</a:t>
                      </a:r>
                      <a:endParaRPr lang="ko-KR" altLang="en-US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512375"/>
                  </a:ext>
                </a:extLst>
              </a:tr>
              <a:tr h="235011">
                <a:tc rowSpan="14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</a:t>
                      </a:r>
                      <a:endParaRPr lang="en-US" altLang="ko-KR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포장지 온도</a:t>
                      </a:r>
                      <a:endParaRPr lang="ko-KR" altLang="en-US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089556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조리 온도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687318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포장지 압력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97989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조리 압력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261364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961294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수주금액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466740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생산량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68497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출고량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07416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생산시간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4995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생산라인</a:t>
                      </a:r>
                      <a:endParaRPr lang="ko-KR" altLang="en-US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055024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배합률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856041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생산일자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381390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389081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수주회사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26925"/>
                  </a:ext>
                </a:extLst>
              </a:tr>
              <a:tr h="235011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Machine</a:t>
                      </a:r>
                      <a:endParaRPr lang="en-US" altLang="ko-KR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 통신 상태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475227"/>
                  </a:ext>
                </a:extLst>
              </a:tr>
              <a:tr h="235011">
                <a:tc rowSpan="2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</a:t>
                      </a:r>
                      <a:endParaRPr lang="en-US" altLang="ko-KR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작업장 온도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43605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작업장 습도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2421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561135" y="563581"/>
            <a:ext cx="19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잠재원인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우선순위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856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630</Words>
  <Application>Microsoft Macintosh PowerPoint</Application>
  <PresentationFormat>와이드스크린</PresentationFormat>
  <Paragraphs>314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나눔스퀘어 ExtraBold</vt:lpstr>
      <vt:lpstr>나눔스퀘어 Light</vt:lpstr>
      <vt:lpstr>맑은 고딕</vt:lpstr>
      <vt:lpstr>맑은 고딕</vt:lpstr>
      <vt:lpstr>Noto Sans CJK JP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김용빈</cp:lastModifiedBy>
  <cp:revision>53</cp:revision>
  <dcterms:created xsi:type="dcterms:W3CDTF">2020-09-07T02:34:06Z</dcterms:created>
  <dcterms:modified xsi:type="dcterms:W3CDTF">2022-11-11T06:27:50Z</dcterms:modified>
</cp:coreProperties>
</file>