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95" r:id="rId5"/>
    <p:sldId id="299" r:id="rId6"/>
    <p:sldId id="263" r:id="rId7"/>
    <p:sldId id="289" r:id="rId8"/>
    <p:sldId id="292" r:id="rId9"/>
    <p:sldId id="301" r:id="rId10"/>
    <p:sldId id="300" r:id="rId11"/>
    <p:sldId id="264" r:id="rId12"/>
    <p:sldId id="297" r:id="rId13"/>
    <p:sldId id="293" r:id="rId14"/>
    <p:sldId id="302" r:id="rId15"/>
    <p:sldId id="303" r:id="rId16"/>
    <p:sldId id="304" r:id="rId17"/>
    <p:sldId id="305" r:id="rId18"/>
    <p:sldId id="277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97"/>
    <a:srgbClr val="007095"/>
    <a:srgbClr val="1E3252"/>
    <a:srgbClr val="04396C"/>
    <a:srgbClr val="393939"/>
    <a:srgbClr val="6497B1"/>
    <a:srgbClr val="AEAFA9"/>
    <a:srgbClr val="418A9D"/>
    <a:srgbClr val="BCDEE3"/>
    <a:srgbClr val="00528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" baseline="0">
              <a:solidFill>
                <a:srgbClr val="595959"/>
              </a:solidFill>
              <a:latin typeface="맑은 고딕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2022. 11. 11.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430309" y="2676872"/>
            <a:ext cx="933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 공정  개선을 통한 매출액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002845" y="458143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박규리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정준영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223058" y="3105834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92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73722"/>
              </p:ext>
            </p:extLst>
          </p:nvPr>
        </p:nvGraphicFramePr>
        <p:xfrm>
          <a:off x="315405" y="1322427"/>
          <a:ext cx="11353799" cy="4981677"/>
        </p:xfrm>
        <a:graphic>
          <a:graphicData uri="http://schemas.openxmlformats.org/drawingml/2006/table">
            <a:tbl>
              <a:tblPr/>
              <a:tblGrid>
                <a:gridCol w="2135564">
                  <a:extLst>
                    <a:ext uri="{9D8B030D-6E8A-4147-A177-3AD203B41FA5}">
                      <a16:colId xmlns:a16="http://schemas.microsoft.com/office/drawing/2014/main" val="1577101560"/>
                    </a:ext>
                  </a:extLst>
                </a:gridCol>
                <a:gridCol w="5823056">
                  <a:extLst>
                    <a:ext uri="{9D8B030D-6E8A-4147-A177-3AD203B41FA5}">
                      <a16:colId xmlns:a16="http://schemas.microsoft.com/office/drawing/2014/main" val="1997283202"/>
                    </a:ext>
                  </a:extLst>
                </a:gridCol>
                <a:gridCol w="3395179">
                  <a:extLst>
                    <a:ext uri="{9D8B030D-6E8A-4147-A177-3AD203B41FA5}">
                      <a16:colId xmlns:a16="http://schemas.microsoft.com/office/drawing/2014/main" val="3365474332"/>
                    </a:ext>
                  </a:extLst>
                </a:gridCol>
              </a:tblGrid>
              <a:tr h="2256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 원인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조사대상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자료출처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69043"/>
                  </a:ext>
                </a:extLst>
              </a:tr>
              <a:tr h="451210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생산 능력 부족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유지보수 현황 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설비부서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48198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 생산 시간 및 불량률 현황 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생산관리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품질부서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964679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관련 교육 및 자격증 보유현황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577730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공정개선 투자현황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7641890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생산인력 평균 노동시간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5813162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생산 제품 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6046059"/>
                  </a:ext>
                </a:extLst>
              </a:tr>
              <a:tr h="451210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 실패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일일 생산 및 출고 현황 확인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465752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수주 금액 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5618685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연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매출액 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1328322"/>
                  </a:ext>
                </a:extLst>
              </a:tr>
              <a:tr h="557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 경쟁력 저하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입고 리드타임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입고지연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 건수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27154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11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 내용</a:t>
            </a: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30648" y="3105834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</a:t>
            </a:r>
            <a:r>
              <a:rPr lang="ko-KR" altLang="en-US" sz="3600" b="1" i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수집계획</a:t>
            </a:r>
            <a:endParaRPr lang="ko-KR" altLang="en-US" sz="36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5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13229"/>
              </p:ext>
            </p:extLst>
          </p:nvPr>
        </p:nvGraphicFramePr>
        <p:xfrm>
          <a:off x="1135691" y="1302245"/>
          <a:ext cx="9584300" cy="5024760"/>
        </p:xfrm>
        <a:graphic>
          <a:graphicData uri="http://schemas.openxmlformats.org/drawingml/2006/table">
            <a:tbl>
              <a:tblPr/>
              <a:tblGrid>
                <a:gridCol w="1485938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485938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17532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322485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  <a:gridCol w="1218469">
                  <a:extLst>
                    <a:ext uri="{9D8B030D-6E8A-4147-A177-3AD203B41FA5}">
                      <a16:colId xmlns:a16="http://schemas.microsoft.com/office/drawing/2014/main" val="1376974595"/>
                    </a:ext>
                  </a:extLst>
                </a:gridCol>
              </a:tblGrid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잠재원인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발생주기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수집가능성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주요특성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19536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180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  <p:sp>
        <p:nvSpPr>
          <p:cNvPr id="7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13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계획</a:t>
            </a:r>
          </a:p>
        </p:txBody>
      </p:sp>
    </p:spTree>
    <p:extLst>
      <p:ext uri="{BB962C8B-B14F-4D97-AF65-F5344CB8AC3E}">
        <p14:creationId xmlns:p14="http://schemas.microsoft.com/office/powerpoint/2010/main" val="2672750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방안 수립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7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A4ACA1-787A-1E0B-16C3-DEF26B621DAB}"/>
              </a:ext>
            </a:extLst>
          </p:cNvPr>
          <p:cNvGraphicFramePr>
            <a:graphicFrameLocks noGrp="1"/>
          </p:cNvGraphicFramePr>
          <p:nvPr/>
        </p:nvGraphicFramePr>
        <p:xfrm>
          <a:off x="1282700" y="1779588"/>
          <a:ext cx="9626600" cy="3301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350063668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7692402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0937329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8459463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5992876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6208226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637845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항목명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의미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이상치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결측치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확인결과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정제방안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3344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6194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출하 완료 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출하 정상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납기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완료 여부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Y/N)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8300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850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6460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28001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일련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일련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571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134535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2533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34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단가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수주 단가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6654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총 수주 금액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113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7685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26333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8779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납기를 완료한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7780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961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수주부서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 부서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75472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데이터재추출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5458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r>
                        <a:rPr lang="ko-KR" altLang="en-US" sz="800" u="none" strike="noStrike">
                          <a:effectLst/>
                        </a:rPr>
                        <a:t>인값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마이너스값 다수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867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E5F048-C93F-65AE-09B4-08654AD57363}"/>
              </a:ext>
            </a:extLst>
          </p:cNvPr>
          <p:cNvSpPr txBox="1"/>
          <p:nvPr/>
        </p:nvSpPr>
        <p:spPr>
          <a:xfrm>
            <a:off x="1282700" y="11287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수주 데이터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6716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8E42DD-8715-ECF8-23B9-97114554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6437"/>
              </p:ext>
            </p:extLst>
          </p:nvPr>
        </p:nvGraphicFramePr>
        <p:xfrm>
          <a:off x="595275" y="677676"/>
          <a:ext cx="7556500" cy="1384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08783445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5789692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50767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4128256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0875431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2464148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7395747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유형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r>
                        <a:rPr lang="en-US" altLang="ko-KR" sz="1200" u="none" strike="noStrike">
                          <a:effectLst/>
                        </a:rPr>
                        <a:t>(0</a:t>
                      </a:r>
                      <a:r>
                        <a:rPr lang="ko-KR" altLang="en-US" sz="1200" u="none" strike="noStrike">
                          <a:effectLst/>
                        </a:rPr>
                        <a:t>값확인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정제방안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84458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85313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범주형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7855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평균 수주 단가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평균 수주 단가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1575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73284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71A58A-C097-C736-1CE6-141486B53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35494"/>
              </p:ext>
            </p:extLst>
          </p:nvPr>
        </p:nvGraphicFramePr>
        <p:xfrm>
          <a:off x="595275" y="2680070"/>
          <a:ext cx="75565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97815638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3570468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9403945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60367744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109496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9881865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33954103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항목별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유형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정제방안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97534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순번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7958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 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4749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라인 구분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634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9521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발생시간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167414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종료시간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조치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18844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오류조치시간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오류를 조치 할 때 까지 걸린 시간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98449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비가동코드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건에 대한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210173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Error Message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메시지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231236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2338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575398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오류발생작업장명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작업장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49004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B9CEA8-B8BD-E400-3661-186826421080}"/>
              </a:ext>
            </a:extLst>
          </p:cNvPr>
          <p:cNvSpPr txBox="1"/>
          <p:nvPr/>
        </p:nvSpPr>
        <p:spPr>
          <a:xfrm>
            <a:off x="595275" y="30834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정보 데이터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917D1-CD83-BDCE-24AA-E2CECA36761D}"/>
              </a:ext>
            </a:extLst>
          </p:cNvPr>
          <p:cNvSpPr txBox="1"/>
          <p:nvPr/>
        </p:nvSpPr>
        <p:spPr>
          <a:xfrm>
            <a:off x="595275" y="22466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생산</a:t>
            </a:r>
            <a:r>
              <a:rPr kumimoji="1" lang="ko-KR" altLang="en-US" dirty="0"/>
              <a:t> 오류 데이터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5133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261C38-8FB9-8730-EFDE-DC310552B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68863"/>
              </p:ext>
            </p:extLst>
          </p:nvPr>
        </p:nvGraphicFramePr>
        <p:xfrm>
          <a:off x="680484" y="1116419"/>
          <a:ext cx="10228520" cy="5358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488">
                  <a:extLst>
                    <a:ext uri="{9D8B030D-6E8A-4147-A177-3AD203B41FA5}">
                      <a16:colId xmlns:a16="http://schemas.microsoft.com/office/drawing/2014/main" val="3309812027"/>
                    </a:ext>
                  </a:extLst>
                </a:gridCol>
                <a:gridCol w="1595908">
                  <a:extLst>
                    <a:ext uri="{9D8B030D-6E8A-4147-A177-3AD203B41FA5}">
                      <a16:colId xmlns:a16="http://schemas.microsoft.com/office/drawing/2014/main" val="327381758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350992785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69053287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08630461"/>
                    </a:ext>
                  </a:extLst>
                </a:gridCol>
                <a:gridCol w="2041380">
                  <a:extLst>
                    <a:ext uri="{9D8B030D-6E8A-4147-A177-3AD203B41FA5}">
                      <a16:colId xmlns:a16="http://schemas.microsoft.com/office/drawing/2014/main" val="1221779727"/>
                    </a:ext>
                  </a:extLst>
                </a:gridCol>
                <a:gridCol w="2530099">
                  <a:extLst>
                    <a:ext uri="{9D8B030D-6E8A-4147-A177-3AD203B41FA5}">
                      <a16:colId xmlns:a16="http://schemas.microsoft.com/office/drawing/2014/main" val="102842552"/>
                    </a:ext>
                  </a:extLst>
                </a:gridCol>
              </a:tblGrid>
              <a:tr h="14029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의미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이상치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결측치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확인결과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정제방안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018190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순번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770549970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406988178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라인 구분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3294904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날짜형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662092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고유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38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393186502"/>
                  </a:ext>
                </a:extLst>
              </a:tr>
              <a:tr h="179949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57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91005976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23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충전실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재료 충전실 온도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oC)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374710243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작업 온도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oC)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522295367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작업 온도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oC)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4115734376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16129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제품 실링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6474899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생산시간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1074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결측 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재추출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718430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6E4F5F-1456-F4D8-34A4-6AB27045FDC0}"/>
              </a:ext>
            </a:extLst>
          </p:cNvPr>
          <p:cNvSpPr txBox="1"/>
          <p:nvPr/>
        </p:nvSpPr>
        <p:spPr>
          <a:xfrm>
            <a:off x="680484" y="57415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생산 데이터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160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i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 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087242" cy="707886"/>
            <a:chOff x="294640" y="3596640"/>
            <a:chExt cx="308724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잠재 원인 도출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3892173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조사 내용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4824432"/>
            <a:ext cx="3427079" cy="707886"/>
            <a:chOff x="294640" y="3596640"/>
            <a:chExt cx="3427079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수집 계획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39350" y="6134100"/>
            <a:ext cx="21336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0C7D33-1CE9-93F0-FDF6-9C13AB2E485B}"/>
              </a:ext>
            </a:extLst>
          </p:cNvPr>
          <p:cNvGrpSpPr/>
          <p:nvPr/>
        </p:nvGrpSpPr>
        <p:grpSpPr>
          <a:xfrm>
            <a:off x="4576796" y="5756691"/>
            <a:ext cx="3427079" cy="707886"/>
            <a:chOff x="294640" y="3596640"/>
            <a:chExt cx="3427079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526D-1A5D-A2E2-121E-0884F7E3BFB8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F3A97-E5F3-8383-DFC0-26FD7482300E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49742" y="145058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0" y="763979"/>
            <a:ext cx="121919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경쟁사 출현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불량률 증가로 인해 당사의 매출액은 지속 하락 중</a:t>
            </a: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/>
              <a:t>※ </a:t>
            </a:r>
            <a:r>
              <a:rPr lang="en-US" altLang="ko-KR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HMR(Home Meal</a:t>
            </a:r>
            <a:r>
              <a:rPr lang="ko-KR" altLang="en-US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Replacement): </a:t>
            </a:r>
            <a:r>
              <a:rPr lang="ko-KR" altLang="en-US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가정 </a:t>
            </a:r>
            <a:r>
              <a:rPr lang="ko-KR" altLang="en-US" sz="1200" b="1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49848071"/>
              </p:ext>
            </p:extLst>
          </p:nvPr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그림 8"/>
          <p:cNvPicPr/>
          <p:nvPr/>
        </p:nvPicPr>
        <p:blipFill rotWithShape="1">
          <a:blip r:embed="rId3"/>
          <a:srcRect l="-977" t="11640" r="50915" b="-628"/>
          <a:stretch/>
        </p:blipFill>
        <p:spPr>
          <a:xfrm>
            <a:off x="866880" y="1904040"/>
            <a:ext cx="2791080" cy="35344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866880" y="5527800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성장성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i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i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분석을 통해 매출 증대</a:t>
            </a:r>
            <a:endParaRPr lang="en-US" sz="1800" b="1" i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80" y="1817280"/>
            <a:ext cx="287280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112240" y="1817280"/>
            <a:ext cx="345708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3898800" y="1817280"/>
            <a:ext cx="406584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3898800" y="5527800"/>
            <a:ext cx="4065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현상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2320" y="517709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4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7855" y="1506664"/>
            <a:ext cx="406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5919" y="5188629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506664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21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81B662A-2598-7E9D-379C-F9877BFD910F}"/>
              </a:ext>
            </a:extLst>
          </p:cNvPr>
          <p:cNvCxnSpPr>
            <a:cxnSpLocks/>
          </p:cNvCxnSpPr>
          <p:nvPr/>
        </p:nvCxnSpPr>
        <p:spPr>
          <a:xfrm flipV="1">
            <a:off x="1233377" y="2254327"/>
            <a:ext cx="1913860" cy="1373573"/>
          </a:xfrm>
          <a:prstGeom prst="straightConnector1">
            <a:avLst/>
          </a:prstGeom>
          <a:ln w="57150">
            <a:solidFill>
              <a:srgbClr val="008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BF60E41-E4CD-5139-AE3F-9B49315EEA82}"/>
              </a:ext>
            </a:extLst>
          </p:cNvPr>
          <p:cNvSpPr txBox="1"/>
          <p:nvPr/>
        </p:nvSpPr>
        <p:spPr>
          <a:xfrm>
            <a:off x="5305647" y="37958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R" altLang="en-US" dirty="0"/>
              <a:t>그래프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i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20914" y="101916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 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244549" y="1270084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수요 예측 실패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70084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3810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rcRect b="10195"/>
          <a:stretch/>
        </p:blipFill>
        <p:spPr>
          <a:xfrm>
            <a:off x="4460354" y="1840298"/>
            <a:ext cx="3312327" cy="78843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773" y="2896161"/>
            <a:ext cx="3596746" cy="1057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B5BA210-D21B-88E5-5E4C-986EF312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225" y="1693067"/>
            <a:ext cx="3525132" cy="267203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6010386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37F4D-C0B4-C8FF-92A0-2FE8D13936DA}"/>
              </a:ext>
            </a:extLst>
          </p:cNvPr>
          <p:cNvSpPr txBox="1"/>
          <p:nvPr/>
        </p:nvSpPr>
        <p:spPr>
          <a:xfrm>
            <a:off x="8320186" y="4522447"/>
            <a:ext cx="359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 증가로 납품 지연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8952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수요 예측을 통한 적절한 제품 생산량 예측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89C215-5205-AC18-53B0-6744160A3382}"/>
              </a:ext>
            </a:extLst>
          </p:cNvPr>
          <p:cNvSpPr txBox="1"/>
          <p:nvPr/>
        </p:nvSpPr>
        <p:spPr>
          <a:xfrm>
            <a:off x="8229658" y="5111802"/>
            <a:ext cx="377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Lead time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감소를 통한 납기 지연 개선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1"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Lead time: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공정에 착수하는 시점부터 제품이 완성되어 완제품 창고에 입고되는 시점까지의 기간</a:t>
            </a:r>
            <a:endParaRPr kumimoji="1" lang="ko-Kore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6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4" y="1780249"/>
            <a:ext cx="3610275" cy="3093878"/>
          </a:xfrm>
          <a:prstGeom prst="rect">
            <a:avLst/>
          </a:prstGeom>
          <a:ln w="2540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분석을 통해 불량 요인 발견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098624" y="3105834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잠재 원인 도출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5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561135" y="56358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&lt;Fish Bone Diagram&gt;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38E37B-B033-A7C1-DCDB-4AF544DA25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54"/>
            <a:ext cx="12192000" cy="5799846"/>
          </a:xfrm>
          <a:prstGeom prst="rect">
            <a:avLst/>
          </a:prstGeom>
        </p:spPr>
      </p:pic>
      <p:sp>
        <p:nvSpPr>
          <p:cNvPr id="7" name="TextShape 13"/>
          <p:cNvSpPr txBox="1"/>
          <p:nvPr/>
        </p:nvSpPr>
        <p:spPr>
          <a:xfrm>
            <a:off x="9325704" y="6311252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8/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15</a:t>
            </a:r>
            <a:endParaRPr lang="en-US" sz="1200" b="0" strike="noStrike" spc="-1" dirty="0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44484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1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11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29">
            <a:extLst>
              <a:ext uri="{FF2B5EF4-FFF2-40B4-BE49-F238E27FC236}">
                <a16:creationId xmlns:a16="http://schemas.microsoft.com/office/drawing/2014/main" id="{27831E68-C251-7131-FBD6-CBA1F0A7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27AD67-F4B6-46F1-8CF9-0B4367FB74C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BED75AD-0E6A-BC49-452D-F638CC13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26693"/>
              </p:ext>
            </p:extLst>
          </p:nvPr>
        </p:nvGraphicFramePr>
        <p:xfrm>
          <a:off x="680483" y="1089594"/>
          <a:ext cx="10167560" cy="5024760"/>
        </p:xfrm>
        <a:graphic>
          <a:graphicData uri="http://schemas.openxmlformats.org/drawingml/2006/table">
            <a:tbl>
              <a:tblPr/>
              <a:tblGrid>
                <a:gridCol w="1576366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576366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97711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402966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460766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2753385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</a:tblGrid>
              <a:tr h="235011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잠재원인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분석가능성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35011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35011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35011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35011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561135" y="563581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우선순위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1145</Words>
  <Application>Microsoft Macintosh PowerPoint</Application>
  <PresentationFormat>와이드스크린</PresentationFormat>
  <Paragraphs>576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'Noto Sans CJK JP'</vt:lpstr>
      <vt:lpstr>나눔스퀘어 ExtraBold</vt:lpstr>
      <vt:lpstr>나눔스퀘어 Light</vt:lpstr>
      <vt:lpstr>돋움</vt:lpstr>
      <vt:lpstr>맑은 고딕</vt:lpstr>
      <vt:lpstr>맑은 고딕</vt:lpstr>
      <vt:lpstr>Noto Sans CJK JP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김용빈</cp:lastModifiedBy>
  <cp:revision>56</cp:revision>
  <dcterms:created xsi:type="dcterms:W3CDTF">2020-09-07T02:34:06Z</dcterms:created>
  <dcterms:modified xsi:type="dcterms:W3CDTF">2022-11-11T06:49:25Z</dcterms:modified>
</cp:coreProperties>
</file>